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2" r:id="rId2"/>
    <p:sldId id="263" r:id="rId3"/>
    <p:sldId id="257" r:id="rId4"/>
    <p:sldId id="258" r:id="rId5"/>
    <p:sldId id="260" r:id="rId6"/>
    <p:sldId id="264" r:id="rId7"/>
    <p:sldId id="265" r:id="rId8"/>
  </p:sldIdLst>
  <p:sldSz cx="9144000" cy="6858000" type="screen4x3"/>
  <p:notesSz cx="7104063" cy="10234613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36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8163" cy="511175"/>
          </a:xfrm>
          <a:prstGeom prst="rect">
            <a:avLst/>
          </a:prstGeom>
        </p:spPr>
        <p:txBody>
          <a:bodyPr vert="horz" lIns="99075" tIns="49538" rIns="99075" bIns="49538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3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4024313" y="0"/>
            <a:ext cx="3078162" cy="511175"/>
          </a:xfrm>
          <a:prstGeom prst="rect">
            <a:avLst/>
          </a:prstGeom>
        </p:spPr>
        <p:txBody>
          <a:bodyPr vert="horz" lIns="99075" tIns="49538" rIns="99075" bIns="49538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3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18C47A03-F1E3-49D4-8205-002760E0881C}" type="datetimeFigureOut">
              <a:rPr lang="cs-CZ"/>
              <a:pPr>
                <a:defRPr/>
              </a:pPr>
              <a:t>21.8.2013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95363" y="768350"/>
            <a:ext cx="5113337" cy="38369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75" tIns="49538" rIns="99075" bIns="49538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711200" y="4860925"/>
            <a:ext cx="5683250" cy="4605338"/>
          </a:xfrm>
          <a:prstGeom prst="rect">
            <a:avLst/>
          </a:prstGeom>
        </p:spPr>
        <p:txBody>
          <a:bodyPr vert="horz" lIns="99075" tIns="49538" rIns="99075" bIns="49538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721850"/>
            <a:ext cx="3078163" cy="511175"/>
          </a:xfrm>
          <a:prstGeom prst="rect">
            <a:avLst/>
          </a:prstGeom>
        </p:spPr>
        <p:txBody>
          <a:bodyPr vert="horz" lIns="99075" tIns="49538" rIns="99075" bIns="49538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3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4024313" y="9721850"/>
            <a:ext cx="3078162" cy="511175"/>
          </a:xfrm>
          <a:prstGeom prst="rect">
            <a:avLst/>
          </a:prstGeom>
        </p:spPr>
        <p:txBody>
          <a:bodyPr vert="horz" lIns="99075" tIns="49538" rIns="99075" bIns="49538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3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3B3644E5-687D-44EE-B026-86267F89DD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638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37DA186-D6FF-408D-BAAA-E681820BB219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62A3C4-C9DB-49B9-9ED5-7C9D91C369C3}" type="datetimeFigureOut">
              <a:rPr lang="cs-CZ"/>
              <a:pPr>
                <a:defRPr/>
              </a:pPr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0EC1BD-D7D0-4959-B63C-19BABDB415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7F234F-36D2-4339-85AB-8BDA8A09F8CD}" type="datetimeFigureOut">
              <a:rPr lang="cs-CZ"/>
              <a:pPr>
                <a:defRPr/>
              </a:pPr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16FD9D-7062-40E6-B197-DF4434028D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212F25-558A-46D2-B02D-9DFAD016F9C8}" type="datetimeFigureOut">
              <a:rPr lang="cs-CZ"/>
              <a:pPr>
                <a:defRPr/>
              </a:pPr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8514E7-EF62-4481-A2B9-80C51BB0FB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AACC1C-80BB-4F4D-83EF-9D9F6835E8B4}" type="datetimeFigureOut">
              <a:rPr lang="cs-CZ"/>
              <a:pPr>
                <a:defRPr/>
              </a:pPr>
              <a:t>21.8.2013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D4D12A-E23B-458B-B15F-6F9806EDA7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52E5FB-169A-4DF1-A04F-D24B26F1A953}" type="datetimeFigureOut">
              <a:rPr lang="cs-CZ"/>
              <a:pPr>
                <a:defRPr/>
              </a:pPr>
              <a:t>21.8.2013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AF3258-78F0-487F-B99B-D425001588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E49772-16D7-4333-A7D2-8E8AD509BF1D}" type="datetimeFigureOut">
              <a:rPr lang="cs-CZ"/>
              <a:pPr>
                <a:defRPr/>
              </a:pPr>
              <a:t>21.8.2013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A90249-8BAE-407F-BA99-C995423DC8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FCB915-7D67-455E-80E2-87A76D4C0612}" type="datetimeFigureOut">
              <a:rPr lang="cs-CZ"/>
              <a:pPr>
                <a:defRPr/>
              </a:pPr>
              <a:t>21.8.2013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C54C58-9F12-43A8-AB9A-29C254518D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F11CEB-EF9D-4766-BF7E-DAD2E9CF2930}" type="datetimeFigureOut">
              <a:rPr lang="cs-CZ"/>
              <a:pPr>
                <a:defRPr/>
              </a:pPr>
              <a:t>21.8.2013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E7D8AC-F996-4782-ADDC-087CFE923F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1A72A2-7573-47D3-8C09-F55DBE5A4815}" type="datetimeFigureOut">
              <a:rPr lang="cs-CZ"/>
              <a:pPr>
                <a:defRPr/>
              </a:pPr>
              <a:t>21.8.2013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9DFD33-DD65-4F32-8B94-CA6C5D242F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F5291F-F77B-4559-85E7-45CDC2DAB9CA}" type="datetimeFigureOut">
              <a:rPr lang="cs-CZ"/>
              <a:pPr>
                <a:defRPr/>
              </a:pPr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FFEF92-86DF-4925-A73A-914329D0B7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F2E67C-DD09-4720-8BCF-0C66749F669B}" type="datetimeFigureOut">
              <a:rPr lang="cs-CZ"/>
              <a:pPr>
                <a:defRPr/>
              </a:pPr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A212C-3F55-482D-9808-9E574D86EA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1DDAE8C-1F13-43A0-BF23-AB7D76E2F5D2}" type="datetimeFigureOut">
              <a:rPr lang="cs-CZ"/>
              <a:pPr>
                <a:defRPr/>
              </a:pPr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0453DE4-06FA-4A17-8F5D-9BF58ADA0B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image" Target="../media/image10.jpeg"/><Relationship Id="rId7" Type="http://schemas.openxmlformats.org/officeDocument/2006/relationships/image" Target="../media/image15.jpeg"/><Relationship Id="rId12" Type="http://schemas.openxmlformats.org/officeDocument/2006/relationships/slide" Target="slide5.xm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11" Type="http://schemas.openxmlformats.org/officeDocument/2006/relationships/image" Target="../media/image19.jpeg"/><Relationship Id="rId5" Type="http://schemas.openxmlformats.org/officeDocument/2006/relationships/image" Target="../media/image13.jpeg"/><Relationship Id="rId10" Type="http://schemas.openxmlformats.org/officeDocument/2006/relationships/image" Target="../media/image18.jpeg"/><Relationship Id="rId4" Type="http://schemas.openxmlformats.org/officeDocument/2006/relationships/image" Target="../media/image12.jpeg"/><Relationship Id="rId9" Type="http://schemas.openxmlformats.org/officeDocument/2006/relationships/image" Target="../media/image1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c/cd/Pivovarsk%C3%A9_kvasinky.jpg/220px-Pivovarsk%C3%A9_kvasinky.jpg" TargetMode="External"/><Relationship Id="rId2" Type="http://schemas.openxmlformats.org/officeDocument/2006/relationships/hyperlink" Target="http://upload.wikimedia.org/wikipedia/commons/thumb/d/d9/S_cerevisiae_under_DIC_microscopy.jpg/600px-S_cerevisiae_under_DIC_microscopy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commons/thumb/d/d2/Wet_yeast.JPG/450px-Wet_yeast.JPG" TargetMode="External"/><Relationship Id="rId4" Type="http://schemas.openxmlformats.org/officeDocument/2006/relationships/hyperlink" Target="http://upload.wikimedia.org/wikipedia/commons/thumb/f/f5/Stefano_Lubiana_Pinot_Noir_ferment_vintage_2010.jpg/800px-Stefano_Lubiana_Pinot_Noir_ferment_vintage_2010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b/b8/Joghurt.jpg/220px-Joghurt.jpg" TargetMode="External"/><Relationship Id="rId2" Type="http://schemas.openxmlformats.org/officeDocument/2006/relationships/hyperlink" Target="http://upload.wikimedia.org/wikipedia/commons/thumb/b/b3/Various_grains.jpg/800px-Various_grains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upload.wikimedia.org/wikipedia/commons/thumb/2/2d/Knedlik.jpg/800px-Knedlik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Obdélník 4"/>
          <p:cNvSpPr>
            <a:spLocks noChangeArrowheads="1"/>
          </p:cNvSpPr>
          <p:nvPr/>
        </p:nvSpPr>
        <p:spPr bwMode="auto">
          <a:xfrm>
            <a:off x="500063" y="2286000"/>
            <a:ext cx="8072437" cy="738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200" b="1">
                <a:latin typeface="Calibri" pitchFamily="34" charset="0"/>
              </a:rPr>
              <a:t>Název školy:  </a:t>
            </a:r>
            <a:r>
              <a:rPr lang="cs-CZ" sz="2000">
                <a:latin typeface="Calibri" pitchFamily="34" charset="0"/>
              </a:rPr>
              <a:t>Speciální základní škola Louny, Poděbradova 640,</a:t>
            </a:r>
          </a:p>
          <a:p>
            <a:r>
              <a:rPr lang="cs-CZ" sz="2000">
                <a:latin typeface="Calibri" pitchFamily="34" charset="0"/>
              </a:rPr>
              <a:t>                           příspěvková organizace</a:t>
            </a:r>
          </a:p>
        </p:txBody>
      </p:sp>
      <p:sp>
        <p:nvSpPr>
          <p:cNvPr id="14338" name="Obdélník 5"/>
          <p:cNvSpPr>
            <a:spLocks noChangeArrowheads="1"/>
          </p:cNvSpPr>
          <p:nvPr/>
        </p:nvSpPr>
        <p:spPr bwMode="auto">
          <a:xfrm>
            <a:off x="428625" y="3228975"/>
            <a:ext cx="7273925" cy="430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200" b="1">
                <a:latin typeface="Calibri" pitchFamily="34" charset="0"/>
              </a:rPr>
              <a:t>Autor: </a:t>
            </a:r>
            <a:r>
              <a:rPr lang="cs-CZ" sz="2200">
                <a:latin typeface="Calibri" pitchFamily="34" charset="0"/>
              </a:rPr>
              <a:t>Mgr. Jitka Stehlíková</a:t>
            </a:r>
          </a:p>
        </p:txBody>
      </p:sp>
      <p:sp>
        <p:nvSpPr>
          <p:cNvPr id="14339" name="Obdélník 6"/>
          <p:cNvSpPr>
            <a:spLocks noChangeArrowheads="1"/>
          </p:cNvSpPr>
          <p:nvPr/>
        </p:nvSpPr>
        <p:spPr bwMode="auto">
          <a:xfrm>
            <a:off x="428625" y="3729038"/>
            <a:ext cx="7715250" cy="110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200" b="1">
                <a:latin typeface="Calibri" pitchFamily="34" charset="0"/>
              </a:rPr>
              <a:t>Název: </a:t>
            </a:r>
            <a:r>
              <a:rPr lang="cs-CZ" sz="2000">
                <a:latin typeface="Calibri" pitchFamily="34" charset="0"/>
              </a:rPr>
              <a:t>VY_32_INOVACE_15_PRIRODOPIS_KVASINKY</a:t>
            </a:r>
            <a:endParaRPr lang="cs-CZ" sz="2200">
              <a:latin typeface="Calibri" pitchFamily="34" charset="0"/>
            </a:endParaRPr>
          </a:p>
          <a:p>
            <a:endParaRPr lang="cs-CZ" sz="2200">
              <a:latin typeface="Calibri" pitchFamily="34" charset="0"/>
            </a:endParaRPr>
          </a:p>
          <a:p>
            <a:endParaRPr lang="cs-CZ" sz="2200">
              <a:latin typeface="Calibri" pitchFamily="34" charset="0"/>
            </a:endParaRPr>
          </a:p>
        </p:txBody>
      </p:sp>
      <p:sp>
        <p:nvSpPr>
          <p:cNvPr id="14340" name="Obdélník 8"/>
          <p:cNvSpPr>
            <a:spLocks noChangeArrowheads="1"/>
          </p:cNvSpPr>
          <p:nvPr/>
        </p:nvSpPr>
        <p:spPr bwMode="auto">
          <a:xfrm>
            <a:off x="500063" y="5786438"/>
            <a:ext cx="6000750" cy="430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200" b="1">
                <a:latin typeface="Calibri" pitchFamily="34" charset="0"/>
              </a:rPr>
              <a:t>Číslo projektu: </a:t>
            </a:r>
            <a:r>
              <a:rPr lang="cs-CZ" sz="2200">
                <a:latin typeface="Calibri" pitchFamily="34" charset="0"/>
              </a:rPr>
              <a:t>CZ.1.07/1.4.00/21.3407</a:t>
            </a:r>
          </a:p>
        </p:txBody>
      </p:sp>
      <p:sp>
        <p:nvSpPr>
          <p:cNvPr id="14341" name="TextovéPole 9"/>
          <p:cNvSpPr txBox="1">
            <a:spLocks noChangeArrowheads="1"/>
          </p:cNvSpPr>
          <p:nvPr/>
        </p:nvSpPr>
        <p:spPr bwMode="auto">
          <a:xfrm>
            <a:off x="500063" y="4856163"/>
            <a:ext cx="7500937" cy="430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200" b="1">
                <a:latin typeface="Calibri" pitchFamily="34" charset="0"/>
              </a:rPr>
              <a:t>Téma: </a:t>
            </a:r>
            <a:r>
              <a:rPr lang="cs-CZ" sz="2200">
                <a:latin typeface="Calibri" pitchFamily="34" charset="0"/>
              </a:rPr>
              <a:t>kvasinky</a:t>
            </a:r>
          </a:p>
        </p:txBody>
      </p:sp>
      <p:sp>
        <p:nvSpPr>
          <p:cNvPr id="14342" name="TextovéPole 6"/>
          <p:cNvSpPr txBox="1">
            <a:spLocks noChangeArrowheads="1"/>
          </p:cNvSpPr>
          <p:nvPr/>
        </p:nvSpPr>
        <p:spPr bwMode="auto">
          <a:xfrm>
            <a:off x="500063" y="5284788"/>
            <a:ext cx="6286500" cy="430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200" b="1">
                <a:latin typeface="Calibri" pitchFamily="34" charset="0"/>
              </a:rPr>
              <a:t>Název sady: Přírodopis</a:t>
            </a:r>
            <a:endParaRPr lang="cs-CZ" sz="2200">
              <a:latin typeface="Calibri" pitchFamily="34" charset="0"/>
            </a:endParaRPr>
          </a:p>
        </p:txBody>
      </p:sp>
      <p:pic>
        <p:nvPicPr>
          <p:cNvPr id="14343" name="Obrázek 7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3000" y="785813"/>
            <a:ext cx="7000875" cy="1228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1"/>
          <p:cNvSpPr txBox="1">
            <a:spLocks/>
          </p:cNvSpPr>
          <p:nvPr/>
        </p:nvSpPr>
        <p:spPr>
          <a:xfrm>
            <a:off x="857250" y="428625"/>
            <a:ext cx="6429375" cy="571500"/>
          </a:xfrm>
          <a:prstGeom prst="rect">
            <a:avLst/>
          </a:prstGeom>
        </p:spPr>
        <p:txBody>
          <a:bodyPr>
            <a:normAutofit fontScale="975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200">
                <a:latin typeface="+mj-lt"/>
                <a:ea typeface="+mj-ea"/>
                <a:cs typeface="+mj-cs"/>
              </a:rPr>
              <a:t>Anotace</a:t>
            </a:r>
            <a:endParaRPr lang="cs-CZ" sz="3200" dirty="0">
              <a:latin typeface="+mj-lt"/>
              <a:ea typeface="+mj-ea"/>
              <a:cs typeface="+mj-cs"/>
            </a:endParaRPr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457200" y="1166813"/>
            <a:ext cx="8229600" cy="5070475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500063" y="1000125"/>
            <a:ext cx="8229600" cy="5240338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/>
              <a:t>Cílová skupina: </a:t>
            </a:r>
            <a:r>
              <a:rPr lang="cs-CZ" sz="2400" dirty="0" smtClean="0"/>
              <a:t>žáci 6. ročníku praktické školy</a:t>
            </a:r>
          </a:p>
          <a:p>
            <a:pPr marL="457200" indent="-45720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/>
              <a:t>Inovace: </a:t>
            </a:r>
            <a:r>
              <a:rPr lang="cs-CZ" sz="2400" dirty="0" smtClean="0"/>
              <a:t>interaktivní způsob výuky</a:t>
            </a:r>
          </a:p>
          <a:p>
            <a:pPr marL="457200" indent="-45720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/>
              <a:t>Druh pracovního materiálu: </a:t>
            </a:r>
            <a:r>
              <a:rPr lang="cs-CZ" sz="2400" dirty="0" smtClean="0"/>
              <a:t>výklad</a:t>
            </a:r>
          </a:p>
          <a:p>
            <a:pPr marL="457200" indent="-45720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/>
              <a:t>Pomůcky: </a:t>
            </a:r>
            <a:r>
              <a:rPr lang="cs-CZ" sz="2400" dirty="0" smtClean="0"/>
              <a:t>ITC</a:t>
            </a:r>
          </a:p>
          <a:p>
            <a:pPr marL="432000"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smtClean="0"/>
              <a:t>Prezentace slouží k výkladu informací o kvasinkách. Je proložena úkoly a otázkami. Žáci se musí zapojit aktivně do výuky. Při odpovědích na otázky se snaží zapojit svou fantazii či znalosti získané v nižších ročnících a v běžném životě. </a:t>
            </a:r>
          </a:p>
          <a:p>
            <a:pPr marL="4320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800" dirty="0" smtClean="0"/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dirty="0"/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2" descr="Soubor:S cerevisiae under DIC microscopy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14875" y="1857375"/>
            <a:ext cx="4000500" cy="4000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0" name="TextovéPole 6"/>
          <p:cNvSpPr txBox="1">
            <a:spLocks noChangeArrowheads="1"/>
          </p:cNvSpPr>
          <p:nvPr/>
        </p:nvSpPr>
        <p:spPr bwMode="auto">
          <a:xfrm>
            <a:off x="428625" y="1928813"/>
            <a:ext cx="4214813" cy="329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000">
                <a:latin typeface="Calibri" pitchFamily="34" charset="0"/>
              </a:rPr>
              <a:t> Jednobuněčné houby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3000">
                <a:latin typeface="Calibri" pitchFamily="34" charset="0"/>
              </a:rPr>
              <a:t> Množí se pučením 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3000">
                <a:latin typeface="Calibri" pitchFamily="34" charset="0"/>
              </a:rPr>
              <a:t> důležité </a:t>
            </a:r>
            <a:r>
              <a:rPr lang="cs-CZ" sz="3000"/>
              <a:t>                              </a:t>
            </a:r>
            <a:r>
              <a:rPr lang="cs-CZ" sz="3000">
                <a:latin typeface="Calibri" pitchFamily="34" charset="0"/>
              </a:rPr>
              <a:t>v potravinářském průmyslu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714375" y="285750"/>
            <a:ext cx="7772400" cy="1470025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400">
                <a:latin typeface="+mj-lt"/>
                <a:ea typeface="+mj-ea"/>
                <a:cs typeface="+mj-cs"/>
              </a:rPr>
              <a:t>Kvasinky</a:t>
            </a:r>
            <a:endParaRPr lang="cs-CZ" sz="4400" dirty="0">
              <a:latin typeface="+mj-lt"/>
              <a:ea typeface="+mj-ea"/>
              <a:cs typeface="+mj-cs"/>
            </a:endParaRPr>
          </a:p>
        </p:txBody>
      </p:sp>
      <p:sp>
        <p:nvSpPr>
          <p:cNvPr id="5" name="Elipsa 4"/>
          <p:cNvSpPr/>
          <p:nvPr/>
        </p:nvSpPr>
        <p:spPr>
          <a:xfrm rot="3416254">
            <a:off x="5162550" y="3308350"/>
            <a:ext cx="1643063" cy="1357313"/>
          </a:xfrm>
          <a:prstGeom prst="ellipse">
            <a:avLst/>
          </a:prstGeom>
          <a:noFill/>
          <a:ln w="412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6" descr="alkoholické,alkohol,zábava,nápoje,ořezané snímky,ořezané obrázky,pije,sklenice piva,PNG,průhledné pozadí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57875" y="1714500"/>
            <a:ext cx="228600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Využití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3186113" cy="4525963"/>
          </a:xfrm>
        </p:spPr>
        <p:txBody>
          <a:bodyPr/>
          <a:lstStyle/>
          <a:p>
            <a:r>
              <a:rPr lang="cs-CZ" smtClean="0"/>
              <a:t>Výroba </a:t>
            </a:r>
          </a:p>
          <a:p>
            <a:pPr lvl="1">
              <a:lnSpc>
                <a:spcPct val="200000"/>
              </a:lnSpc>
            </a:pPr>
            <a:r>
              <a:rPr lang="cs-CZ" smtClean="0"/>
              <a:t>piva</a:t>
            </a:r>
          </a:p>
          <a:p>
            <a:pPr lvl="1">
              <a:lnSpc>
                <a:spcPct val="200000"/>
              </a:lnSpc>
            </a:pPr>
            <a:r>
              <a:rPr lang="cs-CZ" smtClean="0"/>
              <a:t>vína</a:t>
            </a:r>
          </a:p>
          <a:p>
            <a:pPr lvl="1">
              <a:lnSpc>
                <a:spcPct val="200000"/>
              </a:lnSpc>
            </a:pPr>
            <a:r>
              <a:rPr lang="cs-CZ" smtClean="0"/>
              <a:t>kynutého těsta</a:t>
            </a:r>
          </a:p>
          <a:p>
            <a:pPr lvl="1">
              <a:lnSpc>
                <a:spcPct val="200000"/>
              </a:lnSpc>
            </a:pPr>
            <a:r>
              <a:rPr lang="cs-CZ" smtClean="0"/>
              <a:t>jogurt</a:t>
            </a:r>
            <a:r>
              <a:rPr lang="cs-CZ" smtClean="0">
                <a:latin typeface="Arial" charset="0"/>
              </a:rPr>
              <a:t>u</a:t>
            </a:r>
          </a:p>
        </p:txBody>
      </p:sp>
      <p:pic>
        <p:nvPicPr>
          <p:cNvPr id="18436" name="Picture 2" descr="http://upload.wikimedia.org/wikipedia/commons/thumb/c/cd/Pivovarsk%C3%A9_kvasinky.jpg/220px-Pivovarsk%C3%A9_kvasinky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86188" y="1643063"/>
            <a:ext cx="1952625" cy="3781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4" descr="File:Stefano Lubiana Pinot Noir ferment vintage 2010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15000" y="2643188"/>
            <a:ext cx="2608263" cy="1747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Picture 8" descr="alkoholické nápoje,fotografie,korky,nápoje,potraviny,skleničky na víno,vína,vinné lahve,vývrtky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548063" y="2786063"/>
            <a:ext cx="2166937" cy="2166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9" name="Picture 6" descr="File:Wet yeast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429125" y="3786188"/>
            <a:ext cx="1285875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0" name="Picture 8" descr="Soubor:Various grains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072188" y="3857625"/>
            <a:ext cx="2293937" cy="1550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1" name="Picture 2" descr="http://upload.wikimedia.org/wikipedia/commons/thumb/b/b8/Joghurt.jpg/220px-Joghurt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857875" y="4500563"/>
            <a:ext cx="2095500" cy="176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2" name="Picture 4" descr="dopisy,jogurty,lžíce,potraviny,symboly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3714750" y="4429125"/>
            <a:ext cx="2024063" cy="2024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0" descr="Emotikona s palci dolů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215188" y="5143500"/>
            <a:ext cx="971550" cy="97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20" descr="Emotikona s palci dolů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43500" y="5214938"/>
            <a:ext cx="971550" cy="97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20" descr="Emotikona s palci dolů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00250" y="3786188"/>
            <a:ext cx="971550" cy="97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20" descr="Emotikona s palci dolů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86188" y="3571875"/>
            <a:ext cx="971550" cy="97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44" name="Picture 20" descr="Emotikona s palci dolů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14750" y="2000250"/>
            <a:ext cx="971550" cy="97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Vyber jídlo, na jehož výrobu se využívají kvasinky</a:t>
            </a:r>
            <a:endParaRPr lang="cs-CZ" b="1" dirty="0"/>
          </a:p>
        </p:txBody>
      </p:sp>
      <p:pic>
        <p:nvPicPr>
          <p:cNvPr id="4" name="Picture 4" descr="dopisy,jogurty,lžíce,potraviny,symboly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063" y="4786313"/>
            <a:ext cx="1381125" cy="1381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 descr="fotografie,potraviny,stolování,vína,vinné sklenice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643563" y="2286000"/>
            <a:ext cx="1595437" cy="1595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 descr="bochníky,chleby,fotografie,jídlo,plátky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214438" y="1928813"/>
            <a:ext cx="1309687" cy="1309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Picture 6" descr="sýry,ořezané snímky,ořezané obrázky,mlékárny,jídlo,PNG,průhledné pozadí,dílky sýru,dílky,kousky sýru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643313" y="3429000"/>
            <a:ext cx="1309687" cy="1309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2" name="Picture 8" descr="masa,potraviny,salámy,stolování,uzeniny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500438" y="1857375"/>
            <a:ext cx="1381125" cy="1381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4" name="Picture 10" descr="hlávkové saláty,plody,potraviny,rajčata,saláty,zelenina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715125" y="4929188"/>
            <a:ext cx="1595438" cy="1595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6" name="Picture 12" descr="jídlo,láhve na mléko,mléčné výrobky,mléko,nápoje,skleničky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857750" y="4786313"/>
            <a:ext cx="1595438" cy="1595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40" name="Picture 16" descr="bonbón,bonbóny,Candy Cane (tradiční vánoční cukrovinky ve tvaru písmene J),oslavy,pečivo,svátky,Vánoce,zvláštní příležitosti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1714500" y="3429000"/>
            <a:ext cx="1524000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42" name="Picture 18" descr="File:Knedlik.jpg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2857500" y="5000625"/>
            <a:ext cx="1571625" cy="1111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" name="Elipsa 20"/>
          <p:cNvSpPr/>
          <p:nvPr/>
        </p:nvSpPr>
        <p:spPr>
          <a:xfrm>
            <a:off x="928688" y="1643063"/>
            <a:ext cx="1785937" cy="185737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357188" y="4643438"/>
            <a:ext cx="1785937" cy="185737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2643188" y="4714875"/>
            <a:ext cx="1928812" cy="164306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5572125" y="2071688"/>
            <a:ext cx="1714500" cy="200025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476" name="TextovéPole 24">
            <a:hlinkClick r:id="rId12" action="ppaction://hlinksldjump"/>
          </p:cNvPr>
          <p:cNvSpPr txBox="1">
            <a:spLocks noChangeArrowheads="1"/>
          </p:cNvSpPr>
          <p:nvPr/>
        </p:nvSpPr>
        <p:spPr bwMode="auto">
          <a:xfrm>
            <a:off x="7858125" y="4143375"/>
            <a:ext cx="928688" cy="369888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Hotovo</a:t>
            </a: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0" presetClass="exit" presetSubtype="0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10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10" presetClass="exit" presetSubtype="0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10" presetClass="exit" presetSubtype="0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"/>
                            </p:stCondLst>
                            <p:childTnLst>
                              <p:par>
                                <p:cTn id="47" presetID="10" presetClass="exit" presetSubtype="0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"/>
                            </p:stCondLst>
                            <p:childTnLst>
                              <p:par>
                                <p:cTn id="59" presetID="10" presetClass="exit" presetSubtype="0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0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2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21" grpId="0" animBg="1"/>
      <p:bldP spid="22" grpId="0" animBg="1"/>
      <p:bldP spid="23" grpId="0" animBg="1"/>
      <p:bldP spid="2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000" smtClean="0"/>
              <a:t>Vše citováno [2013-02-27]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>
          <a:xfrm>
            <a:off x="500063" y="1474788"/>
            <a:ext cx="8229600" cy="4525962"/>
          </a:xfrm>
        </p:spPr>
        <p:txBody>
          <a:bodyPr/>
          <a:lstStyle/>
          <a:p>
            <a:pPr marL="0" indent="0">
              <a:spcBef>
                <a:spcPts val="500"/>
              </a:spcBef>
              <a:buFont typeface="Arial" charset="0"/>
              <a:buNone/>
            </a:pPr>
            <a:r>
              <a:rPr lang="cs-CZ" sz="1800" smtClean="0"/>
              <a:t>kvasinky - </a:t>
            </a:r>
            <a:r>
              <a:rPr lang="cs-CZ" sz="1800" smtClean="0">
                <a:hlinkClick r:id="rId2"/>
              </a:rPr>
              <a:t>http://upload.wikimedia.org/wikipedia/commons/thumb/d/d9/S_cerevisiae_under_DIC_microscopy.jpg/600px-S_cerevisiae_under_DIC_microscopy.jpg</a:t>
            </a:r>
            <a:r>
              <a:rPr lang="cs-CZ" sz="1800" smtClean="0"/>
              <a:t> </a:t>
            </a:r>
          </a:p>
          <a:p>
            <a:pPr marL="0" indent="0">
              <a:spcBef>
                <a:spcPts val="500"/>
              </a:spcBef>
              <a:buFont typeface="Arial" charset="0"/>
              <a:buNone/>
            </a:pPr>
            <a:r>
              <a:rPr lang="cs-CZ" sz="1800" smtClean="0"/>
              <a:t>pivovarské kvasinky - </a:t>
            </a:r>
            <a:r>
              <a:rPr lang="cs-CZ" sz="1800" smtClean="0">
                <a:hlinkClick r:id="rId3"/>
              </a:rPr>
              <a:t>http://upload.wikimedia.org/wikipedia/commons/thumb/c/cd/Pivovarsk%C3%A9_kvasinky.jpg/220px-Pivovarsk%C3%A9_kvasinky.jpg</a:t>
            </a:r>
            <a:r>
              <a:rPr lang="cs-CZ" sz="1800" smtClean="0"/>
              <a:t> </a:t>
            </a:r>
          </a:p>
          <a:p>
            <a:pPr marL="0" indent="0">
              <a:spcBef>
                <a:spcPts val="500"/>
              </a:spcBef>
              <a:buFont typeface="Arial" charset="0"/>
              <a:buNone/>
            </a:pPr>
            <a:r>
              <a:rPr lang="cs-CZ" sz="1800" smtClean="0"/>
              <a:t>kvašení vína - </a:t>
            </a:r>
            <a:r>
              <a:rPr lang="cs-CZ" sz="1800" smtClean="0">
                <a:hlinkClick r:id="rId4"/>
              </a:rPr>
              <a:t>http://upload.wikimedia.org/wikipedia/commons/thumb/f/f5/Stefano_Lubiana_Pinot_Noir_ferment_vintage_2010.jpg/800px-Stefano_Lubiana_Pinot_Noir_ferment_vintage_2010.jpg</a:t>
            </a:r>
            <a:r>
              <a:rPr lang="cs-CZ" sz="1800" smtClean="0"/>
              <a:t> </a:t>
            </a:r>
          </a:p>
          <a:p>
            <a:pPr marL="0" indent="0">
              <a:spcBef>
                <a:spcPts val="500"/>
              </a:spcBef>
              <a:buFont typeface="Arial" charset="0"/>
              <a:buNone/>
            </a:pPr>
            <a:r>
              <a:rPr lang="cs-CZ" sz="1800" smtClean="0"/>
              <a:t>kvasnice - </a:t>
            </a:r>
            <a:r>
              <a:rPr lang="cs-CZ" sz="1800" smtClean="0">
                <a:hlinkClick r:id="rId5"/>
              </a:rPr>
              <a:t>http://upload.wikimedia.org/wikipedia/commons/thumb/d/d2/Wet_yeast.JPG/450px-Wet_yeast.JPG</a:t>
            </a:r>
            <a:r>
              <a:rPr lang="cs-CZ" sz="1800" smtClean="0"/>
              <a:t>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285750" y="571500"/>
            <a:ext cx="8229600" cy="4525963"/>
          </a:xfrm>
          <a:prstGeom prst="rect">
            <a:avLst/>
          </a:prstGeom>
        </p:spPr>
        <p:txBody>
          <a:bodyPr/>
          <a:lstStyle/>
          <a:p>
            <a:pPr fontAlgn="auto">
              <a:spcBef>
                <a:spcPts val="3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latin typeface="+mn-lt"/>
                <a:cs typeface="+mn-cs"/>
              </a:rPr>
              <a:t>chléb - </a:t>
            </a:r>
            <a:r>
              <a:rPr lang="cs-CZ" dirty="0">
                <a:latin typeface="+mn-lt"/>
                <a:cs typeface="+mn-cs"/>
                <a:hlinkClick r:id="rId2"/>
              </a:rPr>
              <a:t>http://upload.wikimedia.org/wikipedia/commons/thumb/b/b3/Various_grains.jpg/800px-Various_grains.jpg</a:t>
            </a:r>
            <a:r>
              <a:rPr lang="cs-CZ" dirty="0">
                <a:latin typeface="+mn-lt"/>
                <a:cs typeface="+mn-cs"/>
              </a:rPr>
              <a:t> </a:t>
            </a:r>
          </a:p>
          <a:p>
            <a:pPr fontAlgn="auto">
              <a:spcBef>
                <a:spcPts val="3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latin typeface="+mn-lt"/>
                <a:cs typeface="+mn-cs"/>
              </a:rPr>
              <a:t>jogurt - </a:t>
            </a:r>
            <a:r>
              <a:rPr lang="cs-CZ" dirty="0">
                <a:latin typeface="+mn-lt"/>
                <a:cs typeface="+mn-cs"/>
                <a:hlinkClick r:id="rId3"/>
              </a:rPr>
              <a:t>http://upload.wikimedia.org/wikipedia/commons/thumb/b/b8/Joghurt.jpg/220px-Joghurt.jpg</a:t>
            </a:r>
            <a:r>
              <a:rPr lang="cs-CZ" dirty="0">
                <a:latin typeface="+mn-lt"/>
                <a:cs typeface="+mn-cs"/>
              </a:rPr>
              <a:t> </a:t>
            </a:r>
          </a:p>
          <a:p>
            <a:pPr fontAlgn="auto">
              <a:spcBef>
                <a:spcPts val="5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latin typeface="+mn-lt"/>
                <a:cs typeface="+mn-cs"/>
              </a:rPr>
              <a:t>knedlík  - </a:t>
            </a:r>
            <a:r>
              <a:rPr lang="cs-CZ" dirty="0">
                <a:latin typeface="+mn-lt"/>
                <a:cs typeface="+mn-cs"/>
                <a:hlinkClick r:id="rId4"/>
              </a:rPr>
              <a:t>http://upload.wikimedia.org/wikipedia/commons/thumb/2/2d/Knedlik.jpg/800px-Knedlik.jpg</a:t>
            </a:r>
            <a:r>
              <a:rPr lang="cs-CZ" dirty="0">
                <a:latin typeface="+mn-lt"/>
                <a:cs typeface="+mn-cs"/>
              </a:rPr>
              <a:t> </a:t>
            </a:r>
          </a:p>
          <a:p>
            <a:pPr marL="342900" indent="-342900" fontAlgn="auto">
              <a:spcBef>
                <a:spcPts val="30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latin typeface="+mn-lt"/>
              <a:cs typeface="+mn-cs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273</TotalTime>
  <Words>133</Words>
  <Application>Microsoft Office PowerPoint</Application>
  <PresentationFormat>On-screen Show (4:3)</PresentationFormat>
  <Paragraphs>36</Paragraphs>
  <Slides>7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1" baseType="lpstr">
      <vt:lpstr>Calibri</vt:lpstr>
      <vt:lpstr>Arial</vt:lpstr>
      <vt:lpstr>Wingdings</vt:lpstr>
      <vt:lpstr>Motiv sady Office</vt:lpstr>
      <vt:lpstr>Snímek 1</vt:lpstr>
      <vt:lpstr>Snímek 2</vt:lpstr>
      <vt:lpstr>Snímek 3</vt:lpstr>
      <vt:lpstr>Využití</vt:lpstr>
      <vt:lpstr>Vyber jídlo, na jehož výrobu se využívají kvasinky</vt:lpstr>
      <vt:lpstr>Vše citováno [2013-02-27]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Kvasinky</dc:title>
  <dc:creator>Adelka</dc:creator>
  <cp:lastModifiedBy>DUM</cp:lastModifiedBy>
  <cp:revision>35</cp:revision>
  <dcterms:created xsi:type="dcterms:W3CDTF">2013-03-11T20:54:49Z</dcterms:created>
  <dcterms:modified xsi:type="dcterms:W3CDTF">2013-08-21T20:42:36Z</dcterms:modified>
</cp:coreProperties>
</file>