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77" r:id="rId2"/>
    <p:sldId id="278"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4" r:id="rId20"/>
    <p:sldId id="275" r:id="rId21"/>
    <p:sldId id="276" r:id="rId22"/>
    <p:sldId id="273" r:id="rId23"/>
    <p:sldId id="279" r:id="rId24"/>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7D0A"/>
    <a:srgbClr val="E99909"/>
    <a:srgbClr val="EA7908"/>
    <a:srgbClr val="FAC132"/>
    <a:srgbClr val="F9B60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80" d="100"/>
          <a:sy n="80" d="100"/>
        </p:scale>
        <p:origin x="-1086"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C501CE2-0AEC-4354-97BA-7E1AB815B103}" type="datetimeFigureOut">
              <a:rPr lang="cs-CZ" smtClean="0"/>
              <a:pPr/>
              <a:t>27.6.2013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4B6CA20-E394-4704-857F-DB71F85BB538}" type="slidenum">
              <a:rPr lang="cs-CZ" smtClean="0"/>
              <a:pPr/>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F84E8215-DE7A-4E59-A974-38D4D47A002B}" type="slidenum">
              <a:rPr lang="cs-CZ" smtClean="0"/>
              <a:pPr/>
              <a:t>2</a:t>
            </a:fld>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C3E37AB6-C69A-4879-BE4C-FFEFEFC8376A}" type="datetimeFigureOut">
              <a:rPr lang="cs-CZ" smtClean="0"/>
              <a:pPr/>
              <a:t>27.6.2013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3E37AB6-C69A-4879-BE4C-FFEFEFC8376A}" type="datetimeFigureOut">
              <a:rPr lang="cs-CZ" smtClean="0"/>
              <a:pPr/>
              <a:t>27.6.2013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C3E37AB6-C69A-4879-BE4C-FFEFEFC8376A}" type="datetimeFigureOut">
              <a:rPr lang="cs-CZ" smtClean="0"/>
              <a:pPr/>
              <a:t>27.6.2013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C3E37AB6-C69A-4879-BE4C-FFEFEFC8376A}" type="datetimeFigureOut">
              <a:rPr lang="cs-CZ" smtClean="0"/>
              <a:pPr/>
              <a:t>27.6.2013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C3E37AB6-C69A-4879-BE4C-FFEFEFC8376A}" type="datetimeFigureOut">
              <a:rPr lang="cs-CZ" smtClean="0"/>
              <a:pPr/>
              <a:t>27.6.2013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C3E37AB6-C69A-4879-BE4C-FFEFEFC8376A}" type="datetimeFigureOut">
              <a:rPr lang="cs-CZ" smtClean="0"/>
              <a:pPr/>
              <a:t>27.6.2013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3E37AB6-C69A-4879-BE4C-FFEFEFC8376A}" type="datetimeFigureOut">
              <a:rPr lang="cs-CZ" smtClean="0"/>
              <a:pPr/>
              <a:t>27.6.2013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C3E37AB6-C69A-4879-BE4C-FFEFEFC8376A}" type="datetimeFigureOut">
              <a:rPr lang="cs-CZ" smtClean="0"/>
              <a:pPr/>
              <a:t>27.6.2013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C3E37AB6-C69A-4879-BE4C-FFEFEFC8376A}" type="datetimeFigureOut">
              <a:rPr lang="cs-CZ" smtClean="0"/>
              <a:pPr/>
              <a:t>27.6.2013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3E37AB6-C69A-4879-BE4C-FFEFEFC8376A}" type="datetimeFigureOut">
              <a:rPr lang="cs-CZ" smtClean="0"/>
              <a:pPr/>
              <a:t>27.6.2013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3E37AB6-C69A-4879-BE4C-FFEFEFC8376A}" type="datetimeFigureOut">
              <a:rPr lang="cs-CZ" smtClean="0"/>
              <a:pPr/>
              <a:t>27.6.2013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E37AB6-C69A-4879-BE4C-FFEFEFC8376A}" type="datetimeFigureOut">
              <a:rPr lang="cs-CZ" smtClean="0"/>
              <a:pPr/>
              <a:t>27.6.2013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2122AE-64BB-4956-A81D-11F00C30FD9C}"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slide" Target="slide17.xml"/><Relationship Id="rId18" Type="http://schemas.openxmlformats.org/officeDocument/2006/relationships/slide" Target="slide13.xml"/><Relationship Id="rId3" Type="http://schemas.openxmlformats.org/officeDocument/2006/relationships/slide" Target="slide4.xml"/><Relationship Id="rId7" Type="http://schemas.openxmlformats.org/officeDocument/2006/relationships/slide" Target="slide7.xml"/><Relationship Id="rId12" Type="http://schemas.openxmlformats.org/officeDocument/2006/relationships/slide" Target="slide16.xml"/><Relationship Id="rId17" Type="http://schemas.openxmlformats.org/officeDocument/2006/relationships/slide" Target="slide12.xml"/><Relationship Id="rId2" Type="http://schemas.openxmlformats.org/officeDocument/2006/relationships/audio" Target="../media/audio1.wav"/><Relationship Id="rId16" Type="http://schemas.openxmlformats.org/officeDocument/2006/relationships/slide" Target="slide11.xml"/><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slide" Target="slide15.xml"/><Relationship Id="rId5" Type="http://schemas.openxmlformats.org/officeDocument/2006/relationships/slide" Target="slide5.xml"/><Relationship Id="rId15" Type="http://schemas.openxmlformats.org/officeDocument/2006/relationships/slide" Target="slide10.xml"/><Relationship Id="rId10" Type="http://schemas.openxmlformats.org/officeDocument/2006/relationships/slide" Target="slide14.xml"/><Relationship Id="rId4" Type="http://schemas.openxmlformats.org/officeDocument/2006/relationships/audio" Target="../media/audio2.wav"/><Relationship Id="rId9" Type="http://schemas.openxmlformats.org/officeDocument/2006/relationships/slide" Target="slide9.xml"/><Relationship Id="rId14" Type="http://schemas.openxmlformats.org/officeDocument/2006/relationships/slide" Target="slide18.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 Target="slide3.xml"/><Relationship Id="rId1" Type="http://schemas.openxmlformats.org/officeDocument/2006/relationships/slideLayout" Target="../slideLayouts/slideLayout6.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slide" Target="slide3.xml"/><Relationship Id="rId7" Type="http://schemas.openxmlformats.org/officeDocument/2006/relationships/image" Target="../media/image12.jpeg"/><Relationship Id="rId2" Type="http://schemas.openxmlformats.org/officeDocument/2006/relationships/image" Target="../media/image8.jpeg"/><Relationship Id="rId1" Type="http://schemas.openxmlformats.org/officeDocument/2006/relationships/slideLayout" Target="../slideLayouts/slideLayout6.xml"/><Relationship Id="rId6" Type="http://schemas.openxmlformats.org/officeDocument/2006/relationships/image" Target="../media/image11.jpeg"/><Relationship Id="rId11" Type="http://schemas.openxmlformats.org/officeDocument/2006/relationships/image" Target="../media/image16.jpeg"/><Relationship Id="rId5" Type="http://schemas.openxmlformats.org/officeDocument/2006/relationships/image" Target="../media/image10.jpeg"/><Relationship Id="rId10" Type="http://schemas.openxmlformats.org/officeDocument/2006/relationships/image" Target="../media/image15.jpeg"/><Relationship Id="rId4" Type="http://schemas.openxmlformats.org/officeDocument/2006/relationships/image" Target="../media/image9.jpeg"/><Relationship Id="rId9"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hyperlink" Target="http://upload.wikimedia.org/wikipedia/commons/thumb/6/60/TomateTrossKrautundBraunf%C3%A4ulePhytophtorainfestans.jpg/800px-TomateTrossKrautundBraunf%C3%A4ulePhytophtorainfestans.jpg" TargetMode="External"/><Relationship Id="rId7" Type="http://schemas.openxmlformats.org/officeDocument/2006/relationships/hyperlink" Target="http://upload.wikimedia.org/wikipedia/commons/thumb/2/2d/Knedlik.jpg/800px-Knedlik.jpg" TargetMode="External"/><Relationship Id="rId2" Type="http://schemas.openxmlformats.org/officeDocument/2006/relationships/hyperlink" Target="http://upload.wikimedia.org/wikipedia/commons/thumb/8/8b/Plesniv%C3%BD_chl%C3%A9b.jpg/800px-Plesniv%C3%BD_chl%C3%A9b.jpg" TargetMode="External"/><Relationship Id="rId1" Type="http://schemas.openxmlformats.org/officeDocument/2006/relationships/slideLayout" Target="../slideLayouts/slideLayout6.xml"/><Relationship Id="rId6" Type="http://schemas.openxmlformats.org/officeDocument/2006/relationships/hyperlink" Target="http://upload.wikimedia.org/wikipedia/commons/thumb/b/b8/Joghurt.jpg/220px-Joghurt.jpg" TargetMode="External"/><Relationship Id="rId5" Type="http://schemas.openxmlformats.org/officeDocument/2006/relationships/hyperlink" Target="http://upload.wikimedia.org/wikipedia/commons/thumb/b/b3/Various_grains.jpg/800px-Various_grains.jpg" TargetMode="External"/><Relationship Id="rId4" Type="http://schemas.openxmlformats.org/officeDocument/2006/relationships/hyperlink" Target="http://upload.wikimedia.org/wikipedia/commons/a/a6/Symptom_potato_late_blight.jpg"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upload.wikimedia.org/wikipedia/commons/thumb/d/d2/Wet_yeast.JPG/450px-Wet_yeast.JPG" TargetMode="External"/><Relationship Id="rId2" Type="http://schemas.openxmlformats.org/officeDocument/2006/relationships/hyperlink" Target="http://upload.wikimedia.org/wikipedia/commons/thumb/d/d9/S_cerevisiae_under_DIC_microscopy.jpg/600px-S_cerevisiae_under_DIC_microscopy.jpg"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4"/>
          <p:cNvSpPr>
            <a:spLocks noChangeArrowheads="1"/>
          </p:cNvSpPr>
          <p:nvPr/>
        </p:nvSpPr>
        <p:spPr bwMode="auto">
          <a:xfrm>
            <a:off x="500034" y="2285992"/>
            <a:ext cx="8072437" cy="738664"/>
          </a:xfrm>
          <a:prstGeom prst="rect">
            <a:avLst/>
          </a:prstGeom>
          <a:noFill/>
          <a:ln w="9525">
            <a:noFill/>
            <a:miter lim="800000"/>
            <a:headEnd/>
            <a:tailEnd/>
          </a:ln>
        </p:spPr>
        <p:txBody>
          <a:bodyPr>
            <a:spAutoFit/>
          </a:bodyPr>
          <a:lstStyle/>
          <a:p>
            <a:r>
              <a:rPr lang="cs-CZ" sz="2200" b="1" dirty="0"/>
              <a:t>Název školy:  </a:t>
            </a:r>
            <a:r>
              <a:rPr lang="cs-CZ" sz="2000" dirty="0"/>
              <a:t>Speciální základní škola Louny</a:t>
            </a:r>
            <a:r>
              <a:rPr lang="cs-CZ" sz="2000" dirty="0" smtClean="0"/>
              <a:t>, </a:t>
            </a:r>
            <a:r>
              <a:rPr lang="cs-CZ" sz="2000" dirty="0" err="1" smtClean="0"/>
              <a:t>Poděbradova</a:t>
            </a:r>
            <a:r>
              <a:rPr lang="cs-CZ" sz="2000" dirty="0" smtClean="0"/>
              <a:t> 640,</a:t>
            </a:r>
            <a:endParaRPr lang="cs-CZ" sz="2000" dirty="0"/>
          </a:p>
          <a:p>
            <a:r>
              <a:rPr lang="cs-CZ" sz="2000" dirty="0"/>
              <a:t>                        </a:t>
            </a:r>
            <a:r>
              <a:rPr lang="cs-CZ" sz="2000" dirty="0" smtClean="0"/>
              <a:t>   příspěvková </a:t>
            </a:r>
            <a:r>
              <a:rPr lang="cs-CZ" sz="2000" dirty="0"/>
              <a:t>organizace</a:t>
            </a:r>
          </a:p>
        </p:txBody>
      </p:sp>
      <p:sp>
        <p:nvSpPr>
          <p:cNvPr id="3" name="Obdélník 5"/>
          <p:cNvSpPr>
            <a:spLocks noChangeArrowheads="1"/>
          </p:cNvSpPr>
          <p:nvPr/>
        </p:nvSpPr>
        <p:spPr bwMode="auto">
          <a:xfrm>
            <a:off x="428568" y="3228958"/>
            <a:ext cx="7273925" cy="430887"/>
          </a:xfrm>
          <a:prstGeom prst="rect">
            <a:avLst/>
          </a:prstGeom>
          <a:noFill/>
          <a:ln w="9525">
            <a:noFill/>
            <a:miter lim="800000"/>
            <a:headEnd/>
            <a:tailEnd/>
          </a:ln>
        </p:spPr>
        <p:txBody>
          <a:bodyPr>
            <a:spAutoFit/>
          </a:bodyPr>
          <a:lstStyle/>
          <a:p>
            <a:r>
              <a:rPr lang="cs-CZ" sz="2200" b="1" dirty="0"/>
              <a:t>Autor: </a:t>
            </a:r>
            <a:r>
              <a:rPr lang="cs-CZ" sz="2200" dirty="0"/>
              <a:t>Mgr. </a:t>
            </a:r>
            <a:r>
              <a:rPr lang="cs-CZ" sz="2200" dirty="0" smtClean="0"/>
              <a:t>Jitka </a:t>
            </a:r>
            <a:r>
              <a:rPr lang="cs-CZ" sz="2200" dirty="0"/>
              <a:t>Stehlíková</a:t>
            </a:r>
          </a:p>
        </p:txBody>
      </p:sp>
      <p:sp>
        <p:nvSpPr>
          <p:cNvPr id="4" name="Obdélník 6"/>
          <p:cNvSpPr>
            <a:spLocks noChangeArrowheads="1"/>
          </p:cNvSpPr>
          <p:nvPr/>
        </p:nvSpPr>
        <p:spPr bwMode="auto">
          <a:xfrm>
            <a:off x="428568" y="3729025"/>
            <a:ext cx="7715332" cy="1723549"/>
          </a:xfrm>
          <a:prstGeom prst="rect">
            <a:avLst/>
          </a:prstGeom>
          <a:noFill/>
          <a:ln w="9525">
            <a:noFill/>
            <a:miter lim="800000"/>
            <a:headEnd/>
            <a:tailEnd/>
          </a:ln>
        </p:spPr>
        <p:txBody>
          <a:bodyPr wrap="square">
            <a:spAutoFit/>
          </a:bodyPr>
          <a:lstStyle/>
          <a:p>
            <a:r>
              <a:rPr lang="cs-CZ" sz="2200" b="1" dirty="0"/>
              <a:t>Název: </a:t>
            </a:r>
            <a:r>
              <a:rPr lang="cs-CZ" dirty="0" smtClean="0"/>
              <a:t>VY_32_INOVACE_16_PRIRODOPIS_RISK_OPAKOVANI_BUNKA_PLISNE_KVASINKY</a:t>
            </a:r>
          </a:p>
          <a:p>
            <a:endParaRPr lang="cs-CZ" sz="2200" dirty="0" smtClean="0"/>
          </a:p>
          <a:p>
            <a:endParaRPr lang="cs-CZ" sz="2200" dirty="0" smtClean="0"/>
          </a:p>
          <a:p>
            <a:endParaRPr lang="cs-CZ" sz="2200" dirty="0"/>
          </a:p>
        </p:txBody>
      </p:sp>
      <p:sp>
        <p:nvSpPr>
          <p:cNvPr id="5" name="Obdélník 8"/>
          <p:cNvSpPr>
            <a:spLocks noChangeArrowheads="1"/>
          </p:cNvSpPr>
          <p:nvPr/>
        </p:nvSpPr>
        <p:spPr bwMode="auto">
          <a:xfrm>
            <a:off x="500034" y="5786454"/>
            <a:ext cx="6000792" cy="430887"/>
          </a:xfrm>
          <a:prstGeom prst="rect">
            <a:avLst/>
          </a:prstGeom>
          <a:noFill/>
          <a:ln w="9525">
            <a:noFill/>
            <a:miter lim="800000"/>
            <a:headEnd/>
            <a:tailEnd/>
          </a:ln>
        </p:spPr>
        <p:txBody>
          <a:bodyPr wrap="square">
            <a:spAutoFit/>
          </a:bodyPr>
          <a:lstStyle/>
          <a:p>
            <a:r>
              <a:rPr lang="cs-CZ" sz="2200" b="1" dirty="0"/>
              <a:t>Číslo projektu</a:t>
            </a:r>
            <a:r>
              <a:rPr lang="cs-CZ" sz="2200" b="1" dirty="0" smtClean="0"/>
              <a:t>: </a:t>
            </a:r>
            <a:r>
              <a:rPr lang="cs-CZ" sz="2200" dirty="0"/>
              <a:t>CZ.1.07/1.4.00/21.3407</a:t>
            </a:r>
          </a:p>
        </p:txBody>
      </p:sp>
      <p:sp>
        <p:nvSpPr>
          <p:cNvPr id="6" name="TextovéPole 9"/>
          <p:cNvSpPr txBox="1">
            <a:spLocks noChangeArrowheads="1"/>
          </p:cNvSpPr>
          <p:nvPr/>
        </p:nvSpPr>
        <p:spPr bwMode="auto">
          <a:xfrm>
            <a:off x="500034" y="4855501"/>
            <a:ext cx="5961062" cy="430887"/>
          </a:xfrm>
          <a:prstGeom prst="rect">
            <a:avLst/>
          </a:prstGeom>
          <a:noFill/>
          <a:ln w="9525">
            <a:noFill/>
            <a:miter lim="800000"/>
            <a:headEnd/>
            <a:tailEnd/>
          </a:ln>
        </p:spPr>
        <p:txBody>
          <a:bodyPr wrap="square">
            <a:spAutoFit/>
          </a:bodyPr>
          <a:lstStyle/>
          <a:p>
            <a:r>
              <a:rPr lang="cs-CZ" sz="2200" b="1" dirty="0"/>
              <a:t>Téma</a:t>
            </a:r>
            <a:r>
              <a:rPr lang="cs-CZ" sz="2200" b="1" dirty="0" smtClean="0"/>
              <a:t>: Buňka, plísně, kvasinky</a:t>
            </a:r>
            <a:endParaRPr lang="cs-CZ" sz="2200" dirty="0"/>
          </a:p>
        </p:txBody>
      </p:sp>
      <p:sp>
        <p:nvSpPr>
          <p:cNvPr id="7" name="TextovéPole 6"/>
          <p:cNvSpPr txBox="1"/>
          <p:nvPr/>
        </p:nvSpPr>
        <p:spPr>
          <a:xfrm>
            <a:off x="500034" y="5284129"/>
            <a:ext cx="6286544" cy="430887"/>
          </a:xfrm>
          <a:prstGeom prst="rect">
            <a:avLst/>
          </a:prstGeom>
          <a:noFill/>
        </p:spPr>
        <p:txBody>
          <a:bodyPr wrap="square" rtlCol="0">
            <a:spAutoFit/>
          </a:bodyPr>
          <a:lstStyle/>
          <a:p>
            <a:r>
              <a:rPr lang="cs-CZ" sz="2200" b="1" dirty="0" smtClean="0"/>
              <a:t>Název sady: Přírodopis</a:t>
            </a:r>
            <a:endParaRPr lang="cs-CZ" sz="2200" dirty="0"/>
          </a:p>
        </p:txBody>
      </p:sp>
      <p:pic>
        <p:nvPicPr>
          <p:cNvPr id="8" name="Obrázek 7"/>
          <p:cNvPicPr/>
          <p:nvPr/>
        </p:nvPicPr>
        <p:blipFill>
          <a:blip r:embed="rId2"/>
          <a:srcRect/>
          <a:stretch>
            <a:fillRect/>
          </a:stretch>
        </p:blipFill>
        <p:spPr bwMode="auto">
          <a:xfrm>
            <a:off x="1142976" y="785794"/>
            <a:ext cx="7000924" cy="122840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Nadpis 1"/>
          <p:cNvSpPr txBox="1">
            <a:spLocks/>
          </p:cNvSpPr>
          <p:nvPr/>
        </p:nvSpPr>
        <p:spPr>
          <a:xfrm>
            <a:off x="857223" y="428625"/>
            <a:ext cx="6429421" cy="571500"/>
          </a:xfrm>
          <a:prstGeom prst="rect">
            <a:avLst/>
          </a:prstGeom>
        </p:spPr>
        <p:txBody>
          <a:bodyPr>
            <a:normAutofit fontScale="975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sz="3200" b="0" i="0" u="none" strike="noStrike" kern="1200" cap="none" spc="0" normalizeH="0" baseline="0" noProof="0" dirty="0" smtClean="0">
                <a:ln>
                  <a:noFill/>
                </a:ln>
                <a:solidFill>
                  <a:schemeClr val="tx1"/>
                </a:solidFill>
                <a:effectLst/>
                <a:uLnTx/>
                <a:uFillTx/>
                <a:latin typeface="+mj-lt"/>
                <a:ea typeface="+mj-ea"/>
                <a:cs typeface="+mj-cs"/>
              </a:rPr>
              <a:t>Anotace</a:t>
            </a:r>
          </a:p>
        </p:txBody>
      </p:sp>
      <p:sp>
        <p:nvSpPr>
          <p:cNvPr id="11" name="Zástupný symbol pro obsah 2"/>
          <p:cNvSpPr>
            <a:spLocks noGrp="1"/>
          </p:cNvSpPr>
          <p:nvPr/>
        </p:nvSpPr>
        <p:spPr>
          <a:xfrm>
            <a:off x="457200" y="1166813"/>
            <a:ext cx="8229600" cy="5070475"/>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defRPr/>
            </a:pPr>
            <a:r>
              <a:rPr lang="cs-CZ" dirty="0" smtClean="0"/>
              <a:t>  </a:t>
            </a:r>
            <a:endParaRPr lang="cs-CZ" dirty="0"/>
          </a:p>
          <a:p>
            <a:pPr>
              <a:defRPr/>
            </a:pPr>
            <a:endParaRPr lang="cs-CZ" dirty="0"/>
          </a:p>
        </p:txBody>
      </p:sp>
      <p:sp>
        <p:nvSpPr>
          <p:cNvPr id="12" name="Zástupný symbol pro obsah 2"/>
          <p:cNvSpPr>
            <a:spLocks noGrp="1"/>
          </p:cNvSpPr>
          <p:nvPr/>
        </p:nvSpPr>
        <p:spPr>
          <a:xfrm>
            <a:off x="500034" y="1000108"/>
            <a:ext cx="8229600" cy="5240337"/>
          </a:xfrm>
          <a:prstGeom prst="rect">
            <a:avLst/>
          </a:prstGeom>
        </p:spPr>
        <p:txBody>
          <a:bodyPr>
            <a:normAutofit fontScale="92500"/>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57200" indent="-457200">
              <a:lnSpc>
                <a:spcPct val="150000"/>
              </a:lnSpc>
              <a:defRPr/>
            </a:pPr>
            <a:r>
              <a:rPr lang="cs-CZ" sz="2400" b="1" dirty="0" smtClean="0"/>
              <a:t>Cílová skupina: </a:t>
            </a:r>
            <a:r>
              <a:rPr lang="cs-CZ" sz="2400" dirty="0" smtClean="0"/>
              <a:t>žáci 6. ročníku praktické školy</a:t>
            </a:r>
          </a:p>
          <a:p>
            <a:pPr marL="457200" indent="-457200">
              <a:lnSpc>
                <a:spcPct val="150000"/>
              </a:lnSpc>
              <a:defRPr/>
            </a:pPr>
            <a:r>
              <a:rPr lang="cs-CZ" sz="2400" b="1" dirty="0" smtClean="0"/>
              <a:t>Inovace: </a:t>
            </a:r>
            <a:r>
              <a:rPr lang="cs-CZ" sz="2400" dirty="0" smtClean="0"/>
              <a:t>interaktivní způsob výuky</a:t>
            </a:r>
          </a:p>
          <a:p>
            <a:pPr marL="457200" indent="-457200">
              <a:lnSpc>
                <a:spcPct val="150000"/>
              </a:lnSpc>
              <a:defRPr/>
            </a:pPr>
            <a:r>
              <a:rPr lang="cs-CZ" sz="2400" b="1" dirty="0" smtClean="0"/>
              <a:t>Druh pracovního materiálu: </a:t>
            </a:r>
            <a:r>
              <a:rPr lang="cs-CZ" sz="2400" dirty="0" smtClean="0"/>
              <a:t>hra </a:t>
            </a:r>
          </a:p>
          <a:p>
            <a:pPr marL="457200" indent="-457200">
              <a:lnSpc>
                <a:spcPct val="150000"/>
              </a:lnSpc>
              <a:defRPr/>
            </a:pPr>
            <a:r>
              <a:rPr lang="cs-CZ" sz="2400" b="1" dirty="0" smtClean="0"/>
              <a:t>Pomůcky: </a:t>
            </a:r>
            <a:r>
              <a:rPr lang="cs-CZ" sz="2400" dirty="0" smtClean="0"/>
              <a:t>ITC</a:t>
            </a:r>
          </a:p>
          <a:p>
            <a:pPr marL="432000" algn="just">
              <a:defRPr/>
            </a:pPr>
            <a:r>
              <a:rPr lang="cs-CZ" sz="2200" dirty="0" smtClean="0"/>
              <a:t>Hra RISK slouží k souhrnnému opakování tématu buňka, kvasinky a plísně. </a:t>
            </a:r>
          </a:p>
          <a:p>
            <a:pPr marL="432000" algn="just">
              <a:defRPr/>
            </a:pPr>
            <a:r>
              <a:rPr lang="cs-CZ" sz="2200" dirty="0" smtClean="0"/>
              <a:t>Žáci se rozdělí do skupin. Skupina si vybere téma a obtížnost otázky a klikne na příslušné políčko. Zobrazí se otázka. Učitel kontroluje správnost odpovědí. Po zodpovězení otázky kliknou žáci na vratnou šipku, která je vrátí do základní tabulky. Pokračuje další skupina. </a:t>
            </a:r>
          </a:p>
          <a:p>
            <a:pPr marL="432000" algn="just">
              <a:defRPr/>
            </a:pPr>
            <a:r>
              <a:rPr lang="cs-CZ" sz="2200" dirty="0" smtClean="0"/>
              <a:t>Body se zapisují na tabuli nebo na papír. Podle obtížnosti se může bodová hodnota otázky za špatnou odpověď odčítat. Pokud skupina nezná správnou odpověď na svoji otázku, mohou odpovídat ostatní skupiny. </a:t>
            </a:r>
          </a:p>
          <a:p>
            <a:pPr marL="432000" algn="just">
              <a:defRPr/>
            </a:pPr>
            <a:r>
              <a:rPr lang="cs-CZ" sz="2200" dirty="0" smtClean="0"/>
              <a:t>Políčko NÁPOVĚDA se vyskytuje jen u obtížnějších otázek. Po kliknutí se zobrazí nápověda, která žákům pomůže najít ke správné řešení. </a:t>
            </a:r>
            <a:endParaRPr lang="cs-CZ" sz="2800" dirty="0"/>
          </a:p>
          <a:p>
            <a:pPr>
              <a:defRPr/>
            </a:pPr>
            <a:endParaRPr lang="cs-CZ" sz="28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p:cNvSpPr>
          <p:nvPr>
            <p:ph type="title"/>
          </p:nvPr>
        </p:nvSpPr>
        <p:spPr/>
        <p:txBody>
          <a:bodyPr/>
          <a:lstStyle/>
          <a:p>
            <a:pPr eaLnBrk="1" hangingPunct="1"/>
            <a:endParaRPr lang="cs-CZ" smtClean="0"/>
          </a:p>
        </p:txBody>
      </p:sp>
      <p:sp>
        <p:nvSpPr>
          <p:cNvPr id="15369" name="AutoShape 9">
            <a:hlinkClick r:id="" action="ppaction://noaction" highlightClick="1">
              <a:snd r:embed="rId2" name="bomb.wav" builtIn="1"/>
            </a:hlinkClick>
          </p:cNvPr>
          <p:cNvSpPr>
            <a:spLocks noChangeArrowheads="1"/>
          </p:cNvSpPr>
          <p:nvPr/>
        </p:nvSpPr>
        <p:spPr bwMode="auto">
          <a:xfrm>
            <a:off x="0" y="0"/>
            <a:ext cx="3059113" cy="1428735"/>
          </a:xfrm>
          <a:prstGeom prst="actionButtonBlank">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r>
              <a:rPr lang="cs-CZ" sz="2800" b="1" dirty="0" smtClean="0">
                <a:solidFill>
                  <a:schemeClr val="bg1"/>
                </a:solidFill>
              </a:rPr>
              <a:t>Buňka</a:t>
            </a:r>
            <a:endParaRPr lang="cs-CZ" sz="2800" b="1" dirty="0">
              <a:solidFill>
                <a:schemeClr val="bg1"/>
              </a:solidFill>
            </a:endParaRPr>
          </a:p>
        </p:txBody>
      </p:sp>
      <p:sp>
        <p:nvSpPr>
          <p:cNvPr id="15370" name="AutoShape 10">
            <a:hlinkClick r:id="" action="ppaction://noaction" highlightClick="1">
              <a:snd r:embed="rId2" name="bomb.wav" builtIn="1"/>
            </a:hlinkClick>
          </p:cNvPr>
          <p:cNvSpPr>
            <a:spLocks noChangeArrowheads="1"/>
          </p:cNvSpPr>
          <p:nvPr/>
        </p:nvSpPr>
        <p:spPr bwMode="auto">
          <a:xfrm>
            <a:off x="3059113" y="0"/>
            <a:ext cx="3025775" cy="1428735"/>
          </a:xfrm>
          <a:prstGeom prst="actionButtonBlank">
            <a:avLst/>
          </a:prstGeom>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800" b="1" dirty="0" smtClean="0">
                <a:solidFill>
                  <a:schemeClr val="bg1"/>
                </a:solidFill>
              </a:rPr>
              <a:t>Plísně</a:t>
            </a:r>
            <a:endParaRPr lang="cs-CZ" sz="2800" b="1" dirty="0">
              <a:solidFill>
                <a:schemeClr val="bg1"/>
              </a:solidFill>
            </a:endParaRPr>
          </a:p>
        </p:txBody>
      </p:sp>
      <p:sp>
        <p:nvSpPr>
          <p:cNvPr id="15372" name="AutoShape 12">
            <a:hlinkClick r:id="" action="ppaction://noaction" highlightClick="1">
              <a:snd r:embed="rId2" name="bomb.wav" builtIn="1"/>
            </a:hlinkClick>
          </p:cNvPr>
          <p:cNvSpPr>
            <a:spLocks noChangeArrowheads="1"/>
          </p:cNvSpPr>
          <p:nvPr/>
        </p:nvSpPr>
        <p:spPr bwMode="auto">
          <a:xfrm>
            <a:off x="6084888" y="0"/>
            <a:ext cx="3059112" cy="1428735"/>
          </a:xfrm>
          <a:prstGeom prst="actionButtonBlank">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a:r>
              <a:rPr lang="cs-CZ" sz="2800" b="1" dirty="0" smtClean="0">
                <a:solidFill>
                  <a:schemeClr val="bg1"/>
                </a:solidFill>
              </a:rPr>
              <a:t>Kvasinky</a:t>
            </a:r>
            <a:endParaRPr lang="cs-CZ" sz="2800" b="1" dirty="0">
              <a:solidFill>
                <a:schemeClr val="bg1"/>
              </a:solidFill>
            </a:endParaRPr>
          </a:p>
        </p:txBody>
      </p:sp>
      <p:sp>
        <p:nvSpPr>
          <p:cNvPr id="15373" name="AutoShape 13">
            <a:hlinkClick r:id="rId3" action="ppaction://hlinksldjump" highlightClick="1">
              <a:snd r:embed="rId4" name="camera.wav" builtIn="1"/>
            </a:hlinkClick>
          </p:cNvPr>
          <p:cNvSpPr>
            <a:spLocks noChangeArrowheads="1"/>
          </p:cNvSpPr>
          <p:nvPr/>
        </p:nvSpPr>
        <p:spPr bwMode="auto">
          <a:xfrm>
            <a:off x="0" y="1484313"/>
            <a:ext cx="3059113" cy="906462"/>
          </a:xfrm>
          <a:prstGeom prst="actionButtonBlank">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r>
              <a:rPr lang="cs-CZ" sz="2400" b="1">
                <a:solidFill>
                  <a:schemeClr val="bg1"/>
                </a:solidFill>
              </a:rPr>
              <a:t>1000</a:t>
            </a:r>
          </a:p>
        </p:txBody>
      </p:sp>
      <p:sp>
        <p:nvSpPr>
          <p:cNvPr id="15375" name="AutoShape 15">
            <a:hlinkClick r:id="rId5" action="ppaction://hlinksldjump" highlightClick="1">
              <a:snd r:embed="rId4" name="camera.wav" builtIn="1"/>
            </a:hlinkClick>
          </p:cNvPr>
          <p:cNvSpPr>
            <a:spLocks noChangeArrowheads="1"/>
          </p:cNvSpPr>
          <p:nvPr/>
        </p:nvSpPr>
        <p:spPr bwMode="auto">
          <a:xfrm>
            <a:off x="0" y="2420938"/>
            <a:ext cx="3059113" cy="906462"/>
          </a:xfrm>
          <a:prstGeom prst="actionButtonBlank">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r>
              <a:rPr lang="cs-CZ" sz="2400" b="1">
                <a:solidFill>
                  <a:schemeClr val="bg1"/>
                </a:solidFill>
              </a:rPr>
              <a:t>2000</a:t>
            </a:r>
          </a:p>
        </p:txBody>
      </p:sp>
      <p:sp>
        <p:nvSpPr>
          <p:cNvPr id="15376" name="AutoShape 16">
            <a:hlinkClick r:id="rId6" action="ppaction://hlinksldjump" highlightClick="1">
              <a:snd r:embed="rId4" name="camera.wav" builtIn="1"/>
            </a:hlinkClick>
          </p:cNvPr>
          <p:cNvSpPr>
            <a:spLocks noChangeArrowheads="1"/>
          </p:cNvSpPr>
          <p:nvPr/>
        </p:nvSpPr>
        <p:spPr bwMode="auto">
          <a:xfrm>
            <a:off x="0" y="3357562"/>
            <a:ext cx="3059113" cy="906462"/>
          </a:xfrm>
          <a:prstGeom prst="actionButtonBlank">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r>
              <a:rPr lang="cs-CZ" sz="2400" b="1" dirty="0">
                <a:solidFill>
                  <a:schemeClr val="bg1"/>
                </a:solidFill>
              </a:rPr>
              <a:t>3000</a:t>
            </a:r>
          </a:p>
        </p:txBody>
      </p:sp>
      <p:sp>
        <p:nvSpPr>
          <p:cNvPr id="15377" name="AutoShape 17">
            <a:hlinkClick r:id="rId7" action="ppaction://hlinksldjump" highlightClick="1">
              <a:snd r:embed="rId4" name="camera.wav" builtIn="1"/>
            </a:hlinkClick>
          </p:cNvPr>
          <p:cNvSpPr>
            <a:spLocks noChangeArrowheads="1"/>
          </p:cNvSpPr>
          <p:nvPr/>
        </p:nvSpPr>
        <p:spPr bwMode="auto">
          <a:xfrm>
            <a:off x="0" y="4292600"/>
            <a:ext cx="3059113" cy="906463"/>
          </a:xfrm>
          <a:prstGeom prst="actionButtonBlank">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r>
              <a:rPr lang="cs-CZ" sz="2400" b="1" dirty="0">
                <a:solidFill>
                  <a:schemeClr val="bg1"/>
                </a:solidFill>
              </a:rPr>
              <a:t>4000</a:t>
            </a:r>
          </a:p>
        </p:txBody>
      </p:sp>
      <p:sp>
        <p:nvSpPr>
          <p:cNvPr id="15378" name="AutoShape 18">
            <a:hlinkClick r:id="rId8" action="ppaction://hlinksldjump" highlightClick="1">
              <a:snd r:embed="rId4" name="camera.wav" builtIn="1"/>
            </a:hlinkClick>
          </p:cNvPr>
          <p:cNvSpPr>
            <a:spLocks noChangeArrowheads="1"/>
          </p:cNvSpPr>
          <p:nvPr/>
        </p:nvSpPr>
        <p:spPr bwMode="auto">
          <a:xfrm>
            <a:off x="0" y="5229225"/>
            <a:ext cx="3059113" cy="906463"/>
          </a:xfrm>
          <a:prstGeom prst="actionButtonBlank">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r>
              <a:rPr lang="cs-CZ" sz="2400" b="1" dirty="0">
                <a:solidFill>
                  <a:schemeClr val="bg1"/>
                </a:solidFill>
              </a:rPr>
              <a:t>5000</a:t>
            </a:r>
          </a:p>
        </p:txBody>
      </p:sp>
      <p:sp>
        <p:nvSpPr>
          <p:cNvPr id="15379" name="AutoShape 19">
            <a:hlinkClick r:id="rId9" action="ppaction://hlinksldjump" highlightClick="1">
              <a:snd r:embed="rId4" name="camera.wav" builtIn="1"/>
            </a:hlinkClick>
          </p:cNvPr>
          <p:cNvSpPr>
            <a:spLocks noChangeArrowheads="1"/>
          </p:cNvSpPr>
          <p:nvPr/>
        </p:nvSpPr>
        <p:spPr bwMode="auto">
          <a:xfrm>
            <a:off x="3059113" y="1484313"/>
            <a:ext cx="3022600" cy="906462"/>
          </a:xfrm>
          <a:prstGeom prst="actionButtonBlank">
            <a:avLst/>
          </a:prstGeom>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400" b="1">
                <a:solidFill>
                  <a:schemeClr val="bg1"/>
                </a:solidFill>
              </a:rPr>
              <a:t>1000</a:t>
            </a:r>
          </a:p>
        </p:txBody>
      </p:sp>
      <p:sp>
        <p:nvSpPr>
          <p:cNvPr id="15380" name="AutoShape 20">
            <a:hlinkClick r:id="rId10" action="ppaction://hlinksldjump" highlightClick="1">
              <a:snd r:embed="rId4" name="camera.wav" builtIn="1"/>
            </a:hlinkClick>
          </p:cNvPr>
          <p:cNvSpPr>
            <a:spLocks noChangeArrowheads="1"/>
          </p:cNvSpPr>
          <p:nvPr/>
        </p:nvSpPr>
        <p:spPr bwMode="auto">
          <a:xfrm>
            <a:off x="6084888" y="1484313"/>
            <a:ext cx="3059112" cy="906462"/>
          </a:xfrm>
          <a:prstGeom prst="actionButtonBlank">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a:r>
              <a:rPr lang="cs-CZ" sz="2400" b="1">
                <a:solidFill>
                  <a:schemeClr val="bg1"/>
                </a:solidFill>
              </a:rPr>
              <a:t>1000</a:t>
            </a:r>
          </a:p>
        </p:txBody>
      </p:sp>
      <p:sp>
        <p:nvSpPr>
          <p:cNvPr id="15381" name="AutoShape 21">
            <a:hlinkClick r:id="rId11" action="ppaction://hlinksldjump" highlightClick="1"/>
          </p:cNvPr>
          <p:cNvSpPr>
            <a:spLocks noChangeArrowheads="1"/>
          </p:cNvSpPr>
          <p:nvPr/>
        </p:nvSpPr>
        <p:spPr bwMode="auto">
          <a:xfrm>
            <a:off x="6084888" y="2420938"/>
            <a:ext cx="3059112" cy="906462"/>
          </a:xfrm>
          <a:prstGeom prst="actionButtonBlank">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a:r>
              <a:rPr lang="cs-CZ" sz="2400" b="1" dirty="0">
                <a:solidFill>
                  <a:schemeClr val="bg1"/>
                </a:solidFill>
              </a:rPr>
              <a:t>2000</a:t>
            </a:r>
          </a:p>
        </p:txBody>
      </p:sp>
      <p:sp>
        <p:nvSpPr>
          <p:cNvPr id="15382" name="AutoShape 22">
            <a:hlinkClick r:id="rId12" action="ppaction://hlinksldjump" highlightClick="1">
              <a:snd r:embed="rId4" name="camera.wav" builtIn="1"/>
            </a:hlinkClick>
          </p:cNvPr>
          <p:cNvSpPr>
            <a:spLocks noChangeArrowheads="1"/>
          </p:cNvSpPr>
          <p:nvPr/>
        </p:nvSpPr>
        <p:spPr bwMode="auto">
          <a:xfrm>
            <a:off x="6084888" y="3357563"/>
            <a:ext cx="3059112" cy="906462"/>
          </a:xfrm>
          <a:prstGeom prst="actionButtonBlank">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a:r>
              <a:rPr lang="cs-CZ" sz="2400" b="1">
                <a:solidFill>
                  <a:schemeClr val="bg1"/>
                </a:solidFill>
              </a:rPr>
              <a:t>3000</a:t>
            </a:r>
          </a:p>
        </p:txBody>
      </p:sp>
      <p:sp>
        <p:nvSpPr>
          <p:cNvPr id="15383" name="AutoShape 23">
            <a:hlinkClick r:id="rId13" action="ppaction://hlinksldjump" highlightClick="1">
              <a:snd r:embed="rId4" name="camera.wav" builtIn="1"/>
            </a:hlinkClick>
          </p:cNvPr>
          <p:cNvSpPr>
            <a:spLocks noChangeArrowheads="1"/>
          </p:cNvSpPr>
          <p:nvPr/>
        </p:nvSpPr>
        <p:spPr bwMode="auto">
          <a:xfrm>
            <a:off x="6084888" y="4292600"/>
            <a:ext cx="3059112" cy="906463"/>
          </a:xfrm>
          <a:prstGeom prst="actionButtonBlank">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a:r>
              <a:rPr lang="cs-CZ" sz="2400" b="1">
                <a:solidFill>
                  <a:schemeClr val="bg1"/>
                </a:solidFill>
              </a:rPr>
              <a:t>4000</a:t>
            </a:r>
          </a:p>
        </p:txBody>
      </p:sp>
      <p:sp>
        <p:nvSpPr>
          <p:cNvPr id="15384" name="AutoShape 24">
            <a:hlinkClick r:id="rId14" action="ppaction://hlinksldjump" highlightClick="1">
              <a:snd r:embed="rId4" name="camera.wav" builtIn="1"/>
            </a:hlinkClick>
          </p:cNvPr>
          <p:cNvSpPr>
            <a:spLocks noChangeArrowheads="1"/>
          </p:cNvSpPr>
          <p:nvPr/>
        </p:nvSpPr>
        <p:spPr bwMode="auto">
          <a:xfrm>
            <a:off x="6084888" y="5229225"/>
            <a:ext cx="3059112" cy="906463"/>
          </a:xfrm>
          <a:prstGeom prst="actionButtonBlank">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a:r>
              <a:rPr lang="cs-CZ" sz="2400" b="1">
                <a:solidFill>
                  <a:schemeClr val="bg1"/>
                </a:solidFill>
              </a:rPr>
              <a:t>5000</a:t>
            </a:r>
          </a:p>
        </p:txBody>
      </p:sp>
      <p:sp>
        <p:nvSpPr>
          <p:cNvPr id="15385" name="AutoShape 25">
            <a:hlinkClick r:id="rId15" action="ppaction://hlinksldjump" highlightClick="1">
              <a:snd r:embed="rId4" name="camera.wav" builtIn="1"/>
            </a:hlinkClick>
          </p:cNvPr>
          <p:cNvSpPr>
            <a:spLocks noChangeArrowheads="1"/>
          </p:cNvSpPr>
          <p:nvPr/>
        </p:nvSpPr>
        <p:spPr bwMode="auto">
          <a:xfrm>
            <a:off x="3049598" y="2428868"/>
            <a:ext cx="3022600" cy="906462"/>
          </a:xfrm>
          <a:prstGeom prst="actionButtonBlank">
            <a:avLst/>
          </a:prstGeom>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400" b="1" dirty="0">
                <a:solidFill>
                  <a:schemeClr val="bg1"/>
                </a:solidFill>
              </a:rPr>
              <a:t>2000</a:t>
            </a:r>
          </a:p>
        </p:txBody>
      </p:sp>
      <p:sp>
        <p:nvSpPr>
          <p:cNvPr id="15386" name="AutoShape 26">
            <a:hlinkClick r:id="rId16" action="ppaction://hlinksldjump" highlightClick="1">
              <a:snd r:embed="rId4" name="camera.wav" builtIn="1"/>
            </a:hlinkClick>
          </p:cNvPr>
          <p:cNvSpPr>
            <a:spLocks noChangeArrowheads="1"/>
          </p:cNvSpPr>
          <p:nvPr/>
        </p:nvSpPr>
        <p:spPr bwMode="auto">
          <a:xfrm>
            <a:off x="3059113" y="3357563"/>
            <a:ext cx="3022600" cy="906462"/>
          </a:xfrm>
          <a:prstGeom prst="actionButtonBlank">
            <a:avLst/>
          </a:prstGeom>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400" b="1" dirty="0">
                <a:solidFill>
                  <a:schemeClr val="bg1"/>
                </a:solidFill>
              </a:rPr>
              <a:t>3000</a:t>
            </a:r>
          </a:p>
        </p:txBody>
      </p:sp>
      <p:sp>
        <p:nvSpPr>
          <p:cNvPr id="15387" name="AutoShape 27">
            <a:hlinkClick r:id="rId17" action="ppaction://hlinksldjump" highlightClick="1">
              <a:snd r:embed="rId4" name="camera.wav" builtIn="1"/>
            </a:hlinkClick>
          </p:cNvPr>
          <p:cNvSpPr>
            <a:spLocks noChangeArrowheads="1"/>
          </p:cNvSpPr>
          <p:nvPr/>
        </p:nvSpPr>
        <p:spPr bwMode="auto">
          <a:xfrm>
            <a:off x="3059113" y="4292600"/>
            <a:ext cx="3022600" cy="906463"/>
          </a:xfrm>
          <a:prstGeom prst="actionButtonBlank">
            <a:avLst/>
          </a:prstGeom>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400" b="1" dirty="0">
                <a:solidFill>
                  <a:schemeClr val="bg1"/>
                </a:solidFill>
              </a:rPr>
              <a:t>4000</a:t>
            </a:r>
          </a:p>
        </p:txBody>
      </p:sp>
      <p:sp>
        <p:nvSpPr>
          <p:cNvPr id="15388" name="AutoShape 28">
            <a:hlinkClick r:id="rId18" action="ppaction://hlinksldjump" highlightClick="1">
              <a:snd r:embed="rId4" name="camera.wav" builtIn="1"/>
            </a:hlinkClick>
          </p:cNvPr>
          <p:cNvSpPr>
            <a:spLocks noChangeArrowheads="1"/>
          </p:cNvSpPr>
          <p:nvPr/>
        </p:nvSpPr>
        <p:spPr bwMode="auto">
          <a:xfrm>
            <a:off x="3059113" y="5229225"/>
            <a:ext cx="3022600" cy="906463"/>
          </a:xfrm>
          <a:prstGeom prst="actionButtonBlank">
            <a:avLst/>
          </a:prstGeom>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400" b="1">
                <a:solidFill>
                  <a:schemeClr val="bg1"/>
                </a:solidFill>
              </a:rPr>
              <a:t>5000</a:t>
            </a:r>
          </a:p>
        </p:txBody>
      </p:sp>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15373"/>
                    </p:tgtEl>
                  </p:cond>
                </p:stCondLst>
                <p:endSync evt="end" delay="0">
                  <p:rtn val="all"/>
                </p:endSync>
                <p:childTnLst>
                  <p:par>
                    <p:cTn id="3" fill="hold">
                      <p:stCondLst>
                        <p:cond delay="0"/>
                      </p:stCondLst>
                      <p:childTnLst>
                        <p:par>
                          <p:cTn id="4" fill="hold">
                            <p:stCondLst>
                              <p:cond delay="0"/>
                            </p:stCondLst>
                            <p:childTnLst>
                              <p:par>
                                <p:cTn id="5" presetID="49" presetClass="exit" presetSubtype="0" accel="100000" fill="hold" grpId="0" nodeType="clickEffect">
                                  <p:stCondLst>
                                    <p:cond delay="0"/>
                                  </p:stCondLst>
                                  <p:childTnLst>
                                    <p:anim calcmode="lin" valueType="num">
                                      <p:cBhvr>
                                        <p:cTn id="6" dur="500"/>
                                        <p:tgtEl>
                                          <p:spTgt spid="15373"/>
                                        </p:tgtEl>
                                        <p:attrNameLst>
                                          <p:attrName>ppt_w</p:attrName>
                                        </p:attrNameLst>
                                      </p:cBhvr>
                                      <p:tavLst>
                                        <p:tav tm="0">
                                          <p:val>
                                            <p:strVal val="ppt_w"/>
                                          </p:val>
                                        </p:tav>
                                        <p:tav tm="100000">
                                          <p:val>
                                            <p:fltVal val="0"/>
                                          </p:val>
                                        </p:tav>
                                      </p:tavLst>
                                    </p:anim>
                                    <p:anim calcmode="lin" valueType="num">
                                      <p:cBhvr>
                                        <p:cTn id="7" dur="500"/>
                                        <p:tgtEl>
                                          <p:spTgt spid="15373"/>
                                        </p:tgtEl>
                                        <p:attrNameLst>
                                          <p:attrName>ppt_h</p:attrName>
                                        </p:attrNameLst>
                                      </p:cBhvr>
                                      <p:tavLst>
                                        <p:tav tm="0">
                                          <p:val>
                                            <p:strVal val="ppt_h"/>
                                          </p:val>
                                        </p:tav>
                                        <p:tav tm="100000">
                                          <p:val>
                                            <p:fltVal val="0"/>
                                          </p:val>
                                        </p:tav>
                                      </p:tavLst>
                                    </p:anim>
                                    <p:anim calcmode="lin" valueType="num">
                                      <p:cBhvr>
                                        <p:cTn id="8" dur="500"/>
                                        <p:tgtEl>
                                          <p:spTgt spid="15373"/>
                                        </p:tgtEl>
                                        <p:attrNameLst>
                                          <p:attrName>style.rotation</p:attrName>
                                        </p:attrNameLst>
                                      </p:cBhvr>
                                      <p:tavLst>
                                        <p:tav tm="0">
                                          <p:val>
                                            <p:fltVal val="0"/>
                                          </p:val>
                                        </p:tav>
                                        <p:tav tm="100000">
                                          <p:val>
                                            <p:fltVal val="360"/>
                                          </p:val>
                                        </p:tav>
                                      </p:tavLst>
                                    </p:anim>
                                    <p:animEffect transition="out" filter="fade">
                                      <p:cBhvr>
                                        <p:cTn id="9" dur="500"/>
                                        <p:tgtEl>
                                          <p:spTgt spid="15373"/>
                                        </p:tgtEl>
                                      </p:cBhvr>
                                    </p:animEffect>
                                    <p:set>
                                      <p:cBhvr>
                                        <p:cTn id="10" dur="1" fill="hold">
                                          <p:stCondLst>
                                            <p:cond delay="499"/>
                                          </p:stCondLst>
                                        </p:cTn>
                                        <p:tgtEl>
                                          <p:spTgt spid="15373"/>
                                        </p:tgtEl>
                                        <p:attrNameLst>
                                          <p:attrName>style.visibility</p:attrName>
                                        </p:attrNameLst>
                                      </p:cBhvr>
                                      <p:to>
                                        <p:strVal val="hidden"/>
                                      </p:to>
                                    </p:set>
                                  </p:childTnLst>
                                </p:cTn>
                              </p:par>
                            </p:childTnLst>
                          </p:cTn>
                        </p:par>
                      </p:childTnLst>
                    </p:cTn>
                  </p:par>
                </p:childTnLst>
              </p:cTn>
              <p:nextCondLst>
                <p:cond evt="onClick" delay="0">
                  <p:tgtEl>
                    <p:spTgt spid="15373"/>
                  </p:tgtEl>
                </p:cond>
              </p:nextCondLst>
            </p:seq>
            <p:seq concurrent="1" nextAc="seek">
              <p:cTn id="11" restart="whenNotActive" fill="hold" evtFilter="cancelBubble" nodeType="interactiveSeq">
                <p:stCondLst>
                  <p:cond evt="onClick" delay="0">
                    <p:tgtEl>
                      <p:spTgt spid="15376"/>
                    </p:tgtEl>
                  </p:cond>
                </p:stCondLst>
                <p:endSync evt="end" delay="0">
                  <p:rtn val="all"/>
                </p:endSync>
                <p:childTnLst>
                  <p:par>
                    <p:cTn id="12" fill="hold">
                      <p:stCondLst>
                        <p:cond delay="0"/>
                      </p:stCondLst>
                      <p:childTnLst>
                        <p:par>
                          <p:cTn id="13" fill="hold">
                            <p:stCondLst>
                              <p:cond delay="0"/>
                            </p:stCondLst>
                            <p:childTnLst>
                              <p:par>
                                <p:cTn id="14" presetID="49" presetClass="exit" presetSubtype="0" accel="100000" fill="hold" grpId="0" nodeType="clickEffect">
                                  <p:stCondLst>
                                    <p:cond delay="0"/>
                                  </p:stCondLst>
                                  <p:childTnLst>
                                    <p:anim calcmode="lin" valueType="num">
                                      <p:cBhvr>
                                        <p:cTn id="15" dur="500"/>
                                        <p:tgtEl>
                                          <p:spTgt spid="15376"/>
                                        </p:tgtEl>
                                        <p:attrNameLst>
                                          <p:attrName>ppt_w</p:attrName>
                                        </p:attrNameLst>
                                      </p:cBhvr>
                                      <p:tavLst>
                                        <p:tav tm="0">
                                          <p:val>
                                            <p:strVal val="ppt_w"/>
                                          </p:val>
                                        </p:tav>
                                        <p:tav tm="100000">
                                          <p:val>
                                            <p:fltVal val="0"/>
                                          </p:val>
                                        </p:tav>
                                      </p:tavLst>
                                    </p:anim>
                                    <p:anim calcmode="lin" valueType="num">
                                      <p:cBhvr>
                                        <p:cTn id="16" dur="500"/>
                                        <p:tgtEl>
                                          <p:spTgt spid="15376"/>
                                        </p:tgtEl>
                                        <p:attrNameLst>
                                          <p:attrName>ppt_h</p:attrName>
                                        </p:attrNameLst>
                                      </p:cBhvr>
                                      <p:tavLst>
                                        <p:tav tm="0">
                                          <p:val>
                                            <p:strVal val="ppt_h"/>
                                          </p:val>
                                        </p:tav>
                                        <p:tav tm="100000">
                                          <p:val>
                                            <p:fltVal val="0"/>
                                          </p:val>
                                        </p:tav>
                                      </p:tavLst>
                                    </p:anim>
                                    <p:anim calcmode="lin" valueType="num">
                                      <p:cBhvr>
                                        <p:cTn id="17" dur="500"/>
                                        <p:tgtEl>
                                          <p:spTgt spid="15376"/>
                                        </p:tgtEl>
                                        <p:attrNameLst>
                                          <p:attrName>style.rotation</p:attrName>
                                        </p:attrNameLst>
                                      </p:cBhvr>
                                      <p:tavLst>
                                        <p:tav tm="0">
                                          <p:val>
                                            <p:fltVal val="0"/>
                                          </p:val>
                                        </p:tav>
                                        <p:tav tm="100000">
                                          <p:val>
                                            <p:fltVal val="360"/>
                                          </p:val>
                                        </p:tav>
                                      </p:tavLst>
                                    </p:anim>
                                    <p:animEffect transition="out" filter="fade">
                                      <p:cBhvr>
                                        <p:cTn id="18" dur="500"/>
                                        <p:tgtEl>
                                          <p:spTgt spid="15376"/>
                                        </p:tgtEl>
                                      </p:cBhvr>
                                    </p:animEffect>
                                    <p:set>
                                      <p:cBhvr>
                                        <p:cTn id="19" dur="1" fill="hold">
                                          <p:stCondLst>
                                            <p:cond delay="499"/>
                                          </p:stCondLst>
                                        </p:cTn>
                                        <p:tgtEl>
                                          <p:spTgt spid="15376"/>
                                        </p:tgtEl>
                                        <p:attrNameLst>
                                          <p:attrName>style.visibility</p:attrName>
                                        </p:attrNameLst>
                                      </p:cBhvr>
                                      <p:to>
                                        <p:strVal val="hidden"/>
                                      </p:to>
                                    </p:set>
                                  </p:childTnLst>
                                </p:cTn>
                              </p:par>
                            </p:childTnLst>
                          </p:cTn>
                        </p:par>
                      </p:childTnLst>
                    </p:cTn>
                  </p:par>
                </p:childTnLst>
              </p:cTn>
              <p:nextCondLst>
                <p:cond evt="onClick" delay="0">
                  <p:tgtEl>
                    <p:spTgt spid="15376"/>
                  </p:tgtEl>
                </p:cond>
              </p:nextCondLst>
            </p:seq>
            <p:seq concurrent="1" nextAc="seek">
              <p:cTn id="20" restart="whenNotActive" fill="hold" evtFilter="cancelBubble" nodeType="interactiveSeq">
                <p:stCondLst>
                  <p:cond evt="onClick" delay="0">
                    <p:tgtEl>
                      <p:spTgt spid="15377"/>
                    </p:tgtEl>
                  </p:cond>
                </p:stCondLst>
                <p:endSync evt="end" delay="0">
                  <p:rtn val="all"/>
                </p:endSync>
                <p:childTnLst>
                  <p:par>
                    <p:cTn id="21" fill="hold">
                      <p:stCondLst>
                        <p:cond delay="0"/>
                      </p:stCondLst>
                      <p:childTnLst>
                        <p:par>
                          <p:cTn id="22" fill="hold">
                            <p:stCondLst>
                              <p:cond delay="0"/>
                            </p:stCondLst>
                            <p:childTnLst>
                              <p:par>
                                <p:cTn id="23" presetID="49" presetClass="exit" presetSubtype="0" accel="100000" fill="hold" grpId="0" nodeType="clickEffect">
                                  <p:stCondLst>
                                    <p:cond delay="0"/>
                                  </p:stCondLst>
                                  <p:childTnLst>
                                    <p:anim calcmode="lin" valueType="num">
                                      <p:cBhvr>
                                        <p:cTn id="24" dur="500"/>
                                        <p:tgtEl>
                                          <p:spTgt spid="15377"/>
                                        </p:tgtEl>
                                        <p:attrNameLst>
                                          <p:attrName>ppt_w</p:attrName>
                                        </p:attrNameLst>
                                      </p:cBhvr>
                                      <p:tavLst>
                                        <p:tav tm="0">
                                          <p:val>
                                            <p:strVal val="ppt_w"/>
                                          </p:val>
                                        </p:tav>
                                        <p:tav tm="100000">
                                          <p:val>
                                            <p:fltVal val="0"/>
                                          </p:val>
                                        </p:tav>
                                      </p:tavLst>
                                    </p:anim>
                                    <p:anim calcmode="lin" valueType="num">
                                      <p:cBhvr>
                                        <p:cTn id="25" dur="500"/>
                                        <p:tgtEl>
                                          <p:spTgt spid="15377"/>
                                        </p:tgtEl>
                                        <p:attrNameLst>
                                          <p:attrName>ppt_h</p:attrName>
                                        </p:attrNameLst>
                                      </p:cBhvr>
                                      <p:tavLst>
                                        <p:tav tm="0">
                                          <p:val>
                                            <p:strVal val="ppt_h"/>
                                          </p:val>
                                        </p:tav>
                                        <p:tav tm="100000">
                                          <p:val>
                                            <p:fltVal val="0"/>
                                          </p:val>
                                        </p:tav>
                                      </p:tavLst>
                                    </p:anim>
                                    <p:anim calcmode="lin" valueType="num">
                                      <p:cBhvr>
                                        <p:cTn id="26" dur="500"/>
                                        <p:tgtEl>
                                          <p:spTgt spid="15377"/>
                                        </p:tgtEl>
                                        <p:attrNameLst>
                                          <p:attrName>style.rotation</p:attrName>
                                        </p:attrNameLst>
                                      </p:cBhvr>
                                      <p:tavLst>
                                        <p:tav tm="0">
                                          <p:val>
                                            <p:fltVal val="0"/>
                                          </p:val>
                                        </p:tav>
                                        <p:tav tm="100000">
                                          <p:val>
                                            <p:fltVal val="360"/>
                                          </p:val>
                                        </p:tav>
                                      </p:tavLst>
                                    </p:anim>
                                    <p:animEffect transition="out" filter="fade">
                                      <p:cBhvr>
                                        <p:cTn id="27" dur="500"/>
                                        <p:tgtEl>
                                          <p:spTgt spid="15377"/>
                                        </p:tgtEl>
                                      </p:cBhvr>
                                    </p:animEffect>
                                    <p:set>
                                      <p:cBhvr>
                                        <p:cTn id="28" dur="1" fill="hold">
                                          <p:stCondLst>
                                            <p:cond delay="499"/>
                                          </p:stCondLst>
                                        </p:cTn>
                                        <p:tgtEl>
                                          <p:spTgt spid="15377"/>
                                        </p:tgtEl>
                                        <p:attrNameLst>
                                          <p:attrName>style.visibility</p:attrName>
                                        </p:attrNameLst>
                                      </p:cBhvr>
                                      <p:to>
                                        <p:strVal val="hidden"/>
                                      </p:to>
                                    </p:set>
                                  </p:childTnLst>
                                </p:cTn>
                              </p:par>
                            </p:childTnLst>
                          </p:cTn>
                        </p:par>
                      </p:childTnLst>
                    </p:cTn>
                  </p:par>
                </p:childTnLst>
              </p:cTn>
              <p:nextCondLst>
                <p:cond evt="onClick" delay="0">
                  <p:tgtEl>
                    <p:spTgt spid="15377"/>
                  </p:tgtEl>
                </p:cond>
              </p:nextCondLst>
            </p:seq>
            <p:seq concurrent="1" nextAc="seek">
              <p:cTn id="29" restart="whenNotActive" fill="hold" evtFilter="cancelBubble" nodeType="interactiveSeq">
                <p:stCondLst>
                  <p:cond evt="onClick" delay="0">
                    <p:tgtEl>
                      <p:spTgt spid="15378"/>
                    </p:tgtEl>
                  </p:cond>
                </p:stCondLst>
                <p:endSync evt="end" delay="0">
                  <p:rtn val="all"/>
                </p:endSync>
                <p:childTnLst>
                  <p:par>
                    <p:cTn id="30" fill="hold">
                      <p:stCondLst>
                        <p:cond delay="0"/>
                      </p:stCondLst>
                      <p:childTnLst>
                        <p:par>
                          <p:cTn id="31" fill="hold">
                            <p:stCondLst>
                              <p:cond delay="0"/>
                            </p:stCondLst>
                            <p:childTnLst>
                              <p:par>
                                <p:cTn id="32" presetID="49" presetClass="exit" presetSubtype="0" accel="100000" fill="hold" grpId="0" nodeType="clickEffect">
                                  <p:stCondLst>
                                    <p:cond delay="0"/>
                                  </p:stCondLst>
                                  <p:childTnLst>
                                    <p:anim calcmode="lin" valueType="num">
                                      <p:cBhvr>
                                        <p:cTn id="33" dur="500"/>
                                        <p:tgtEl>
                                          <p:spTgt spid="15378"/>
                                        </p:tgtEl>
                                        <p:attrNameLst>
                                          <p:attrName>ppt_w</p:attrName>
                                        </p:attrNameLst>
                                      </p:cBhvr>
                                      <p:tavLst>
                                        <p:tav tm="0">
                                          <p:val>
                                            <p:strVal val="ppt_w"/>
                                          </p:val>
                                        </p:tav>
                                        <p:tav tm="100000">
                                          <p:val>
                                            <p:fltVal val="0"/>
                                          </p:val>
                                        </p:tav>
                                      </p:tavLst>
                                    </p:anim>
                                    <p:anim calcmode="lin" valueType="num">
                                      <p:cBhvr>
                                        <p:cTn id="34" dur="500"/>
                                        <p:tgtEl>
                                          <p:spTgt spid="15378"/>
                                        </p:tgtEl>
                                        <p:attrNameLst>
                                          <p:attrName>ppt_h</p:attrName>
                                        </p:attrNameLst>
                                      </p:cBhvr>
                                      <p:tavLst>
                                        <p:tav tm="0">
                                          <p:val>
                                            <p:strVal val="ppt_h"/>
                                          </p:val>
                                        </p:tav>
                                        <p:tav tm="100000">
                                          <p:val>
                                            <p:fltVal val="0"/>
                                          </p:val>
                                        </p:tav>
                                      </p:tavLst>
                                    </p:anim>
                                    <p:anim calcmode="lin" valueType="num">
                                      <p:cBhvr>
                                        <p:cTn id="35" dur="500"/>
                                        <p:tgtEl>
                                          <p:spTgt spid="15378"/>
                                        </p:tgtEl>
                                        <p:attrNameLst>
                                          <p:attrName>style.rotation</p:attrName>
                                        </p:attrNameLst>
                                      </p:cBhvr>
                                      <p:tavLst>
                                        <p:tav tm="0">
                                          <p:val>
                                            <p:fltVal val="0"/>
                                          </p:val>
                                        </p:tav>
                                        <p:tav tm="100000">
                                          <p:val>
                                            <p:fltVal val="360"/>
                                          </p:val>
                                        </p:tav>
                                      </p:tavLst>
                                    </p:anim>
                                    <p:animEffect transition="out" filter="fade">
                                      <p:cBhvr>
                                        <p:cTn id="36" dur="500"/>
                                        <p:tgtEl>
                                          <p:spTgt spid="15378"/>
                                        </p:tgtEl>
                                      </p:cBhvr>
                                    </p:animEffect>
                                    <p:set>
                                      <p:cBhvr>
                                        <p:cTn id="37" dur="1" fill="hold">
                                          <p:stCondLst>
                                            <p:cond delay="499"/>
                                          </p:stCondLst>
                                        </p:cTn>
                                        <p:tgtEl>
                                          <p:spTgt spid="15378"/>
                                        </p:tgtEl>
                                        <p:attrNameLst>
                                          <p:attrName>style.visibility</p:attrName>
                                        </p:attrNameLst>
                                      </p:cBhvr>
                                      <p:to>
                                        <p:strVal val="hidden"/>
                                      </p:to>
                                    </p:set>
                                  </p:childTnLst>
                                </p:cTn>
                              </p:par>
                            </p:childTnLst>
                          </p:cTn>
                        </p:par>
                      </p:childTnLst>
                    </p:cTn>
                  </p:par>
                </p:childTnLst>
              </p:cTn>
              <p:nextCondLst>
                <p:cond evt="onClick" delay="0">
                  <p:tgtEl>
                    <p:spTgt spid="15378"/>
                  </p:tgtEl>
                </p:cond>
              </p:nextCondLst>
            </p:seq>
            <p:seq concurrent="1" nextAc="seek">
              <p:cTn id="38" restart="whenNotActive" fill="hold" evtFilter="cancelBubble" nodeType="interactiveSeq">
                <p:stCondLst>
                  <p:cond evt="onClick" delay="0">
                    <p:tgtEl>
                      <p:spTgt spid="15379"/>
                    </p:tgtEl>
                  </p:cond>
                </p:stCondLst>
                <p:endSync evt="end" delay="0">
                  <p:rtn val="all"/>
                </p:endSync>
                <p:childTnLst>
                  <p:par>
                    <p:cTn id="39" fill="hold">
                      <p:stCondLst>
                        <p:cond delay="0"/>
                      </p:stCondLst>
                      <p:childTnLst>
                        <p:par>
                          <p:cTn id="40" fill="hold">
                            <p:stCondLst>
                              <p:cond delay="0"/>
                            </p:stCondLst>
                            <p:childTnLst>
                              <p:par>
                                <p:cTn id="41" presetID="49" presetClass="exit" presetSubtype="0" accel="100000" fill="hold" grpId="0" nodeType="clickEffect">
                                  <p:stCondLst>
                                    <p:cond delay="0"/>
                                  </p:stCondLst>
                                  <p:childTnLst>
                                    <p:anim calcmode="lin" valueType="num">
                                      <p:cBhvr>
                                        <p:cTn id="42" dur="500"/>
                                        <p:tgtEl>
                                          <p:spTgt spid="15379"/>
                                        </p:tgtEl>
                                        <p:attrNameLst>
                                          <p:attrName>ppt_w</p:attrName>
                                        </p:attrNameLst>
                                      </p:cBhvr>
                                      <p:tavLst>
                                        <p:tav tm="0">
                                          <p:val>
                                            <p:strVal val="ppt_w"/>
                                          </p:val>
                                        </p:tav>
                                        <p:tav tm="100000">
                                          <p:val>
                                            <p:fltVal val="0"/>
                                          </p:val>
                                        </p:tav>
                                      </p:tavLst>
                                    </p:anim>
                                    <p:anim calcmode="lin" valueType="num">
                                      <p:cBhvr>
                                        <p:cTn id="43" dur="500"/>
                                        <p:tgtEl>
                                          <p:spTgt spid="15379"/>
                                        </p:tgtEl>
                                        <p:attrNameLst>
                                          <p:attrName>ppt_h</p:attrName>
                                        </p:attrNameLst>
                                      </p:cBhvr>
                                      <p:tavLst>
                                        <p:tav tm="0">
                                          <p:val>
                                            <p:strVal val="ppt_h"/>
                                          </p:val>
                                        </p:tav>
                                        <p:tav tm="100000">
                                          <p:val>
                                            <p:fltVal val="0"/>
                                          </p:val>
                                        </p:tav>
                                      </p:tavLst>
                                    </p:anim>
                                    <p:anim calcmode="lin" valueType="num">
                                      <p:cBhvr>
                                        <p:cTn id="44" dur="500"/>
                                        <p:tgtEl>
                                          <p:spTgt spid="15379"/>
                                        </p:tgtEl>
                                        <p:attrNameLst>
                                          <p:attrName>style.rotation</p:attrName>
                                        </p:attrNameLst>
                                      </p:cBhvr>
                                      <p:tavLst>
                                        <p:tav tm="0">
                                          <p:val>
                                            <p:fltVal val="0"/>
                                          </p:val>
                                        </p:tav>
                                        <p:tav tm="100000">
                                          <p:val>
                                            <p:fltVal val="360"/>
                                          </p:val>
                                        </p:tav>
                                      </p:tavLst>
                                    </p:anim>
                                    <p:animEffect transition="out" filter="fade">
                                      <p:cBhvr>
                                        <p:cTn id="45" dur="500"/>
                                        <p:tgtEl>
                                          <p:spTgt spid="15379"/>
                                        </p:tgtEl>
                                      </p:cBhvr>
                                    </p:animEffect>
                                    <p:set>
                                      <p:cBhvr>
                                        <p:cTn id="46" dur="1" fill="hold">
                                          <p:stCondLst>
                                            <p:cond delay="499"/>
                                          </p:stCondLst>
                                        </p:cTn>
                                        <p:tgtEl>
                                          <p:spTgt spid="15379"/>
                                        </p:tgtEl>
                                        <p:attrNameLst>
                                          <p:attrName>style.visibility</p:attrName>
                                        </p:attrNameLst>
                                      </p:cBhvr>
                                      <p:to>
                                        <p:strVal val="hidden"/>
                                      </p:to>
                                    </p:set>
                                  </p:childTnLst>
                                </p:cTn>
                              </p:par>
                            </p:childTnLst>
                          </p:cTn>
                        </p:par>
                      </p:childTnLst>
                    </p:cTn>
                  </p:par>
                </p:childTnLst>
              </p:cTn>
              <p:nextCondLst>
                <p:cond evt="onClick" delay="0">
                  <p:tgtEl>
                    <p:spTgt spid="15379"/>
                  </p:tgtEl>
                </p:cond>
              </p:nextCondLst>
            </p:seq>
            <p:seq concurrent="1" nextAc="seek">
              <p:cTn id="47" restart="whenNotActive" fill="hold" evtFilter="cancelBubble" nodeType="interactiveSeq">
                <p:stCondLst>
                  <p:cond evt="onClick" delay="0">
                    <p:tgtEl>
                      <p:spTgt spid="15375"/>
                    </p:tgtEl>
                  </p:cond>
                </p:stCondLst>
                <p:endSync evt="end" delay="0">
                  <p:rtn val="all"/>
                </p:endSync>
                <p:childTnLst>
                  <p:par>
                    <p:cTn id="48" fill="hold">
                      <p:stCondLst>
                        <p:cond delay="0"/>
                      </p:stCondLst>
                      <p:childTnLst>
                        <p:par>
                          <p:cTn id="49" fill="hold">
                            <p:stCondLst>
                              <p:cond delay="0"/>
                            </p:stCondLst>
                            <p:childTnLst>
                              <p:par>
                                <p:cTn id="50" presetID="49" presetClass="exit" presetSubtype="0" accel="100000" fill="hold" grpId="0" nodeType="clickEffect">
                                  <p:stCondLst>
                                    <p:cond delay="0"/>
                                  </p:stCondLst>
                                  <p:childTnLst>
                                    <p:anim calcmode="lin" valueType="num">
                                      <p:cBhvr>
                                        <p:cTn id="51" dur="500"/>
                                        <p:tgtEl>
                                          <p:spTgt spid="15375"/>
                                        </p:tgtEl>
                                        <p:attrNameLst>
                                          <p:attrName>ppt_w</p:attrName>
                                        </p:attrNameLst>
                                      </p:cBhvr>
                                      <p:tavLst>
                                        <p:tav tm="0">
                                          <p:val>
                                            <p:strVal val="ppt_w"/>
                                          </p:val>
                                        </p:tav>
                                        <p:tav tm="100000">
                                          <p:val>
                                            <p:fltVal val="0"/>
                                          </p:val>
                                        </p:tav>
                                      </p:tavLst>
                                    </p:anim>
                                    <p:anim calcmode="lin" valueType="num">
                                      <p:cBhvr>
                                        <p:cTn id="52" dur="500"/>
                                        <p:tgtEl>
                                          <p:spTgt spid="15375"/>
                                        </p:tgtEl>
                                        <p:attrNameLst>
                                          <p:attrName>ppt_h</p:attrName>
                                        </p:attrNameLst>
                                      </p:cBhvr>
                                      <p:tavLst>
                                        <p:tav tm="0">
                                          <p:val>
                                            <p:strVal val="ppt_h"/>
                                          </p:val>
                                        </p:tav>
                                        <p:tav tm="100000">
                                          <p:val>
                                            <p:fltVal val="0"/>
                                          </p:val>
                                        </p:tav>
                                      </p:tavLst>
                                    </p:anim>
                                    <p:anim calcmode="lin" valueType="num">
                                      <p:cBhvr>
                                        <p:cTn id="53" dur="500"/>
                                        <p:tgtEl>
                                          <p:spTgt spid="15375"/>
                                        </p:tgtEl>
                                        <p:attrNameLst>
                                          <p:attrName>style.rotation</p:attrName>
                                        </p:attrNameLst>
                                      </p:cBhvr>
                                      <p:tavLst>
                                        <p:tav tm="0">
                                          <p:val>
                                            <p:fltVal val="0"/>
                                          </p:val>
                                        </p:tav>
                                        <p:tav tm="100000">
                                          <p:val>
                                            <p:fltVal val="360"/>
                                          </p:val>
                                        </p:tav>
                                      </p:tavLst>
                                    </p:anim>
                                    <p:animEffect transition="out" filter="fade">
                                      <p:cBhvr>
                                        <p:cTn id="54" dur="500"/>
                                        <p:tgtEl>
                                          <p:spTgt spid="15375"/>
                                        </p:tgtEl>
                                      </p:cBhvr>
                                    </p:animEffect>
                                    <p:set>
                                      <p:cBhvr>
                                        <p:cTn id="55" dur="1" fill="hold">
                                          <p:stCondLst>
                                            <p:cond delay="499"/>
                                          </p:stCondLst>
                                        </p:cTn>
                                        <p:tgtEl>
                                          <p:spTgt spid="15375"/>
                                        </p:tgtEl>
                                        <p:attrNameLst>
                                          <p:attrName>style.visibility</p:attrName>
                                        </p:attrNameLst>
                                      </p:cBhvr>
                                      <p:to>
                                        <p:strVal val="hidden"/>
                                      </p:to>
                                    </p:set>
                                  </p:childTnLst>
                                </p:cTn>
                              </p:par>
                            </p:childTnLst>
                          </p:cTn>
                        </p:par>
                      </p:childTnLst>
                    </p:cTn>
                  </p:par>
                </p:childTnLst>
              </p:cTn>
              <p:nextCondLst>
                <p:cond evt="onClick" delay="0">
                  <p:tgtEl>
                    <p:spTgt spid="15375"/>
                  </p:tgtEl>
                </p:cond>
              </p:nextCondLst>
            </p:seq>
            <p:seq concurrent="1" nextAc="seek">
              <p:cTn id="56" restart="whenNotActive" fill="hold" evtFilter="cancelBubble" nodeType="interactiveSeq">
                <p:stCondLst>
                  <p:cond evt="onClick" delay="0">
                    <p:tgtEl>
                      <p:spTgt spid="15380"/>
                    </p:tgtEl>
                  </p:cond>
                </p:stCondLst>
                <p:endSync evt="end" delay="0">
                  <p:rtn val="all"/>
                </p:endSync>
                <p:childTnLst>
                  <p:par>
                    <p:cTn id="57" fill="hold">
                      <p:stCondLst>
                        <p:cond delay="0"/>
                      </p:stCondLst>
                      <p:childTnLst>
                        <p:par>
                          <p:cTn id="58" fill="hold">
                            <p:stCondLst>
                              <p:cond delay="0"/>
                            </p:stCondLst>
                            <p:childTnLst>
                              <p:par>
                                <p:cTn id="59" presetID="49" presetClass="exit" presetSubtype="0" accel="100000" fill="hold" grpId="0" nodeType="clickEffect">
                                  <p:stCondLst>
                                    <p:cond delay="0"/>
                                  </p:stCondLst>
                                  <p:childTnLst>
                                    <p:anim calcmode="lin" valueType="num">
                                      <p:cBhvr>
                                        <p:cTn id="60" dur="500"/>
                                        <p:tgtEl>
                                          <p:spTgt spid="15380"/>
                                        </p:tgtEl>
                                        <p:attrNameLst>
                                          <p:attrName>ppt_w</p:attrName>
                                        </p:attrNameLst>
                                      </p:cBhvr>
                                      <p:tavLst>
                                        <p:tav tm="0">
                                          <p:val>
                                            <p:strVal val="ppt_w"/>
                                          </p:val>
                                        </p:tav>
                                        <p:tav tm="100000">
                                          <p:val>
                                            <p:fltVal val="0"/>
                                          </p:val>
                                        </p:tav>
                                      </p:tavLst>
                                    </p:anim>
                                    <p:anim calcmode="lin" valueType="num">
                                      <p:cBhvr>
                                        <p:cTn id="61" dur="500"/>
                                        <p:tgtEl>
                                          <p:spTgt spid="15380"/>
                                        </p:tgtEl>
                                        <p:attrNameLst>
                                          <p:attrName>ppt_h</p:attrName>
                                        </p:attrNameLst>
                                      </p:cBhvr>
                                      <p:tavLst>
                                        <p:tav tm="0">
                                          <p:val>
                                            <p:strVal val="ppt_h"/>
                                          </p:val>
                                        </p:tav>
                                        <p:tav tm="100000">
                                          <p:val>
                                            <p:fltVal val="0"/>
                                          </p:val>
                                        </p:tav>
                                      </p:tavLst>
                                    </p:anim>
                                    <p:anim calcmode="lin" valueType="num">
                                      <p:cBhvr>
                                        <p:cTn id="62" dur="500"/>
                                        <p:tgtEl>
                                          <p:spTgt spid="15380"/>
                                        </p:tgtEl>
                                        <p:attrNameLst>
                                          <p:attrName>style.rotation</p:attrName>
                                        </p:attrNameLst>
                                      </p:cBhvr>
                                      <p:tavLst>
                                        <p:tav tm="0">
                                          <p:val>
                                            <p:fltVal val="0"/>
                                          </p:val>
                                        </p:tav>
                                        <p:tav tm="100000">
                                          <p:val>
                                            <p:fltVal val="360"/>
                                          </p:val>
                                        </p:tav>
                                      </p:tavLst>
                                    </p:anim>
                                    <p:animEffect transition="out" filter="fade">
                                      <p:cBhvr>
                                        <p:cTn id="63" dur="500"/>
                                        <p:tgtEl>
                                          <p:spTgt spid="15380"/>
                                        </p:tgtEl>
                                      </p:cBhvr>
                                    </p:animEffect>
                                    <p:set>
                                      <p:cBhvr>
                                        <p:cTn id="64" dur="1" fill="hold">
                                          <p:stCondLst>
                                            <p:cond delay="499"/>
                                          </p:stCondLst>
                                        </p:cTn>
                                        <p:tgtEl>
                                          <p:spTgt spid="15380"/>
                                        </p:tgtEl>
                                        <p:attrNameLst>
                                          <p:attrName>style.visibility</p:attrName>
                                        </p:attrNameLst>
                                      </p:cBhvr>
                                      <p:to>
                                        <p:strVal val="hidden"/>
                                      </p:to>
                                    </p:set>
                                  </p:childTnLst>
                                </p:cTn>
                              </p:par>
                            </p:childTnLst>
                          </p:cTn>
                        </p:par>
                      </p:childTnLst>
                    </p:cTn>
                  </p:par>
                </p:childTnLst>
              </p:cTn>
              <p:nextCondLst>
                <p:cond evt="onClick" delay="0">
                  <p:tgtEl>
                    <p:spTgt spid="15380"/>
                  </p:tgtEl>
                </p:cond>
              </p:nextCondLst>
            </p:seq>
            <p:seq concurrent="1" nextAc="seek">
              <p:cTn id="65" restart="whenNotActive" fill="hold" evtFilter="cancelBubble" nodeType="interactiveSeq">
                <p:stCondLst>
                  <p:cond evt="onClick" delay="0">
                    <p:tgtEl>
                      <p:spTgt spid="15381"/>
                    </p:tgtEl>
                  </p:cond>
                </p:stCondLst>
                <p:endSync evt="end" delay="0">
                  <p:rtn val="all"/>
                </p:endSync>
                <p:childTnLst>
                  <p:par>
                    <p:cTn id="66" fill="hold">
                      <p:stCondLst>
                        <p:cond delay="0"/>
                      </p:stCondLst>
                      <p:childTnLst>
                        <p:par>
                          <p:cTn id="67" fill="hold">
                            <p:stCondLst>
                              <p:cond delay="0"/>
                            </p:stCondLst>
                            <p:childTnLst>
                              <p:par>
                                <p:cTn id="68" presetID="49" presetClass="exit" presetSubtype="0" accel="100000" fill="hold" grpId="0" nodeType="clickEffect">
                                  <p:stCondLst>
                                    <p:cond delay="0"/>
                                  </p:stCondLst>
                                  <p:childTnLst>
                                    <p:anim calcmode="lin" valueType="num">
                                      <p:cBhvr>
                                        <p:cTn id="69" dur="500"/>
                                        <p:tgtEl>
                                          <p:spTgt spid="15381"/>
                                        </p:tgtEl>
                                        <p:attrNameLst>
                                          <p:attrName>ppt_w</p:attrName>
                                        </p:attrNameLst>
                                      </p:cBhvr>
                                      <p:tavLst>
                                        <p:tav tm="0">
                                          <p:val>
                                            <p:strVal val="ppt_w"/>
                                          </p:val>
                                        </p:tav>
                                        <p:tav tm="100000">
                                          <p:val>
                                            <p:fltVal val="0"/>
                                          </p:val>
                                        </p:tav>
                                      </p:tavLst>
                                    </p:anim>
                                    <p:anim calcmode="lin" valueType="num">
                                      <p:cBhvr>
                                        <p:cTn id="70" dur="500"/>
                                        <p:tgtEl>
                                          <p:spTgt spid="15381"/>
                                        </p:tgtEl>
                                        <p:attrNameLst>
                                          <p:attrName>ppt_h</p:attrName>
                                        </p:attrNameLst>
                                      </p:cBhvr>
                                      <p:tavLst>
                                        <p:tav tm="0">
                                          <p:val>
                                            <p:strVal val="ppt_h"/>
                                          </p:val>
                                        </p:tav>
                                        <p:tav tm="100000">
                                          <p:val>
                                            <p:fltVal val="0"/>
                                          </p:val>
                                        </p:tav>
                                      </p:tavLst>
                                    </p:anim>
                                    <p:anim calcmode="lin" valueType="num">
                                      <p:cBhvr>
                                        <p:cTn id="71" dur="500"/>
                                        <p:tgtEl>
                                          <p:spTgt spid="15381"/>
                                        </p:tgtEl>
                                        <p:attrNameLst>
                                          <p:attrName>style.rotation</p:attrName>
                                        </p:attrNameLst>
                                      </p:cBhvr>
                                      <p:tavLst>
                                        <p:tav tm="0">
                                          <p:val>
                                            <p:fltVal val="0"/>
                                          </p:val>
                                        </p:tav>
                                        <p:tav tm="100000">
                                          <p:val>
                                            <p:fltVal val="360"/>
                                          </p:val>
                                        </p:tav>
                                      </p:tavLst>
                                    </p:anim>
                                    <p:animEffect transition="out" filter="fade">
                                      <p:cBhvr>
                                        <p:cTn id="72" dur="500"/>
                                        <p:tgtEl>
                                          <p:spTgt spid="15381"/>
                                        </p:tgtEl>
                                      </p:cBhvr>
                                    </p:animEffect>
                                    <p:set>
                                      <p:cBhvr>
                                        <p:cTn id="73" dur="1" fill="hold">
                                          <p:stCondLst>
                                            <p:cond delay="499"/>
                                          </p:stCondLst>
                                        </p:cTn>
                                        <p:tgtEl>
                                          <p:spTgt spid="15381"/>
                                        </p:tgtEl>
                                        <p:attrNameLst>
                                          <p:attrName>style.visibility</p:attrName>
                                        </p:attrNameLst>
                                      </p:cBhvr>
                                      <p:to>
                                        <p:strVal val="hidden"/>
                                      </p:to>
                                    </p:set>
                                  </p:childTnLst>
                                </p:cTn>
                              </p:par>
                            </p:childTnLst>
                          </p:cTn>
                        </p:par>
                      </p:childTnLst>
                    </p:cTn>
                  </p:par>
                </p:childTnLst>
              </p:cTn>
              <p:nextCondLst>
                <p:cond evt="onClick" delay="0">
                  <p:tgtEl>
                    <p:spTgt spid="15381"/>
                  </p:tgtEl>
                </p:cond>
              </p:nextCondLst>
            </p:seq>
            <p:seq concurrent="1" nextAc="seek">
              <p:cTn id="74" restart="whenNotActive" fill="hold" evtFilter="cancelBubble" nodeType="interactiveSeq">
                <p:stCondLst>
                  <p:cond evt="onClick" delay="0">
                    <p:tgtEl>
                      <p:spTgt spid="15382"/>
                    </p:tgtEl>
                  </p:cond>
                </p:stCondLst>
                <p:endSync evt="end" delay="0">
                  <p:rtn val="all"/>
                </p:endSync>
                <p:childTnLst>
                  <p:par>
                    <p:cTn id="75" fill="hold">
                      <p:stCondLst>
                        <p:cond delay="0"/>
                      </p:stCondLst>
                      <p:childTnLst>
                        <p:par>
                          <p:cTn id="76" fill="hold">
                            <p:stCondLst>
                              <p:cond delay="0"/>
                            </p:stCondLst>
                            <p:childTnLst>
                              <p:par>
                                <p:cTn id="77" presetID="49" presetClass="exit" presetSubtype="0" accel="100000" fill="hold" grpId="0" nodeType="clickEffect">
                                  <p:stCondLst>
                                    <p:cond delay="0"/>
                                  </p:stCondLst>
                                  <p:childTnLst>
                                    <p:anim calcmode="lin" valueType="num">
                                      <p:cBhvr>
                                        <p:cTn id="78" dur="500"/>
                                        <p:tgtEl>
                                          <p:spTgt spid="15382"/>
                                        </p:tgtEl>
                                        <p:attrNameLst>
                                          <p:attrName>ppt_w</p:attrName>
                                        </p:attrNameLst>
                                      </p:cBhvr>
                                      <p:tavLst>
                                        <p:tav tm="0">
                                          <p:val>
                                            <p:strVal val="ppt_w"/>
                                          </p:val>
                                        </p:tav>
                                        <p:tav tm="100000">
                                          <p:val>
                                            <p:fltVal val="0"/>
                                          </p:val>
                                        </p:tav>
                                      </p:tavLst>
                                    </p:anim>
                                    <p:anim calcmode="lin" valueType="num">
                                      <p:cBhvr>
                                        <p:cTn id="79" dur="500"/>
                                        <p:tgtEl>
                                          <p:spTgt spid="15382"/>
                                        </p:tgtEl>
                                        <p:attrNameLst>
                                          <p:attrName>ppt_h</p:attrName>
                                        </p:attrNameLst>
                                      </p:cBhvr>
                                      <p:tavLst>
                                        <p:tav tm="0">
                                          <p:val>
                                            <p:strVal val="ppt_h"/>
                                          </p:val>
                                        </p:tav>
                                        <p:tav tm="100000">
                                          <p:val>
                                            <p:fltVal val="0"/>
                                          </p:val>
                                        </p:tav>
                                      </p:tavLst>
                                    </p:anim>
                                    <p:anim calcmode="lin" valueType="num">
                                      <p:cBhvr>
                                        <p:cTn id="80" dur="500"/>
                                        <p:tgtEl>
                                          <p:spTgt spid="15382"/>
                                        </p:tgtEl>
                                        <p:attrNameLst>
                                          <p:attrName>style.rotation</p:attrName>
                                        </p:attrNameLst>
                                      </p:cBhvr>
                                      <p:tavLst>
                                        <p:tav tm="0">
                                          <p:val>
                                            <p:fltVal val="0"/>
                                          </p:val>
                                        </p:tav>
                                        <p:tav tm="100000">
                                          <p:val>
                                            <p:fltVal val="360"/>
                                          </p:val>
                                        </p:tav>
                                      </p:tavLst>
                                    </p:anim>
                                    <p:animEffect transition="out" filter="fade">
                                      <p:cBhvr>
                                        <p:cTn id="81" dur="500"/>
                                        <p:tgtEl>
                                          <p:spTgt spid="15382"/>
                                        </p:tgtEl>
                                      </p:cBhvr>
                                    </p:animEffect>
                                    <p:set>
                                      <p:cBhvr>
                                        <p:cTn id="82" dur="1" fill="hold">
                                          <p:stCondLst>
                                            <p:cond delay="499"/>
                                          </p:stCondLst>
                                        </p:cTn>
                                        <p:tgtEl>
                                          <p:spTgt spid="15382"/>
                                        </p:tgtEl>
                                        <p:attrNameLst>
                                          <p:attrName>style.visibility</p:attrName>
                                        </p:attrNameLst>
                                      </p:cBhvr>
                                      <p:to>
                                        <p:strVal val="hidden"/>
                                      </p:to>
                                    </p:set>
                                  </p:childTnLst>
                                </p:cTn>
                              </p:par>
                            </p:childTnLst>
                          </p:cTn>
                        </p:par>
                      </p:childTnLst>
                    </p:cTn>
                  </p:par>
                </p:childTnLst>
              </p:cTn>
              <p:nextCondLst>
                <p:cond evt="onClick" delay="0">
                  <p:tgtEl>
                    <p:spTgt spid="15382"/>
                  </p:tgtEl>
                </p:cond>
              </p:nextCondLst>
            </p:seq>
            <p:seq concurrent="1" nextAc="seek">
              <p:cTn id="83" restart="whenNotActive" fill="hold" evtFilter="cancelBubble" nodeType="interactiveSeq">
                <p:stCondLst>
                  <p:cond evt="onClick" delay="0">
                    <p:tgtEl>
                      <p:spTgt spid="15383"/>
                    </p:tgtEl>
                  </p:cond>
                </p:stCondLst>
                <p:endSync evt="end" delay="0">
                  <p:rtn val="all"/>
                </p:endSync>
                <p:childTnLst>
                  <p:par>
                    <p:cTn id="84" fill="hold">
                      <p:stCondLst>
                        <p:cond delay="0"/>
                      </p:stCondLst>
                      <p:childTnLst>
                        <p:par>
                          <p:cTn id="85" fill="hold">
                            <p:stCondLst>
                              <p:cond delay="0"/>
                            </p:stCondLst>
                            <p:childTnLst>
                              <p:par>
                                <p:cTn id="86" presetID="49" presetClass="exit" presetSubtype="0" accel="100000" fill="hold" grpId="0" nodeType="clickEffect">
                                  <p:stCondLst>
                                    <p:cond delay="0"/>
                                  </p:stCondLst>
                                  <p:childTnLst>
                                    <p:anim calcmode="lin" valueType="num">
                                      <p:cBhvr>
                                        <p:cTn id="87" dur="500"/>
                                        <p:tgtEl>
                                          <p:spTgt spid="15383"/>
                                        </p:tgtEl>
                                        <p:attrNameLst>
                                          <p:attrName>ppt_w</p:attrName>
                                        </p:attrNameLst>
                                      </p:cBhvr>
                                      <p:tavLst>
                                        <p:tav tm="0">
                                          <p:val>
                                            <p:strVal val="ppt_w"/>
                                          </p:val>
                                        </p:tav>
                                        <p:tav tm="100000">
                                          <p:val>
                                            <p:fltVal val="0"/>
                                          </p:val>
                                        </p:tav>
                                      </p:tavLst>
                                    </p:anim>
                                    <p:anim calcmode="lin" valueType="num">
                                      <p:cBhvr>
                                        <p:cTn id="88" dur="500"/>
                                        <p:tgtEl>
                                          <p:spTgt spid="15383"/>
                                        </p:tgtEl>
                                        <p:attrNameLst>
                                          <p:attrName>ppt_h</p:attrName>
                                        </p:attrNameLst>
                                      </p:cBhvr>
                                      <p:tavLst>
                                        <p:tav tm="0">
                                          <p:val>
                                            <p:strVal val="ppt_h"/>
                                          </p:val>
                                        </p:tav>
                                        <p:tav tm="100000">
                                          <p:val>
                                            <p:fltVal val="0"/>
                                          </p:val>
                                        </p:tav>
                                      </p:tavLst>
                                    </p:anim>
                                    <p:anim calcmode="lin" valueType="num">
                                      <p:cBhvr>
                                        <p:cTn id="89" dur="500"/>
                                        <p:tgtEl>
                                          <p:spTgt spid="15383"/>
                                        </p:tgtEl>
                                        <p:attrNameLst>
                                          <p:attrName>style.rotation</p:attrName>
                                        </p:attrNameLst>
                                      </p:cBhvr>
                                      <p:tavLst>
                                        <p:tav tm="0">
                                          <p:val>
                                            <p:fltVal val="0"/>
                                          </p:val>
                                        </p:tav>
                                        <p:tav tm="100000">
                                          <p:val>
                                            <p:fltVal val="360"/>
                                          </p:val>
                                        </p:tav>
                                      </p:tavLst>
                                    </p:anim>
                                    <p:animEffect transition="out" filter="fade">
                                      <p:cBhvr>
                                        <p:cTn id="90" dur="500"/>
                                        <p:tgtEl>
                                          <p:spTgt spid="15383"/>
                                        </p:tgtEl>
                                      </p:cBhvr>
                                    </p:animEffect>
                                    <p:set>
                                      <p:cBhvr>
                                        <p:cTn id="91" dur="1" fill="hold">
                                          <p:stCondLst>
                                            <p:cond delay="499"/>
                                          </p:stCondLst>
                                        </p:cTn>
                                        <p:tgtEl>
                                          <p:spTgt spid="15383"/>
                                        </p:tgtEl>
                                        <p:attrNameLst>
                                          <p:attrName>style.visibility</p:attrName>
                                        </p:attrNameLst>
                                      </p:cBhvr>
                                      <p:to>
                                        <p:strVal val="hidden"/>
                                      </p:to>
                                    </p:set>
                                  </p:childTnLst>
                                </p:cTn>
                              </p:par>
                            </p:childTnLst>
                          </p:cTn>
                        </p:par>
                      </p:childTnLst>
                    </p:cTn>
                  </p:par>
                </p:childTnLst>
              </p:cTn>
              <p:nextCondLst>
                <p:cond evt="onClick" delay="0">
                  <p:tgtEl>
                    <p:spTgt spid="15383"/>
                  </p:tgtEl>
                </p:cond>
              </p:nextCondLst>
            </p:seq>
            <p:seq concurrent="1" nextAc="seek">
              <p:cTn id="92" restart="whenNotActive" fill="hold" evtFilter="cancelBubble" nodeType="interactiveSeq">
                <p:stCondLst>
                  <p:cond evt="onClick" delay="0">
                    <p:tgtEl>
                      <p:spTgt spid="15384"/>
                    </p:tgtEl>
                  </p:cond>
                </p:stCondLst>
                <p:endSync evt="end" delay="0">
                  <p:rtn val="all"/>
                </p:endSync>
                <p:childTnLst>
                  <p:par>
                    <p:cTn id="93" fill="hold">
                      <p:stCondLst>
                        <p:cond delay="0"/>
                      </p:stCondLst>
                      <p:childTnLst>
                        <p:par>
                          <p:cTn id="94" fill="hold">
                            <p:stCondLst>
                              <p:cond delay="0"/>
                            </p:stCondLst>
                            <p:childTnLst>
                              <p:par>
                                <p:cTn id="95" presetID="49" presetClass="exit" presetSubtype="0" accel="100000" fill="hold" grpId="0" nodeType="clickEffect">
                                  <p:stCondLst>
                                    <p:cond delay="0"/>
                                  </p:stCondLst>
                                  <p:childTnLst>
                                    <p:anim calcmode="lin" valueType="num">
                                      <p:cBhvr>
                                        <p:cTn id="96" dur="500"/>
                                        <p:tgtEl>
                                          <p:spTgt spid="15384"/>
                                        </p:tgtEl>
                                        <p:attrNameLst>
                                          <p:attrName>ppt_w</p:attrName>
                                        </p:attrNameLst>
                                      </p:cBhvr>
                                      <p:tavLst>
                                        <p:tav tm="0">
                                          <p:val>
                                            <p:strVal val="ppt_w"/>
                                          </p:val>
                                        </p:tav>
                                        <p:tav tm="100000">
                                          <p:val>
                                            <p:fltVal val="0"/>
                                          </p:val>
                                        </p:tav>
                                      </p:tavLst>
                                    </p:anim>
                                    <p:anim calcmode="lin" valueType="num">
                                      <p:cBhvr>
                                        <p:cTn id="97" dur="500"/>
                                        <p:tgtEl>
                                          <p:spTgt spid="15384"/>
                                        </p:tgtEl>
                                        <p:attrNameLst>
                                          <p:attrName>ppt_h</p:attrName>
                                        </p:attrNameLst>
                                      </p:cBhvr>
                                      <p:tavLst>
                                        <p:tav tm="0">
                                          <p:val>
                                            <p:strVal val="ppt_h"/>
                                          </p:val>
                                        </p:tav>
                                        <p:tav tm="100000">
                                          <p:val>
                                            <p:fltVal val="0"/>
                                          </p:val>
                                        </p:tav>
                                      </p:tavLst>
                                    </p:anim>
                                    <p:anim calcmode="lin" valueType="num">
                                      <p:cBhvr>
                                        <p:cTn id="98" dur="500"/>
                                        <p:tgtEl>
                                          <p:spTgt spid="15384"/>
                                        </p:tgtEl>
                                        <p:attrNameLst>
                                          <p:attrName>style.rotation</p:attrName>
                                        </p:attrNameLst>
                                      </p:cBhvr>
                                      <p:tavLst>
                                        <p:tav tm="0">
                                          <p:val>
                                            <p:fltVal val="0"/>
                                          </p:val>
                                        </p:tav>
                                        <p:tav tm="100000">
                                          <p:val>
                                            <p:fltVal val="360"/>
                                          </p:val>
                                        </p:tav>
                                      </p:tavLst>
                                    </p:anim>
                                    <p:animEffect transition="out" filter="fade">
                                      <p:cBhvr>
                                        <p:cTn id="99" dur="500"/>
                                        <p:tgtEl>
                                          <p:spTgt spid="15384"/>
                                        </p:tgtEl>
                                      </p:cBhvr>
                                    </p:animEffect>
                                    <p:set>
                                      <p:cBhvr>
                                        <p:cTn id="100" dur="1" fill="hold">
                                          <p:stCondLst>
                                            <p:cond delay="499"/>
                                          </p:stCondLst>
                                        </p:cTn>
                                        <p:tgtEl>
                                          <p:spTgt spid="15384"/>
                                        </p:tgtEl>
                                        <p:attrNameLst>
                                          <p:attrName>style.visibility</p:attrName>
                                        </p:attrNameLst>
                                      </p:cBhvr>
                                      <p:to>
                                        <p:strVal val="hidden"/>
                                      </p:to>
                                    </p:set>
                                  </p:childTnLst>
                                </p:cTn>
                              </p:par>
                            </p:childTnLst>
                          </p:cTn>
                        </p:par>
                      </p:childTnLst>
                    </p:cTn>
                  </p:par>
                </p:childTnLst>
              </p:cTn>
              <p:nextCondLst>
                <p:cond evt="onClick" delay="0">
                  <p:tgtEl>
                    <p:spTgt spid="15384"/>
                  </p:tgtEl>
                </p:cond>
              </p:nextCondLst>
            </p:seq>
            <p:seq concurrent="1" nextAc="seek">
              <p:cTn id="101" restart="whenNotActive" fill="hold" evtFilter="cancelBubble" nodeType="interactiveSeq">
                <p:stCondLst>
                  <p:cond evt="onClick" delay="0">
                    <p:tgtEl>
                      <p:spTgt spid="15385"/>
                    </p:tgtEl>
                  </p:cond>
                </p:stCondLst>
                <p:endSync evt="end" delay="0">
                  <p:rtn val="all"/>
                </p:endSync>
                <p:childTnLst>
                  <p:par>
                    <p:cTn id="102" fill="hold">
                      <p:stCondLst>
                        <p:cond delay="0"/>
                      </p:stCondLst>
                      <p:childTnLst>
                        <p:par>
                          <p:cTn id="103" fill="hold">
                            <p:stCondLst>
                              <p:cond delay="0"/>
                            </p:stCondLst>
                            <p:childTnLst>
                              <p:par>
                                <p:cTn id="104" presetID="49" presetClass="exit" presetSubtype="0" accel="100000" fill="hold" grpId="0" nodeType="clickEffect">
                                  <p:stCondLst>
                                    <p:cond delay="0"/>
                                  </p:stCondLst>
                                  <p:childTnLst>
                                    <p:anim calcmode="lin" valueType="num">
                                      <p:cBhvr>
                                        <p:cTn id="105" dur="500"/>
                                        <p:tgtEl>
                                          <p:spTgt spid="15385"/>
                                        </p:tgtEl>
                                        <p:attrNameLst>
                                          <p:attrName>ppt_w</p:attrName>
                                        </p:attrNameLst>
                                      </p:cBhvr>
                                      <p:tavLst>
                                        <p:tav tm="0">
                                          <p:val>
                                            <p:strVal val="ppt_w"/>
                                          </p:val>
                                        </p:tav>
                                        <p:tav tm="100000">
                                          <p:val>
                                            <p:fltVal val="0"/>
                                          </p:val>
                                        </p:tav>
                                      </p:tavLst>
                                    </p:anim>
                                    <p:anim calcmode="lin" valueType="num">
                                      <p:cBhvr>
                                        <p:cTn id="106" dur="500"/>
                                        <p:tgtEl>
                                          <p:spTgt spid="15385"/>
                                        </p:tgtEl>
                                        <p:attrNameLst>
                                          <p:attrName>ppt_h</p:attrName>
                                        </p:attrNameLst>
                                      </p:cBhvr>
                                      <p:tavLst>
                                        <p:tav tm="0">
                                          <p:val>
                                            <p:strVal val="ppt_h"/>
                                          </p:val>
                                        </p:tav>
                                        <p:tav tm="100000">
                                          <p:val>
                                            <p:fltVal val="0"/>
                                          </p:val>
                                        </p:tav>
                                      </p:tavLst>
                                    </p:anim>
                                    <p:anim calcmode="lin" valueType="num">
                                      <p:cBhvr>
                                        <p:cTn id="107" dur="500"/>
                                        <p:tgtEl>
                                          <p:spTgt spid="15385"/>
                                        </p:tgtEl>
                                        <p:attrNameLst>
                                          <p:attrName>style.rotation</p:attrName>
                                        </p:attrNameLst>
                                      </p:cBhvr>
                                      <p:tavLst>
                                        <p:tav tm="0">
                                          <p:val>
                                            <p:fltVal val="0"/>
                                          </p:val>
                                        </p:tav>
                                        <p:tav tm="100000">
                                          <p:val>
                                            <p:fltVal val="360"/>
                                          </p:val>
                                        </p:tav>
                                      </p:tavLst>
                                    </p:anim>
                                    <p:animEffect transition="out" filter="fade">
                                      <p:cBhvr>
                                        <p:cTn id="108" dur="500"/>
                                        <p:tgtEl>
                                          <p:spTgt spid="15385"/>
                                        </p:tgtEl>
                                      </p:cBhvr>
                                    </p:animEffect>
                                    <p:set>
                                      <p:cBhvr>
                                        <p:cTn id="109" dur="1" fill="hold">
                                          <p:stCondLst>
                                            <p:cond delay="499"/>
                                          </p:stCondLst>
                                        </p:cTn>
                                        <p:tgtEl>
                                          <p:spTgt spid="15385"/>
                                        </p:tgtEl>
                                        <p:attrNameLst>
                                          <p:attrName>style.visibility</p:attrName>
                                        </p:attrNameLst>
                                      </p:cBhvr>
                                      <p:to>
                                        <p:strVal val="hidden"/>
                                      </p:to>
                                    </p:set>
                                  </p:childTnLst>
                                </p:cTn>
                              </p:par>
                            </p:childTnLst>
                          </p:cTn>
                        </p:par>
                      </p:childTnLst>
                    </p:cTn>
                  </p:par>
                </p:childTnLst>
              </p:cTn>
              <p:nextCondLst>
                <p:cond evt="onClick" delay="0">
                  <p:tgtEl>
                    <p:spTgt spid="15385"/>
                  </p:tgtEl>
                </p:cond>
              </p:nextCondLst>
            </p:seq>
            <p:seq concurrent="1" nextAc="seek">
              <p:cTn id="110" restart="whenNotActive" fill="hold" evtFilter="cancelBubble" nodeType="interactiveSeq">
                <p:stCondLst>
                  <p:cond evt="onClick" delay="0">
                    <p:tgtEl>
                      <p:spTgt spid="15386"/>
                    </p:tgtEl>
                  </p:cond>
                </p:stCondLst>
                <p:endSync evt="end" delay="0">
                  <p:rtn val="all"/>
                </p:endSync>
                <p:childTnLst>
                  <p:par>
                    <p:cTn id="111" fill="hold">
                      <p:stCondLst>
                        <p:cond delay="0"/>
                      </p:stCondLst>
                      <p:childTnLst>
                        <p:par>
                          <p:cTn id="112" fill="hold">
                            <p:stCondLst>
                              <p:cond delay="0"/>
                            </p:stCondLst>
                            <p:childTnLst>
                              <p:par>
                                <p:cTn id="113" presetID="49" presetClass="exit" presetSubtype="0" accel="100000" fill="hold" grpId="0" nodeType="clickEffect">
                                  <p:stCondLst>
                                    <p:cond delay="0"/>
                                  </p:stCondLst>
                                  <p:childTnLst>
                                    <p:anim calcmode="lin" valueType="num">
                                      <p:cBhvr>
                                        <p:cTn id="114" dur="500"/>
                                        <p:tgtEl>
                                          <p:spTgt spid="15386"/>
                                        </p:tgtEl>
                                        <p:attrNameLst>
                                          <p:attrName>ppt_w</p:attrName>
                                        </p:attrNameLst>
                                      </p:cBhvr>
                                      <p:tavLst>
                                        <p:tav tm="0">
                                          <p:val>
                                            <p:strVal val="ppt_w"/>
                                          </p:val>
                                        </p:tav>
                                        <p:tav tm="100000">
                                          <p:val>
                                            <p:fltVal val="0"/>
                                          </p:val>
                                        </p:tav>
                                      </p:tavLst>
                                    </p:anim>
                                    <p:anim calcmode="lin" valueType="num">
                                      <p:cBhvr>
                                        <p:cTn id="115" dur="500"/>
                                        <p:tgtEl>
                                          <p:spTgt spid="15386"/>
                                        </p:tgtEl>
                                        <p:attrNameLst>
                                          <p:attrName>ppt_h</p:attrName>
                                        </p:attrNameLst>
                                      </p:cBhvr>
                                      <p:tavLst>
                                        <p:tav tm="0">
                                          <p:val>
                                            <p:strVal val="ppt_h"/>
                                          </p:val>
                                        </p:tav>
                                        <p:tav tm="100000">
                                          <p:val>
                                            <p:fltVal val="0"/>
                                          </p:val>
                                        </p:tav>
                                      </p:tavLst>
                                    </p:anim>
                                    <p:anim calcmode="lin" valueType="num">
                                      <p:cBhvr>
                                        <p:cTn id="116" dur="500"/>
                                        <p:tgtEl>
                                          <p:spTgt spid="15386"/>
                                        </p:tgtEl>
                                        <p:attrNameLst>
                                          <p:attrName>style.rotation</p:attrName>
                                        </p:attrNameLst>
                                      </p:cBhvr>
                                      <p:tavLst>
                                        <p:tav tm="0">
                                          <p:val>
                                            <p:fltVal val="0"/>
                                          </p:val>
                                        </p:tav>
                                        <p:tav tm="100000">
                                          <p:val>
                                            <p:fltVal val="360"/>
                                          </p:val>
                                        </p:tav>
                                      </p:tavLst>
                                    </p:anim>
                                    <p:animEffect transition="out" filter="fade">
                                      <p:cBhvr>
                                        <p:cTn id="117" dur="500"/>
                                        <p:tgtEl>
                                          <p:spTgt spid="15386"/>
                                        </p:tgtEl>
                                      </p:cBhvr>
                                    </p:animEffect>
                                    <p:set>
                                      <p:cBhvr>
                                        <p:cTn id="118" dur="1" fill="hold">
                                          <p:stCondLst>
                                            <p:cond delay="499"/>
                                          </p:stCondLst>
                                        </p:cTn>
                                        <p:tgtEl>
                                          <p:spTgt spid="15386"/>
                                        </p:tgtEl>
                                        <p:attrNameLst>
                                          <p:attrName>style.visibility</p:attrName>
                                        </p:attrNameLst>
                                      </p:cBhvr>
                                      <p:to>
                                        <p:strVal val="hidden"/>
                                      </p:to>
                                    </p:set>
                                  </p:childTnLst>
                                </p:cTn>
                              </p:par>
                            </p:childTnLst>
                          </p:cTn>
                        </p:par>
                      </p:childTnLst>
                    </p:cTn>
                  </p:par>
                </p:childTnLst>
              </p:cTn>
              <p:nextCondLst>
                <p:cond evt="onClick" delay="0">
                  <p:tgtEl>
                    <p:spTgt spid="15386"/>
                  </p:tgtEl>
                </p:cond>
              </p:nextCondLst>
            </p:seq>
            <p:seq concurrent="1" nextAc="seek">
              <p:cTn id="119" restart="whenNotActive" fill="hold" evtFilter="cancelBubble" nodeType="interactiveSeq">
                <p:stCondLst>
                  <p:cond evt="onClick" delay="0">
                    <p:tgtEl>
                      <p:spTgt spid="15387"/>
                    </p:tgtEl>
                  </p:cond>
                </p:stCondLst>
                <p:endSync evt="end" delay="0">
                  <p:rtn val="all"/>
                </p:endSync>
                <p:childTnLst>
                  <p:par>
                    <p:cTn id="120" fill="hold">
                      <p:stCondLst>
                        <p:cond delay="0"/>
                      </p:stCondLst>
                      <p:childTnLst>
                        <p:par>
                          <p:cTn id="121" fill="hold">
                            <p:stCondLst>
                              <p:cond delay="0"/>
                            </p:stCondLst>
                            <p:childTnLst>
                              <p:par>
                                <p:cTn id="122" presetID="49" presetClass="exit" presetSubtype="0" accel="100000" fill="hold" grpId="0" nodeType="clickEffect">
                                  <p:stCondLst>
                                    <p:cond delay="0"/>
                                  </p:stCondLst>
                                  <p:childTnLst>
                                    <p:anim calcmode="lin" valueType="num">
                                      <p:cBhvr>
                                        <p:cTn id="123" dur="500"/>
                                        <p:tgtEl>
                                          <p:spTgt spid="15387"/>
                                        </p:tgtEl>
                                        <p:attrNameLst>
                                          <p:attrName>ppt_w</p:attrName>
                                        </p:attrNameLst>
                                      </p:cBhvr>
                                      <p:tavLst>
                                        <p:tav tm="0">
                                          <p:val>
                                            <p:strVal val="ppt_w"/>
                                          </p:val>
                                        </p:tav>
                                        <p:tav tm="100000">
                                          <p:val>
                                            <p:fltVal val="0"/>
                                          </p:val>
                                        </p:tav>
                                      </p:tavLst>
                                    </p:anim>
                                    <p:anim calcmode="lin" valueType="num">
                                      <p:cBhvr>
                                        <p:cTn id="124" dur="500"/>
                                        <p:tgtEl>
                                          <p:spTgt spid="15387"/>
                                        </p:tgtEl>
                                        <p:attrNameLst>
                                          <p:attrName>ppt_h</p:attrName>
                                        </p:attrNameLst>
                                      </p:cBhvr>
                                      <p:tavLst>
                                        <p:tav tm="0">
                                          <p:val>
                                            <p:strVal val="ppt_h"/>
                                          </p:val>
                                        </p:tav>
                                        <p:tav tm="100000">
                                          <p:val>
                                            <p:fltVal val="0"/>
                                          </p:val>
                                        </p:tav>
                                      </p:tavLst>
                                    </p:anim>
                                    <p:anim calcmode="lin" valueType="num">
                                      <p:cBhvr>
                                        <p:cTn id="125" dur="500"/>
                                        <p:tgtEl>
                                          <p:spTgt spid="15387"/>
                                        </p:tgtEl>
                                        <p:attrNameLst>
                                          <p:attrName>style.rotation</p:attrName>
                                        </p:attrNameLst>
                                      </p:cBhvr>
                                      <p:tavLst>
                                        <p:tav tm="0">
                                          <p:val>
                                            <p:fltVal val="0"/>
                                          </p:val>
                                        </p:tav>
                                        <p:tav tm="100000">
                                          <p:val>
                                            <p:fltVal val="360"/>
                                          </p:val>
                                        </p:tav>
                                      </p:tavLst>
                                    </p:anim>
                                    <p:animEffect transition="out" filter="fade">
                                      <p:cBhvr>
                                        <p:cTn id="126" dur="500"/>
                                        <p:tgtEl>
                                          <p:spTgt spid="15387"/>
                                        </p:tgtEl>
                                      </p:cBhvr>
                                    </p:animEffect>
                                    <p:set>
                                      <p:cBhvr>
                                        <p:cTn id="127" dur="1" fill="hold">
                                          <p:stCondLst>
                                            <p:cond delay="499"/>
                                          </p:stCondLst>
                                        </p:cTn>
                                        <p:tgtEl>
                                          <p:spTgt spid="15387"/>
                                        </p:tgtEl>
                                        <p:attrNameLst>
                                          <p:attrName>style.visibility</p:attrName>
                                        </p:attrNameLst>
                                      </p:cBhvr>
                                      <p:to>
                                        <p:strVal val="hidden"/>
                                      </p:to>
                                    </p:set>
                                  </p:childTnLst>
                                </p:cTn>
                              </p:par>
                            </p:childTnLst>
                          </p:cTn>
                        </p:par>
                      </p:childTnLst>
                    </p:cTn>
                  </p:par>
                </p:childTnLst>
              </p:cTn>
              <p:nextCondLst>
                <p:cond evt="onClick" delay="0">
                  <p:tgtEl>
                    <p:spTgt spid="15387"/>
                  </p:tgtEl>
                </p:cond>
              </p:nextCondLst>
            </p:seq>
            <p:seq concurrent="1" nextAc="seek">
              <p:cTn id="128" restart="whenNotActive" fill="hold" evtFilter="cancelBubble" nodeType="interactiveSeq">
                <p:stCondLst>
                  <p:cond evt="onClick" delay="0">
                    <p:tgtEl>
                      <p:spTgt spid="15388"/>
                    </p:tgtEl>
                  </p:cond>
                </p:stCondLst>
                <p:endSync evt="end" delay="0">
                  <p:rtn val="all"/>
                </p:endSync>
                <p:childTnLst>
                  <p:par>
                    <p:cTn id="129" fill="hold">
                      <p:stCondLst>
                        <p:cond delay="0"/>
                      </p:stCondLst>
                      <p:childTnLst>
                        <p:par>
                          <p:cTn id="130" fill="hold">
                            <p:stCondLst>
                              <p:cond delay="0"/>
                            </p:stCondLst>
                            <p:childTnLst>
                              <p:par>
                                <p:cTn id="131" presetID="49" presetClass="exit" presetSubtype="0" accel="100000" fill="hold" grpId="0" nodeType="clickEffect">
                                  <p:stCondLst>
                                    <p:cond delay="0"/>
                                  </p:stCondLst>
                                  <p:childTnLst>
                                    <p:anim calcmode="lin" valueType="num">
                                      <p:cBhvr>
                                        <p:cTn id="132" dur="500"/>
                                        <p:tgtEl>
                                          <p:spTgt spid="15388"/>
                                        </p:tgtEl>
                                        <p:attrNameLst>
                                          <p:attrName>ppt_w</p:attrName>
                                        </p:attrNameLst>
                                      </p:cBhvr>
                                      <p:tavLst>
                                        <p:tav tm="0">
                                          <p:val>
                                            <p:strVal val="ppt_w"/>
                                          </p:val>
                                        </p:tav>
                                        <p:tav tm="100000">
                                          <p:val>
                                            <p:fltVal val="0"/>
                                          </p:val>
                                        </p:tav>
                                      </p:tavLst>
                                    </p:anim>
                                    <p:anim calcmode="lin" valueType="num">
                                      <p:cBhvr>
                                        <p:cTn id="133" dur="500"/>
                                        <p:tgtEl>
                                          <p:spTgt spid="15388"/>
                                        </p:tgtEl>
                                        <p:attrNameLst>
                                          <p:attrName>ppt_h</p:attrName>
                                        </p:attrNameLst>
                                      </p:cBhvr>
                                      <p:tavLst>
                                        <p:tav tm="0">
                                          <p:val>
                                            <p:strVal val="ppt_h"/>
                                          </p:val>
                                        </p:tav>
                                        <p:tav tm="100000">
                                          <p:val>
                                            <p:fltVal val="0"/>
                                          </p:val>
                                        </p:tav>
                                      </p:tavLst>
                                    </p:anim>
                                    <p:anim calcmode="lin" valueType="num">
                                      <p:cBhvr>
                                        <p:cTn id="134" dur="500"/>
                                        <p:tgtEl>
                                          <p:spTgt spid="15388"/>
                                        </p:tgtEl>
                                        <p:attrNameLst>
                                          <p:attrName>style.rotation</p:attrName>
                                        </p:attrNameLst>
                                      </p:cBhvr>
                                      <p:tavLst>
                                        <p:tav tm="0">
                                          <p:val>
                                            <p:fltVal val="0"/>
                                          </p:val>
                                        </p:tav>
                                        <p:tav tm="100000">
                                          <p:val>
                                            <p:fltVal val="360"/>
                                          </p:val>
                                        </p:tav>
                                      </p:tavLst>
                                    </p:anim>
                                    <p:animEffect transition="out" filter="fade">
                                      <p:cBhvr>
                                        <p:cTn id="135" dur="500"/>
                                        <p:tgtEl>
                                          <p:spTgt spid="15388"/>
                                        </p:tgtEl>
                                      </p:cBhvr>
                                    </p:animEffect>
                                    <p:set>
                                      <p:cBhvr>
                                        <p:cTn id="136" dur="1" fill="hold">
                                          <p:stCondLst>
                                            <p:cond delay="499"/>
                                          </p:stCondLst>
                                        </p:cTn>
                                        <p:tgtEl>
                                          <p:spTgt spid="15388"/>
                                        </p:tgtEl>
                                        <p:attrNameLst>
                                          <p:attrName>style.visibility</p:attrName>
                                        </p:attrNameLst>
                                      </p:cBhvr>
                                      <p:to>
                                        <p:strVal val="hidden"/>
                                      </p:to>
                                    </p:set>
                                  </p:childTnLst>
                                </p:cTn>
                              </p:par>
                            </p:childTnLst>
                          </p:cTn>
                        </p:par>
                      </p:childTnLst>
                    </p:cTn>
                  </p:par>
                </p:childTnLst>
              </p:cTn>
              <p:nextCondLst>
                <p:cond evt="onClick" delay="0">
                  <p:tgtEl>
                    <p:spTgt spid="15388"/>
                  </p:tgtEl>
                </p:cond>
              </p:nextCondLst>
            </p:seq>
            <p:seq concurrent="1" nextAc="seek">
              <p:cTn id="137" restart="whenNotActive" fill="hold" evtFilter="cancelBubble" nodeType="interactiveSeq">
                <p:stCondLst>
                  <p:cond evt="onClick" delay="0">
                    <p:tgtEl>
                      <p:spTgt spid="15369"/>
                    </p:tgtEl>
                  </p:cond>
                </p:stCondLst>
                <p:endSync evt="end" delay="0">
                  <p:rtn val="all"/>
                </p:endSync>
                <p:childTnLst>
                  <p:par>
                    <p:cTn id="138" fill="hold">
                      <p:stCondLst>
                        <p:cond delay="0"/>
                      </p:stCondLst>
                      <p:childTnLst>
                        <p:par>
                          <p:cTn id="139" fill="hold">
                            <p:stCondLst>
                              <p:cond delay="0"/>
                            </p:stCondLst>
                            <p:childTnLst>
                              <p:par>
                                <p:cTn id="140" presetID="2" presetClass="exit" presetSubtype="4" fill="hold" grpId="0" nodeType="clickEffect">
                                  <p:stCondLst>
                                    <p:cond delay="0"/>
                                  </p:stCondLst>
                                  <p:childTnLst>
                                    <p:anim calcmode="lin" valueType="num">
                                      <p:cBhvr additive="base">
                                        <p:cTn id="141" dur="500"/>
                                        <p:tgtEl>
                                          <p:spTgt spid="15369"/>
                                        </p:tgtEl>
                                        <p:attrNameLst>
                                          <p:attrName>ppt_x</p:attrName>
                                        </p:attrNameLst>
                                      </p:cBhvr>
                                      <p:tavLst>
                                        <p:tav tm="0">
                                          <p:val>
                                            <p:strVal val="ppt_x"/>
                                          </p:val>
                                        </p:tav>
                                        <p:tav tm="100000">
                                          <p:val>
                                            <p:strVal val="ppt_x"/>
                                          </p:val>
                                        </p:tav>
                                      </p:tavLst>
                                    </p:anim>
                                    <p:anim calcmode="lin" valueType="num">
                                      <p:cBhvr additive="base">
                                        <p:cTn id="142" dur="500"/>
                                        <p:tgtEl>
                                          <p:spTgt spid="15369"/>
                                        </p:tgtEl>
                                        <p:attrNameLst>
                                          <p:attrName>ppt_y</p:attrName>
                                        </p:attrNameLst>
                                      </p:cBhvr>
                                      <p:tavLst>
                                        <p:tav tm="0">
                                          <p:val>
                                            <p:strVal val="ppt_y"/>
                                          </p:val>
                                        </p:tav>
                                        <p:tav tm="100000">
                                          <p:val>
                                            <p:strVal val="1+ppt_h/2"/>
                                          </p:val>
                                        </p:tav>
                                      </p:tavLst>
                                    </p:anim>
                                    <p:set>
                                      <p:cBhvr>
                                        <p:cTn id="143" dur="1" fill="hold">
                                          <p:stCondLst>
                                            <p:cond delay="499"/>
                                          </p:stCondLst>
                                        </p:cTn>
                                        <p:tgtEl>
                                          <p:spTgt spid="15369"/>
                                        </p:tgtEl>
                                        <p:attrNameLst>
                                          <p:attrName>style.visibility</p:attrName>
                                        </p:attrNameLst>
                                      </p:cBhvr>
                                      <p:to>
                                        <p:strVal val="hidden"/>
                                      </p:to>
                                    </p:set>
                                  </p:childTnLst>
                                </p:cTn>
                              </p:par>
                            </p:childTnLst>
                          </p:cTn>
                        </p:par>
                      </p:childTnLst>
                    </p:cTn>
                  </p:par>
                </p:childTnLst>
              </p:cTn>
              <p:nextCondLst>
                <p:cond evt="onClick" delay="0">
                  <p:tgtEl>
                    <p:spTgt spid="15369"/>
                  </p:tgtEl>
                </p:cond>
              </p:nextCondLst>
            </p:seq>
            <p:seq concurrent="1" nextAc="seek">
              <p:cTn id="144" restart="whenNotActive" fill="hold" evtFilter="cancelBubble" nodeType="interactiveSeq">
                <p:stCondLst>
                  <p:cond evt="onClick" delay="0">
                    <p:tgtEl>
                      <p:spTgt spid="15370"/>
                    </p:tgtEl>
                  </p:cond>
                </p:stCondLst>
                <p:endSync evt="end" delay="0">
                  <p:rtn val="all"/>
                </p:endSync>
                <p:childTnLst>
                  <p:par>
                    <p:cTn id="145" fill="hold">
                      <p:stCondLst>
                        <p:cond delay="0"/>
                      </p:stCondLst>
                      <p:childTnLst>
                        <p:par>
                          <p:cTn id="146" fill="hold">
                            <p:stCondLst>
                              <p:cond delay="0"/>
                            </p:stCondLst>
                            <p:childTnLst>
                              <p:par>
                                <p:cTn id="147" presetID="2" presetClass="exit" presetSubtype="4" fill="hold" grpId="0" nodeType="clickEffect">
                                  <p:stCondLst>
                                    <p:cond delay="0"/>
                                  </p:stCondLst>
                                  <p:childTnLst>
                                    <p:anim calcmode="lin" valueType="num">
                                      <p:cBhvr additive="base">
                                        <p:cTn id="148" dur="500"/>
                                        <p:tgtEl>
                                          <p:spTgt spid="15370"/>
                                        </p:tgtEl>
                                        <p:attrNameLst>
                                          <p:attrName>ppt_x</p:attrName>
                                        </p:attrNameLst>
                                      </p:cBhvr>
                                      <p:tavLst>
                                        <p:tav tm="0">
                                          <p:val>
                                            <p:strVal val="ppt_x"/>
                                          </p:val>
                                        </p:tav>
                                        <p:tav tm="100000">
                                          <p:val>
                                            <p:strVal val="ppt_x"/>
                                          </p:val>
                                        </p:tav>
                                      </p:tavLst>
                                    </p:anim>
                                    <p:anim calcmode="lin" valueType="num">
                                      <p:cBhvr additive="base">
                                        <p:cTn id="149" dur="500"/>
                                        <p:tgtEl>
                                          <p:spTgt spid="15370"/>
                                        </p:tgtEl>
                                        <p:attrNameLst>
                                          <p:attrName>ppt_y</p:attrName>
                                        </p:attrNameLst>
                                      </p:cBhvr>
                                      <p:tavLst>
                                        <p:tav tm="0">
                                          <p:val>
                                            <p:strVal val="ppt_y"/>
                                          </p:val>
                                        </p:tav>
                                        <p:tav tm="100000">
                                          <p:val>
                                            <p:strVal val="1+ppt_h/2"/>
                                          </p:val>
                                        </p:tav>
                                      </p:tavLst>
                                    </p:anim>
                                    <p:set>
                                      <p:cBhvr>
                                        <p:cTn id="150" dur="1" fill="hold">
                                          <p:stCondLst>
                                            <p:cond delay="499"/>
                                          </p:stCondLst>
                                        </p:cTn>
                                        <p:tgtEl>
                                          <p:spTgt spid="15370"/>
                                        </p:tgtEl>
                                        <p:attrNameLst>
                                          <p:attrName>style.visibility</p:attrName>
                                        </p:attrNameLst>
                                      </p:cBhvr>
                                      <p:to>
                                        <p:strVal val="hidden"/>
                                      </p:to>
                                    </p:set>
                                  </p:childTnLst>
                                </p:cTn>
                              </p:par>
                            </p:childTnLst>
                          </p:cTn>
                        </p:par>
                      </p:childTnLst>
                    </p:cTn>
                  </p:par>
                </p:childTnLst>
              </p:cTn>
              <p:nextCondLst>
                <p:cond evt="onClick" delay="0">
                  <p:tgtEl>
                    <p:spTgt spid="15370"/>
                  </p:tgtEl>
                </p:cond>
              </p:nextCondLst>
            </p:seq>
            <p:seq concurrent="1" nextAc="seek">
              <p:cTn id="151" restart="whenNotActive" fill="hold" evtFilter="cancelBubble" nodeType="interactiveSeq">
                <p:stCondLst>
                  <p:cond evt="onClick" delay="0">
                    <p:tgtEl>
                      <p:spTgt spid="15372"/>
                    </p:tgtEl>
                  </p:cond>
                </p:stCondLst>
                <p:endSync evt="end" delay="0">
                  <p:rtn val="all"/>
                </p:endSync>
                <p:childTnLst>
                  <p:par>
                    <p:cTn id="152" fill="hold">
                      <p:stCondLst>
                        <p:cond delay="0"/>
                      </p:stCondLst>
                      <p:childTnLst>
                        <p:par>
                          <p:cTn id="153" fill="hold">
                            <p:stCondLst>
                              <p:cond delay="0"/>
                            </p:stCondLst>
                            <p:childTnLst>
                              <p:par>
                                <p:cTn id="154" presetID="2" presetClass="exit" presetSubtype="4" fill="hold" grpId="0" nodeType="clickEffect">
                                  <p:stCondLst>
                                    <p:cond delay="0"/>
                                  </p:stCondLst>
                                  <p:childTnLst>
                                    <p:anim calcmode="lin" valueType="num">
                                      <p:cBhvr additive="base">
                                        <p:cTn id="155" dur="500"/>
                                        <p:tgtEl>
                                          <p:spTgt spid="15372"/>
                                        </p:tgtEl>
                                        <p:attrNameLst>
                                          <p:attrName>ppt_x</p:attrName>
                                        </p:attrNameLst>
                                      </p:cBhvr>
                                      <p:tavLst>
                                        <p:tav tm="0">
                                          <p:val>
                                            <p:strVal val="ppt_x"/>
                                          </p:val>
                                        </p:tav>
                                        <p:tav tm="100000">
                                          <p:val>
                                            <p:strVal val="ppt_x"/>
                                          </p:val>
                                        </p:tav>
                                      </p:tavLst>
                                    </p:anim>
                                    <p:anim calcmode="lin" valueType="num">
                                      <p:cBhvr additive="base">
                                        <p:cTn id="156" dur="500"/>
                                        <p:tgtEl>
                                          <p:spTgt spid="15372"/>
                                        </p:tgtEl>
                                        <p:attrNameLst>
                                          <p:attrName>ppt_y</p:attrName>
                                        </p:attrNameLst>
                                      </p:cBhvr>
                                      <p:tavLst>
                                        <p:tav tm="0">
                                          <p:val>
                                            <p:strVal val="ppt_y"/>
                                          </p:val>
                                        </p:tav>
                                        <p:tav tm="100000">
                                          <p:val>
                                            <p:strVal val="1+ppt_h/2"/>
                                          </p:val>
                                        </p:tav>
                                      </p:tavLst>
                                    </p:anim>
                                    <p:set>
                                      <p:cBhvr>
                                        <p:cTn id="157" dur="1" fill="hold">
                                          <p:stCondLst>
                                            <p:cond delay="499"/>
                                          </p:stCondLst>
                                        </p:cTn>
                                        <p:tgtEl>
                                          <p:spTgt spid="15372"/>
                                        </p:tgtEl>
                                        <p:attrNameLst>
                                          <p:attrName>style.visibility</p:attrName>
                                        </p:attrNameLst>
                                      </p:cBhvr>
                                      <p:to>
                                        <p:strVal val="hidden"/>
                                      </p:to>
                                    </p:set>
                                  </p:childTnLst>
                                </p:cTn>
                              </p:par>
                            </p:childTnLst>
                          </p:cTn>
                        </p:par>
                      </p:childTnLst>
                    </p:cTn>
                  </p:par>
                </p:childTnLst>
              </p:cTn>
              <p:nextCondLst>
                <p:cond evt="onClick" delay="0">
                  <p:tgtEl>
                    <p:spTgt spid="15372"/>
                  </p:tgtEl>
                </p:cond>
              </p:nextCondLst>
            </p:seq>
          </p:childTnLst>
        </p:cTn>
      </p:par>
    </p:tnLst>
    <p:bldLst>
      <p:bldP spid="15369" grpId="0" animBg="1"/>
      <p:bldP spid="15370" grpId="0" animBg="1"/>
      <p:bldP spid="15372" grpId="0" animBg="1"/>
      <p:bldP spid="15373" grpId="0" animBg="1"/>
      <p:bldP spid="15375" grpId="0" animBg="1"/>
      <p:bldP spid="15376" grpId="0" animBg="1"/>
      <p:bldP spid="15377" grpId="0" animBg="1"/>
      <p:bldP spid="15378" grpId="0" animBg="1"/>
      <p:bldP spid="15379" grpId="0" animBg="1"/>
      <p:bldP spid="15380" grpId="0" animBg="1"/>
      <p:bldP spid="15381" grpId="0" animBg="1"/>
      <p:bldP spid="15382" grpId="0" animBg="1"/>
      <p:bldP spid="15383" grpId="0" animBg="1"/>
      <p:bldP spid="15384" grpId="0" animBg="1"/>
      <p:bldP spid="15385" grpId="0" animBg="1"/>
      <p:bldP spid="15386" grpId="0" animBg="1"/>
      <p:bldP spid="15387" grpId="0" animBg="1"/>
      <p:bldP spid="1538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chemeClr val="accent3">
                <a:lumMod val="75000"/>
              </a:schemeClr>
            </a:gs>
            <a:gs pos="100000">
              <a:schemeClr val="accent3">
                <a:lumMod val="50000"/>
              </a:schemeClr>
            </a:gs>
          </a:gsLst>
          <a:lin ang="5400000" scaled="0"/>
        </a:gradFill>
        <a:effectLst/>
      </p:bgPr>
    </p:bg>
    <p:spTree>
      <p:nvGrpSpPr>
        <p:cNvPr id="1" name=""/>
        <p:cNvGrpSpPr/>
        <p:nvPr/>
      </p:nvGrpSpPr>
      <p:grpSpPr>
        <a:xfrm>
          <a:off x="0" y="0"/>
          <a:ext cx="0" cy="0"/>
          <a:chOff x="0" y="0"/>
          <a:chExt cx="0" cy="0"/>
        </a:xfrm>
      </p:grpSpPr>
      <p:sp>
        <p:nvSpPr>
          <p:cNvPr id="4098" name="Rectangle 4"/>
          <p:cNvSpPr>
            <a:spLocks noGrp="1"/>
          </p:cNvSpPr>
          <p:nvPr>
            <p:ph type="title"/>
          </p:nvPr>
        </p:nvSpPr>
        <p:spPr/>
        <p:txBody>
          <a:bodyPr/>
          <a:lstStyle/>
          <a:p>
            <a:pPr eaLnBrk="1" hangingPunct="1"/>
            <a:r>
              <a:rPr lang="cs-CZ" b="1" dirty="0" smtClean="0">
                <a:solidFill>
                  <a:schemeClr val="bg1"/>
                </a:solidFill>
                <a:latin typeface="Arial" charset="0"/>
              </a:rPr>
              <a:t>1000</a:t>
            </a:r>
          </a:p>
        </p:txBody>
      </p:sp>
      <p:sp>
        <p:nvSpPr>
          <p:cNvPr id="4099" name="AutoShape 6"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92D050"/>
          </a:solidFill>
          <a:ln>
            <a:headEnd/>
            <a:tailEnd/>
          </a:ln>
        </p:spPr>
        <p:style>
          <a:lnRef idx="0">
            <a:schemeClr val="accent3"/>
          </a:lnRef>
          <a:fillRef idx="3">
            <a:schemeClr val="accent3"/>
          </a:fillRef>
          <a:effectRef idx="3">
            <a:schemeClr val="accent3"/>
          </a:effectRef>
          <a:fontRef idx="minor">
            <a:schemeClr val="lt1"/>
          </a:fontRef>
        </p:style>
        <p:txBody>
          <a:bodyPr wrap="none" anchor="ctr"/>
          <a:lstStyle/>
          <a:p>
            <a:endParaRPr lang="cs-CZ"/>
          </a:p>
        </p:txBody>
      </p:sp>
      <p:sp>
        <p:nvSpPr>
          <p:cNvPr id="4100" name="Text Box 7"/>
          <p:cNvSpPr txBox="1">
            <a:spLocks noChangeArrowheads="1"/>
          </p:cNvSpPr>
          <p:nvPr/>
        </p:nvSpPr>
        <p:spPr bwMode="auto">
          <a:xfrm>
            <a:off x="0" y="1268413"/>
            <a:ext cx="9144000" cy="584775"/>
          </a:xfrm>
          <a:prstGeom prst="rect">
            <a:avLst/>
          </a:prstGeom>
          <a:noFill/>
          <a:ln w="9525">
            <a:noFill/>
            <a:miter lim="800000"/>
            <a:headEnd/>
            <a:tailEnd/>
          </a:ln>
        </p:spPr>
        <p:txBody>
          <a:bodyPr>
            <a:spAutoFit/>
          </a:bodyPr>
          <a:lstStyle/>
          <a:p>
            <a:pPr algn="ctr">
              <a:spcBef>
                <a:spcPct val="50000"/>
              </a:spcBef>
            </a:pPr>
            <a:r>
              <a:rPr lang="cs-CZ" sz="3200" dirty="0">
                <a:solidFill>
                  <a:schemeClr val="bg1"/>
                </a:solidFill>
              </a:rPr>
              <a:t>Poznej </a:t>
            </a:r>
            <a:r>
              <a:rPr lang="cs-CZ" sz="3200" dirty="0" smtClean="0">
                <a:solidFill>
                  <a:schemeClr val="bg1"/>
                </a:solidFill>
              </a:rPr>
              <a:t>jaká buňka je </a:t>
            </a:r>
            <a:r>
              <a:rPr lang="cs-CZ" sz="3200" dirty="0">
                <a:solidFill>
                  <a:schemeClr val="bg1"/>
                </a:solidFill>
              </a:rPr>
              <a:t>na obrázku.</a:t>
            </a:r>
          </a:p>
        </p:txBody>
      </p:sp>
      <p:sp>
        <p:nvSpPr>
          <p:cNvPr id="4101" name="Rectangle 8"/>
          <p:cNvSpPr>
            <a:spLocks noChangeArrowheads="1"/>
          </p:cNvSpPr>
          <p:nvPr/>
        </p:nvSpPr>
        <p:spPr bwMode="auto">
          <a:xfrm>
            <a:off x="5214942" y="6143644"/>
            <a:ext cx="534988" cy="244475"/>
          </a:xfrm>
          <a:prstGeom prst="rect">
            <a:avLst/>
          </a:prstGeom>
          <a:noFill/>
          <a:ln w="9525">
            <a:noFill/>
            <a:miter lim="800000"/>
            <a:headEnd/>
            <a:tailEnd/>
          </a:ln>
        </p:spPr>
        <p:txBody>
          <a:bodyPr wrap="none">
            <a:spAutoFit/>
          </a:bodyPr>
          <a:lstStyle/>
          <a:p>
            <a:pPr>
              <a:spcBef>
                <a:spcPct val="50000"/>
              </a:spcBef>
            </a:pPr>
            <a:r>
              <a:rPr lang="cs-CZ" sz="1000">
                <a:solidFill>
                  <a:schemeClr val="bg1"/>
                </a:solidFill>
              </a:rPr>
              <a:t>Obr. 1</a:t>
            </a:r>
          </a:p>
        </p:txBody>
      </p:sp>
      <p:pic>
        <p:nvPicPr>
          <p:cNvPr id="18434" name="Picture 2" descr="File:Plant cell structure no text-2.svg"/>
          <p:cNvPicPr>
            <a:picLocks noChangeAspect="1" noChangeArrowheads="1"/>
          </p:cNvPicPr>
          <p:nvPr/>
        </p:nvPicPr>
        <p:blipFill>
          <a:blip r:embed="rId3"/>
          <a:srcRect/>
          <a:stretch>
            <a:fillRect/>
          </a:stretch>
        </p:blipFill>
        <p:spPr bwMode="auto">
          <a:xfrm>
            <a:off x="-571536" y="1428736"/>
            <a:ext cx="7715304" cy="5646794"/>
          </a:xfrm>
          <a:prstGeom prst="rect">
            <a:avLst/>
          </a:prstGeom>
          <a:noFill/>
        </p:spPr>
      </p:pic>
    </p:spTree>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chemeClr val="accent3">
                <a:lumMod val="75000"/>
              </a:schemeClr>
            </a:gs>
            <a:gs pos="100000">
              <a:schemeClr val="accent3">
                <a:lumMod val="50000"/>
              </a:schemeClr>
            </a:gs>
          </a:gsLst>
          <a:lin ang="5400000" scaled="0"/>
        </a:gradFill>
        <a:effectLst/>
      </p:bgPr>
    </p:bg>
    <p:spTree>
      <p:nvGrpSpPr>
        <p:cNvPr id="1" name=""/>
        <p:cNvGrpSpPr/>
        <p:nvPr/>
      </p:nvGrpSpPr>
      <p:grpSpPr>
        <a:xfrm>
          <a:off x="0" y="0"/>
          <a:ext cx="0" cy="0"/>
          <a:chOff x="0" y="0"/>
          <a:chExt cx="0" cy="0"/>
        </a:xfrm>
      </p:grpSpPr>
      <p:sp>
        <p:nvSpPr>
          <p:cNvPr id="5122" name="Rectangle 4"/>
          <p:cNvSpPr>
            <a:spLocks noGrp="1"/>
          </p:cNvSpPr>
          <p:nvPr>
            <p:ph type="title"/>
          </p:nvPr>
        </p:nvSpPr>
        <p:spPr/>
        <p:txBody>
          <a:bodyPr/>
          <a:lstStyle/>
          <a:p>
            <a:pPr eaLnBrk="1" hangingPunct="1"/>
            <a:r>
              <a:rPr lang="cs-CZ" b="1" smtClean="0">
                <a:solidFill>
                  <a:schemeClr val="bg1"/>
                </a:solidFill>
                <a:latin typeface="Arial" charset="0"/>
              </a:rPr>
              <a:t>2000</a:t>
            </a:r>
          </a:p>
        </p:txBody>
      </p:sp>
      <p:sp>
        <p:nvSpPr>
          <p:cNvPr id="5123"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92D050"/>
          </a:solidFill>
          <a:ln>
            <a:headEnd/>
            <a:tailEnd/>
          </a:ln>
        </p:spPr>
        <p:style>
          <a:lnRef idx="0">
            <a:schemeClr val="accent3"/>
          </a:lnRef>
          <a:fillRef idx="3">
            <a:schemeClr val="accent3"/>
          </a:fillRef>
          <a:effectRef idx="3">
            <a:schemeClr val="accent3"/>
          </a:effectRef>
          <a:fontRef idx="minor">
            <a:schemeClr val="lt1"/>
          </a:fontRef>
        </p:style>
        <p:txBody>
          <a:bodyPr wrap="none" anchor="ctr"/>
          <a:lstStyle/>
          <a:p>
            <a:endParaRPr lang="cs-CZ"/>
          </a:p>
        </p:txBody>
      </p:sp>
      <p:sp>
        <p:nvSpPr>
          <p:cNvPr id="5124" name="Text Box 6"/>
          <p:cNvSpPr txBox="1">
            <a:spLocks noChangeArrowheads="1"/>
          </p:cNvSpPr>
          <p:nvPr/>
        </p:nvSpPr>
        <p:spPr bwMode="auto">
          <a:xfrm>
            <a:off x="0" y="1268413"/>
            <a:ext cx="9144000" cy="584775"/>
          </a:xfrm>
          <a:prstGeom prst="rect">
            <a:avLst/>
          </a:prstGeom>
          <a:noFill/>
          <a:ln w="9525">
            <a:noFill/>
            <a:miter lim="800000"/>
            <a:headEnd/>
            <a:tailEnd/>
          </a:ln>
        </p:spPr>
        <p:txBody>
          <a:bodyPr>
            <a:spAutoFit/>
          </a:bodyPr>
          <a:lstStyle/>
          <a:p>
            <a:pPr algn="ctr">
              <a:spcBef>
                <a:spcPct val="50000"/>
              </a:spcBef>
            </a:pPr>
            <a:r>
              <a:rPr lang="cs-CZ" sz="3200" dirty="0">
                <a:solidFill>
                  <a:schemeClr val="bg1"/>
                </a:solidFill>
              </a:rPr>
              <a:t>Poznej </a:t>
            </a:r>
            <a:r>
              <a:rPr lang="cs-CZ" sz="3200" dirty="0" smtClean="0">
                <a:solidFill>
                  <a:schemeClr val="bg1"/>
                </a:solidFill>
              </a:rPr>
              <a:t>vyznačenou organelu.</a:t>
            </a:r>
          </a:p>
        </p:txBody>
      </p:sp>
      <p:sp>
        <p:nvSpPr>
          <p:cNvPr id="5126" name="Text Box 8"/>
          <p:cNvSpPr txBox="1">
            <a:spLocks noChangeArrowheads="1"/>
          </p:cNvSpPr>
          <p:nvPr/>
        </p:nvSpPr>
        <p:spPr bwMode="auto">
          <a:xfrm>
            <a:off x="4857752" y="6215082"/>
            <a:ext cx="1152525" cy="244475"/>
          </a:xfrm>
          <a:prstGeom prst="rect">
            <a:avLst/>
          </a:prstGeom>
          <a:noFill/>
          <a:ln w="9525">
            <a:noFill/>
            <a:miter lim="800000"/>
            <a:headEnd/>
            <a:tailEnd/>
          </a:ln>
        </p:spPr>
        <p:txBody>
          <a:bodyPr>
            <a:spAutoFit/>
          </a:bodyPr>
          <a:lstStyle/>
          <a:p>
            <a:pPr>
              <a:spcBef>
                <a:spcPct val="50000"/>
              </a:spcBef>
            </a:pPr>
            <a:r>
              <a:rPr lang="cs-CZ" sz="1000" dirty="0">
                <a:solidFill>
                  <a:schemeClr val="bg1"/>
                </a:solidFill>
              </a:rPr>
              <a:t>Obr. 1</a:t>
            </a:r>
          </a:p>
        </p:txBody>
      </p:sp>
      <p:sp>
        <p:nvSpPr>
          <p:cNvPr id="7" name="TextovéPole 6"/>
          <p:cNvSpPr txBox="1"/>
          <p:nvPr/>
        </p:nvSpPr>
        <p:spPr>
          <a:xfrm>
            <a:off x="6858016" y="2285992"/>
            <a:ext cx="1785950" cy="523220"/>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cs-CZ" sz="2800" dirty="0" smtClean="0">
                <a:solidFill>
                  <a:schemeClr val="tx1"/>
                </a:solidFill>
              </a:rPr>
              <a:t>Nápověda</a:t>
            </a:r>
            <a:endParaRPr lang="cs-CZ" sz="2800" dirty="0">
              <a:solidFill>
                <a:schemeClr val="tx1"/>
              </a:solidFill>
            </a:endParaRPr>
          </a:p>
        </p:txBody>
      </p:sp>
      <p:pic>
        <p:nvPicPr>
          <p:cNvPr id="8" name="Picture 2" descr="File:Plant cell structure no text-2.svg"/>
          <p:cNvPicPr>
            <a:picLocks noChangeAspect="1" noChangeArrowheads="1"/>
          </p:cNvPicPr>
          <p:nvPr/>
        </p:nvPicPr>
        <p:blipFill>
          <a:blip r:embed="rId3"/>
          <a:srcRect/>
          <a:stretch>
            <a:fillRect/>
          </a:stretch>
        </p:blipFill>
        <p:spPr bwMode="auto">
          <a:xfrm>
            <a:off x="-785850" y="1211206"/>
            <a:ext cx="7715304" cy="5646794"/>
          </a:xfrm>
          <a:prstGeom prst="rect">
            <a:avLst/>
          </a:prstGeom>
          <a:noFill/>
        </p:spPr>
      </p:pic>
      <p:cxnSp>
        <p:nvCxnSpPr>
          <p:cNvPr id="10" name="Přímá spojovací šipka 9"/>
          <p:cNvCxnSpPr/>
          <p:nvPr/>
        </p:nvCxnSpPr>
        <p:spPr>
          <a:xfrm rot="10800000" flipV="1">
            <a:off x="3929058" y="3143248"/>
            <a:ext cx="2357454" cy="1071570"/>
          </a:xfrm>
          <a:prstGeom prst="straightConnector1">
            <a:avLst/>
          </a:prstGeom>
          <a:ln w="5715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1" name="TextovéPole 10"/>
          <p:cNvSpPr txBox="1"/>
          <p:nvPr/>
        </p:nvSpPr>
        <p:spPr>
          <a:xfrm>
            <a:off x="6786578" y="2928934"/>
            <a:ext cx="2000264" cy="1077218"/>
          </a:xfrm>
          <a:prstGeom prst="rect">
            <a:avLst/>
          </a:prstGeom>
          <a:solidFill>
            <a:schemeClr val="bg1"/>
          </a:solidFill>
        </p:spPr>
        <p:txBody>
          <a:bodyPr wrap="square" rtlCol="0">
            <a:spAutoFit/>
          </a:bodyPr>
          <a:lstStyle/>
          <a:p>
            <a:r>
              <a:rPr lang="cs-CZ" sz="3200" dirty="0" smtClean="0"/>
              <a:t>Řídí děje v buňce</a:t>
            </a:r>
            <a:endParaRPr lang="cs-CZ" sz="3200" dirty="0"/>
          </a:p>
        </p:txBody>
      </p:sp>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childTnLst>
                                </p:cTn>
                              </p:par>
                            </p:childTnLst>
                          </p:cTn>
                        </p:par>
                      </p:childTnLst>
                    </p:cTn>
                  </p:par>
                </p:childTnLst>
              </p:cTn>
              <p:nextCondLst>
                <p:cond evt="onClick" delay="0">
                  <p:tgtEl>
                    <p:spTgt spid="7"/>
                  </p:tgtEl>
                </p:cond>
              </p:nextCondLst>
            </p:seq>
          </p:childTnLst>
        </p:cTn>
      </p:par>
    </p:tnLst>
    <p:bldLst>
      <p:bldP spid="7"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chemeClr val="accent3">
                <a:lumMod val="75000"/>
              </a:schemeClr>
            </a:gs>
            <a:gs pos="100000">
              <a:schemeClr val="accent3">
                <a:lumMod val="50000"/>
              </a:schemeClr>
            </a:gs>
          </a:gsLst>
          <a:lin ang="5400000" scaled="0"/>
        </a:gradFill>
        <a:effectLst/>
      </p:bgPr>
    </p:bg>
    <p:spTree>
      <p:nvGrpSpPr>
        <p:cNvPr id="1" name=""/>
        <p:cNvGrpSpPr/>
        <p:nvPr/>
      </p:nvGrpSpPr>
      <p:grpSpPr>
        <a:xfrm>
          <a:off x="0" y="0"/>
          <a:ext cx="0" cy="0"/>
          <a:chOff x="0" y="0"/>
          <a:chExt cx="0" cy="0"/>
        </a:xfrm>
      </p:grpSpPr>
      <p:sp>
        <p:nvSpPr>
          <p:cNvPr id="6146" name="Rectangle 4"/>
          <p:cNvSpPr>
            <a:spLocks noGrp="1"/>
          </p:cNvSpPr>
          <p:nvPr>
            <p:ph type="title"/>
          </p:nvPr>
        </p:nvSpPr>
        <p:spPr/>
        <p:txBody>
          <a:bodyPr/>
          <a:lstStyle/>
          <a:p>
            <a:pPr eaLnBrk="1" hangingPunct="1"/>
            <a:r>
              <a:rPr lang="cs-CZ" b="1" smtClean="0">
                <a:solidFill>
                  <a:schemeClr val="bg1"/>
                </a:solidFill>
                <a:latin typeface="Arial" charset="0"/>
              </a:rPr>
              <a:t>3000</a:t>
            </a:r>
          </a:p>
        </p:txBody>
      </p:sp>
      <p:sp>
        <p:nvSpPr>
          <p:cNvPr id="6147"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92D050"/>
          </a:solidFill>
          <a:ln>
            <a:headEnd/>
            <a:tailEnd/>
          </a:ln>
        </p:spPr>
        <p:style>
          <a:lnRef idx="0">
            <a:schemeClr val="accent3"/>
          </a:lnRef>
          <a:fillRef idx="3">
            <a:schemeClr val="accent3"/>
          </a:fillRef>
          <a:effectRef idx="3">
            <a:schemeClr val="accent3"/>
          </a:effectRef>
          <a:fontRef idx="minor">
            <a:schemeClr val="lt1"/>
          </a:fontRef>
        </p:style>
        <p:txBody>
          <a:bodyPr wrap="none" anchor="ctr"/>
          <a:lstStyle/>
          <a:p>
            <a:endParaRPr lang="cs-CZ"/>
          </a:p>
        </p:txBody>
      </p:sp>
      <p:sp>
        <p:nvSpPr>
          <p:cNvPr id="6148" name="Text Box 6"/>
          <p:cNvSpPr txBox="1">
            <a:spLocks noChangeArrowheads="1"/>
          </p:cNvSpPr>
          <p:nvPr/>
        </p:nvSpPr>
        <p:spPr bwMode="auto">
          <a:xfrm>
            <a:off x="0" y="1268413"/>
            <a:ext cx="9144000" cy="584775"/>
          </a:xfrm>
          <a:prstGeom prst="rect">
            <a:avLst/>
          </a:prstGeom>
          <a:noFill/>
          <a:ln w="9525">
            <a:noFill/>
            <a:miter lim="800000"/>
            <a:headEnd/>
            <a:tailEnd/>
          </a:ln>
        </p:spPr>
        <p:txBody>
          <a:bodyPr>
            <a:spAutoFit/>
          </a:bodyPr>
          <a:lstStyle/>
          <a:p>
            <a:pPr algn="ctr">
              <a:spcBef>
                <a:spcPct val="50000"/>
              </a:spcBef>
            </a:pPr>
            <a:r>
              <a:rPr lang="cs-CZ" sz="3200" dirty="0" smtClean="0">
                <a:solidFill>
                  <a:schemeClr val="bg1"/>
                </a:solidFill>
              </a:rPr>
              <a:t>K čemu slouží chloroplasty (co v nich vzniká)? </a:t>
            </a:r>
            <a:endParaRPr lang="cs-CZ" sz="3200" dirty="0">
              <a:solidFill>
                <a:schemeClr val="bg1"/>
              </a:solidFill>
            </a:endParaRPr>
          </a:p>
        </p:txBody>
      </p:sp>
      <p:sp>
        <p:nvSpPr>
          <p:cNvPr id="7" name="TextovéPole 6"/>
          <p:cNvSpPr txBox="1"/>
          <p:nvPr/>
        </p:nvSpPr>
        <p:spPr>
          <a:xfrm>
            <a:off x="6858016" y="2285992"/>
            <a:ext cx="1785950" cy="523220"/>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cs-CZ" sz="2800" dirty="0" smtClean="0">
                <a:solidFill>
                  <a:schemeClr val="tx1"/>
                </a:solidFill>
              </a:rPr>
              <a:t>Nápověda</a:t>
            </a:r>
            <a:endParaRPr lang="cs-CZ" sz="2800" dirty="0">
              <a:solidFill>
                <a:schemeClr val="tx1"/>
              </a:solidFill>
            </a:endParaRPr>
          </a:p>
        </p:txBody>
      </p:sp>
      <p:sp>
        <p:nvSpPr>
          <p:cNvPr id="8" name="TextovéPole 7"/>
          <p:cNvSpPr txBox="1"/>
          <p:nvPr/>
        </p:nvSpPr>
        <p:spPr>
          <a:xfrm>
            <a:off x="6500826" y="3071810"/>
            <a:ext cx="2643174" cy="1077218"/>
          </a:xfrm>
          <a:prstGeom prst="rect">
            <a:avLst/>
          </a:prstGeom>
          <a:solidFill>
            <a:schemeClr val="bg1"/>
          </a:solidFill>
        </p:spPr>
        <p:txBody>
          <a:bodyPr wrap="square" rtlCol="0">
            <a:spAutoFit/>
          </a:bodyPr>
          <a:lstStyle/>
          <a:p>
            <a:r>
              <a:rPr lang="cs-CZ" sz="3200" dirty="0" smtClean="0"/>
              <a:t>Probíhá  tam fotosyntéza</a:t>
            </a:r>
            <a:endParaRPr lang="cs-CZ" sz="3200" dirty="0"/>
          </a:p>
        </p:txBody>
      </p:sp>
      <p:pic>
        <p:nvPicPr>
          <p:cNvPr id="9" name="Picture 2" descr="File:Plant cell structure no text-2.svg"/>
          <p:cNvPicPr>
            <a:picLocks noChangeAspect="1" noChangeArrowheads="1"/>
          </p:cNvPicPr>
          <p:nvPr/>
        </p:nvPicPr>
        <p:blipFill>
          <a:blip r:embed="rId3"/>
          <a:srcRect/>
          <a:stretch>
            <a:fillRect/>
          </a:stretch>
        </p:blipFill>
        <p:spPr bwMode="auto">
          <a:xfrm>
            <a:off x="-714412" y="1211206"/>
            <a:ext cx="7715304" cy="5646794"/>
          </a:xfrm>
          <a:prstGeom prst="rect">
            <a:avLst/>
          </a:prstGeom>
          <a:noFill/>
        </p:spPr>
      </p:pic>
      <p:sp>
        <p:nvSpPr>
          <p:cNvPr id="12" name="Elipsa 11"/>
          <p:cNvSpPr/>
          <p:nvPr/>
        </p:nvSpPr>
        <p:spPr>
          <a:xfrm>
            <a:off x="1928794" y="3071810"/>
            <a:ext cx="714380" cy="928694"/>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Rectangle 8"/>
          <p:cNvSpPr>
            <a:spLocks noChangeArrowheads="1"/>
          </p:cNvSpPr>
          <p:nvPr/>
        </p:nvSpPr>
        <p:spPr bwMode="auto">
          <a:xfrm>
            <a:off x="5214942" y="6143644"/>
            <a:ext cx="534988" cy="244475"/>
          </a:xfrm>
          <a:prstGeom prst="rect">
            <a:avLst/>
          </a:prstGeom>
          <a:noFill/>
          <a:ln w="9525">
            <a:noFill/>
            <a:miter lim="800000"/>
            <a:headEnd/>
            <a:tailEnd/>
          </a:ln>
        </p:spPr>
        <p:txBody>
          <a:bodyPr wrap="none">
            <a:spAutoFit/>
          </a:bodyPr>
          <a:lstStyle/>
          <a:p>
            <a:pPr>
              <a:spcBef>
                <a:spcPct val="50000"/>
              </a:spcBef>
            </a:pPr>
            <a:r>
              <a:rPr lang="cs-CZ" sz="1000">
                <a:solidFill>
                  <a:schemeClr val="bg1"/>
                </a:solidFill>
              </a:rPr>
              <a:t>Obr. 1</a:t>
            </a:r>
          </a:p>
        </p:txBody>
      </p:sp>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childTnLst>
                                </p:cTn>
                              </p:par>
                            </p:childTnLst>
                          </p:cTn>
                        </p:par>
                      </p:childTnLst>
                    </p:cTn>
                  </p:par>
                </p:childTnLst>
              </p:cTn>
              <p:nextCondLst>
                <p:cond evt="onClick" delay="0">
                  <p:tgtEl>
                    <p:spTgt spid="7"/>
                  </p:tgtEl>
                </p:cond>
              </p:nextCondLst>
            </p:seq>
          </p:childTnLst>
        </p:cTn>
      </p:par>
    </p:tnLst>
    <p:bldLst>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chemeClr val="accent3">
                <a:lumMod val="75000"/>
              </a:schemeClr>
            </a:gs>
            <a:gs pos="100000">
              <a:schemeClr val="accent3">
                <a:lumMod val="50000"/>
              </a:schemeClr>
            </a:gs>
          </a:gsLst>
          <a:lin ang="5400000" scaled="0"/>
        </a:gradFill>
        <a:effectLst/>
      </p:bgPr>
    </p:bg>
    <p:spTree>
      <p:nvGrpSpPr>
        <p:cNvPr id="1" name=""/>
        <p:cNvGrpSpPr/>
        <p:nvPr/>
      </p:nvGrpSpPr>
      <p:grpSpPr>
        <a:xfrm>
          <a:off x="0" y="0"/>
          <a:ext cx="0" cy="0"/>
          <a:chOff x="0" y="0"/>
          <a:chExt cx="0" cy="0"/>
        </a:xfrm>
      </p:grpSpPr>
      <p:sp>
        <p:nvSpPr>
          <p:cNvPr id="7170" name="Rectangle 4"/>
          <p:cNvSpPr>
            <a:spLocks noGrp="1"/>
          </p:cNvSpPr>
          <p:nvPr>
            <p:ph type="title"/>
          </p:nvPr>
        </p:nvSpPr>
        <p:spPr/>
        <p:txBody>
          <a:bodyPr/>
          <a:lstStyle/>
          <a:p>
            <a:pPr eaLnBrk="1" hangingPunct="1"/>
            <a:r>
              <a:rPr lang="cs-CZ" b="1" dirty="0" smtClean="0">
                <a:solidFill>
                  <a:schemeClr val="bg1"/>
                </a:solidFill>
                <a:latin typeface="Arial" charset="0"/>
              </a:rPr>
              <a:t>4000</a:t>
            </a:r>
          </a:p>
        </p:txBody>
      </p:sp>
      <p:sp>
        <p:nvSpPr>
          <p:cNvPr id="7171"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92D050"/>
          </a:solidFill>
          <a:ln>
            <a:headEnd/>
            <a:tailEnd/>
          </a:ln>
        </p:spPr>
        <p:style>
          <a:lnRef idx="0">
            <a:schemeClr val="accent3"/>
          </a:lnRef>
          <a:fillRef idx="3">
            <a:schemeClr val="accent3"/>
          </a:fillRef>
          <a:effectRef idx="3">
            <a:schemeClr val="accent3"/>
          </a:effectRef>
          <a:fontRef idx="minor">
            <a:schemeClr val="lt1"/>
          </a:fontRef>
        </p:style>
        <p:txBody>
          <a:bodyPr wrap="none" anchor="ctr"/>
          <a:lstStyle/>
          <a:p>
            <a:endParaRPr lang="cs-CZ"/>
          </a:p>
        </p:txBody>
      </p:sp>
      <p:sp>
        <p:nvSpPr>
          <p:cNvPr id="7172" name="Text Box 6"/>
          <p:cNvSpPr txBox="1">
            <a:spLocks noChangeArrowheads="1"/>
          </p:cNvSpPr>
          <p:nvPr/>
        </p:nvSpPr>
        <p:spPr bwMode="auto">
          <a:xfrm>
            <a:off x="571472" y="1268413"/>
            <a:ext cx="7929618" cy="1077218"/>
          </a:xfrm>
          <a:prstGeom prst="rect">
            <a:avLst/>
          </a:prstGeom>
          <a:noFill/>
          <a:ln w="9525">
            <a:noFill/>
            <a:miter lim="800000"/>
            <a:headEnd/>
            <a:tailEnd/>
          </a:ln>
        </p:spPr>
        <p:txBody>
          <a:bodyPr wrap="square">
            <a:spAutoFit/>
          </a:bodyPr>
          <a:lstStyle/>
          <a:p>
            <a:pPr algn="ctr">
              <a:spcBef>
                <a:spcPct val="50000"/>
              </a:spcBef>
            </a:pPr>
            <a:r>
              <a:rPr lang="cs-CZ" sz="3200" dirty="0" smtClean="0">
                <a:solidFill>
                  <a:schemeClr val="bg1"/>
                </a:solidFill>
              </a:rPr>
              <a:t>Která organela funguje jako továrna a vyrábí se v ní energie?</a:t>
            </a:r>
            <a:endParaRPr lang="cs-CZ" sz="3200" dirty="0">
              <a:solidFill>
                <a:schemeClr val="bg1"/>
              </a:solidFill>
            </a:endParaRPr>
          </a:p>
        </p:txBody>
      </p:sp>
      <p:sp>
        <p:nvSpPr>
          <p:cNvPr id="7" name="TextovéPole 6"/>
          <p:cNvSpPr txBox="1"/>
          <p:nvPr/>
        </p:nvSpPr>
        <p:spPr>
          <a:xfrm>
            <a:off x="6858016" y="2285992"/>
            <a:ext cx="1785950" cy="523220"/>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cs-CZ" sz="2800" dirty="0" smtClean="0">
                <a:solidFill>
                  <a:schemeClr val="tx1"/>
                </a:solidFill>
              </a:rPr>
              <a:t>Nápověda</a:t>
            </a:r>
            <a:endParaRPr lang="cs-CZ" sz="2800" dirty="0">
              <a:solidFill>
                <a:schemeClr val="tx1"/>
              </a:solidFill>
            </a:endParaRPr>
          </a:p>
        </p:txBody>
      </p:sp>
      <p:sp>
        <p:nvSpPr>
          <p:cNvPr id="8" name="TextovéPole 7"/>
          <p:cNvSpPr txBox="1"/>
          <p:nvPr/>
        </p:nvSpPr>
        <p:spPr>
          <a:xfrm>
            <a:off x="6500826" y="2857496"/>
            <a:ext cx="2643174" cy="1815882"/>
          </a:xfrm>
          <a:prstGeom prst="rect">
            <a:avLst/>
          </a:prstGeom>
          <a:solidFill>
            <a:schemeClr val="bg1"/>
          </a:solidFill>
        </p:spPr>
        <p:txBody>
          <a:bodyPr wrap="square" rtlCol="0">
            <a:spAutoFit/>
          </a:bodyPr>
          <a:lstStyle/>
          <a:p>
            <a:r>
              <a:rPr lang="cs-CZ" sz="2800" dirty="0" smtClean="0"/>
              <a:t>A) membrána</a:t>
            </a:r>
          </a:p>
          <a:p>
            <a:r>
              <a:rPr lang="cs-CZ" sz="2800" dirty="0" smtClean="0"/>
              <a:t>B) chloroplast</a:t>
            </a:r>
          </a:p>
          <a:p>
            <a:r>
              <a:rPr lang="cs-CZ" sz="2800" dirty="0" smtClean="0"/>
              <a:t>C) mitochondrie</a:t>
            </a:r>
          </a:p>
          <a:p>
            <a:r>
              <a:rPr lang="cs-CZ" sz="2800" dirty="0" smtClean="0"/>
              <a:t>D) vakuola</a:t>
            </a:r>
            <a:endParaRPr lang="cs-CZ" sz="2800" dirty="0"/>
          </a:p>
        </p:txBody>
      </p:sp>
      <p:pic>
        <p:nvPicPr>
          <p:cNvPr id="9" name="Picture 2" descr="File:Plant cell structure no text-2.svg"/>
          <p:cNvPicPr>
            <a:picLocks noChangeAspect="1" noChangeArrowheads="1"/>
          </p:cNvPicPr>
          <p:nvPr/>
        </p:nvPicPr>
        <p:blipFill>
          <a:blip r:embed="rId3"/>
          <a:srcRect/>
          <a:stretch>
            <a:fillRect/>
          </a:stretch>
        </p:blipFill>
        <p:spPr bwMode="auto">
          <a:xfrm>
            <a:off x="-785850" y="1500174"/>
            <a:ext cx="7715304" cy="5646794"/>
          </a:xfrm>
          <a:prstGeom prst="rect">
            <a:avLst/>
          </a:prstGeom>
          <a:noFill/>
        </p:spPr>
      </p:pic>
      <p:sp>
        <p:nvSpPr>
          <p:cNvPr id="10" name="Rectangle 8"/>
          <p:cNvSpPr>
            <a:spLocks noChangeArrowheads="1"/>
          </p:cNvSpPr>
          <p:nvPr/>
        </p:nvSpPr>
        <p:spPr bwMode="auto">
          <a:xfrm>
            <a:off x="5214942" y="6143644"/>
            <a:ext cx="534988" cy="244475"/>
          </a:xfrm>
          <a:prstGeom prst="rect">
            <a:avLst/>
          </a:prstGeom>
          <a:noFill/>
          <a:ln w="9525">
            <a:noFill/>
            <a:miter lim="800000"/>
            <a:headEnd/>
            <a:tailEnd/>
          </a:ln>
        </p:spPr>
        <p:txBody>
          <a:bodyPr wrap="none">
            <a:spAutoFit/>
          </a:bodyPr>
          <a:lstStyle/>
          <a:p>
            <a:pPr>
              <a:spcBef>
                <a:spcPct val="50000"/>
              </a:spcBef>
            </a:pPr>
            <a:r>
              <a:rPr lang="cs-CZ" sz="1000">
                <a:solidFill>
                  <a:schemeClr val="bg1"/>
                </a:solidFill>
              </a:rPr>
              <a:t>Obr. 1</a:t>
            </a:r>
          </a:p>
        </p:txBody>
      </p:sp>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childTnLst>
                                </p:cTn>
                              </p:par>
                            </p:childTnLst>
                          </p:cTn>
                        </p:par>
                      </p:childTnLst>
                    </p:cTn>
                  </p:par>
                </p:childTnLst>
              </p:cTn>
              <p:nextCondLst>
                <p:cond evt="onClick" delay="0">
                  <p:tgtEl>
                    <p:spTgt spid="7"/>
                  </p:tgtEl>
                </p:cond>
              </p:nextCondLst>
            </p:seq>
          </p:childTnLst>
        </p:cTn>
      </p:par>
    </p:tnLst>
    <p:bldLst>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chemeClr val="accent3">
                <a:lumMod val="75000"/>
              </a:schemeClr>
            </a:gs>
            <a:gs pos="100000">
              <a:schemeClr val="accent3">
                <a:lumMod val="50000"/>
              </a:schemeClr>
            </a:gs>
          </a:gsLst>
          <a:lin ang="5400000" scaled="0"/>
        </a:gradFill>
        <a:effectLst/>
      </p:bgPr>
    </p:bg>
    <p:spTree>
      <p:nvGrpSpPr>
        <p:cNvPr id="1" name=""/>
        <p:cNvGrpSpPr/>
        <p:nvPr/>
      </p:nvGrpSpPr>
      <p:grpSpPr>
        <a:xfrm>
          <a:off x="0" y="0"/>
          <a:ext cx="0" cy="0"/>
          <a:chOff x="0" y="0"/>
          <a:chExt cx="0" cy="0"/>
        </a:xfrm>
      </p:grpSpPr>
      <p:sp>
        <p:nvSpPr>
          <p:cNvPr id="8194" name="Rectangle 4"/>
          <p:cNvSpPr>
            <a:spLocks noGrp="1"/>
          </p:cNvSpPr>
          <p:nvPr>
            <p:ph type="title"/>
          </p:nvPr>
        </p:nvSpPr>
        <p:spPr/>
        <p:txBody>
          <a:bodyPr/>
          <a:lstStyle/>
          <a:p>
            <a:pPr eaLnBrk="1" hangingPunct="1"/>
            <a:r>
              <a:rPr lang="cs-CZ" b="1" smtClean="0">
                <a:solidFill>
                  <a:schemeClr val="bg1"/>
                </a:solidFill>
                <a:latin typeface="Arial" charset="0"/>
              </a:rPr>
              <a:t>5000</a:t>
            </a:r>
          </a:p>
        </p:txBody>
      </p:sp>
      <p:sp>
        <p:nvSpPr>
          <p:cNvPr id="8195"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92D050"/>
          </a:solidFill>
          <a:ln>
            <a:headEnd/>
            <a:tailEnd/>
          </a:ln>
        </p:spPr>
        <p:style>
          <a:lnRef idx="0">
            <a:schemeClr val="accent3"/>
          </a:lnRef>
          <a:fillRef idx="3">
            <a:schemeClr val="accent3"/>
          </a:fillRef>
          <a:effectRef idx="3">
            <a:schemeClr val="accent3"/>
          </a:effectRef>
          <a:fontRef idx="minor">
            <a:schemeClr val="lt1"/>
          </a:fontRef>
        </p:style>
        <p:txBody>
          <a:bodyPr wrap="none" anchor="ctr"/>
          <a:lstStyle/>
          <a:p>
            <a:endParaRPr lang="cs-CZ"/>
          </a:p>
        </p:txBody>
      </p:sp>
      <p:sp>
        <p:nvSpPr>
          <p:cNvPr id="8196" name="Text Box 6"/>
          <p:cNvSpPr txBox="1">
            <a:spLocks noChangeArrowheads="1"/>
          </p:cNvSpPr>
          <p:nvPr/>
        </p:nvSpPr>
        <p:spPr bwMode="auto">
          <a:xfrm>
            <a:off x="0" y="1268413"/>
            <a:ext cx="9144000" cy="584775"/>
          </a:xfrm>
          <a:prstGeom prst="rect">
            <a:avLst/>
          </a:prstGeom>
          <a:noFill/>
          <a:ln w="9525">
            <a:noFill/>
            <a:miter lim="800000"/>
            <a:headEnd/>
            <a:tailEnd/>
          </a:ln>
        </p:spPr>
        <p:txBody>
          <a:bodyPr>
            <a:spAutoFit/>
          </a:bodyPr>
          <a:lstStyle/>
          <a:p>
            <a:pPr algn="ctr">
              <a:spcBef>
                <a:spcPct val="50000"/>
              </a:spcBef>
            </a:pPr>
            <a:r>
              <a:rPr lang="cs-CZ" sz="3200" dirty="0" smtClean="0">
                <a:solidFill>
                  <a:schemeClr val="bg1"/>
                </a:solidFill>
              </a:rPr>
              <a:t>Na jakou organelu ukazuje šipka? </a:t>
            </a:r>
            <a:endParaRPr lang="cs-CZ" sz="3200" dirty="0">
              <a:solidFill>
                <a:schemeClr val="bg1"/>
              </a:solidFill>
            </a:endParaRPr>
          </a:p>
        </p:txBody>
      </p:sp>
      <p:sp>
        <p:nvSpPr>
          <p:cNvPr id="11" name="TextovéPole 10"/>
          <p:cNvSpPr txBox="1"/>
          <p:nvPr/>
        </p:nvSpPr>
        <p:spPr>
          <a:xfrm>
            <a:off x="6858016" y="2285992"/>
            <a:ext cx="1785950" cy="523220"/>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cs-CZ" sz="2800" dirty="0" smtClean="0">
                <a:solidFill>
                  <a:schemeClr val="tx1"/>
                </a:solidFill>
              </a:rPr>
              <a:t>Nápověda</a:t>
            </a:r>
            <a:endParaRPr lang="cs-CZ" sz="2800" dirty="0">
              <a:solidFill>
                <a:schemeClr val="tx1"/>
              </a:solidFill>
            </a:endParaRPr>
          </a:p>
        </p:txBody>
      </p:sp>
      <p:sp>
        <p:nvSpPr>
          <p:cNvPr id="12" name="TextovéPole 11"/>
          <p:cNvSpPr txBox="1"/>
          <p:nvPr/>
        </p:nvSpPr>
        <p:spPr>
          <a:xfrm>
            <a:off x="6500826" y="2857496"/>
            <a:ext cx="2643174" cy="1815882"/>
          </a:xfrm>
          <a:prstGeom prst="rect">
            <a:avLst/>
          </a:prstGeom>
          <a:solidFill>
            <a:schemeClr val="bg1"/>
          </a:solidFill>
        </p:spPr>
        <p:txBody>
          <a:bodyPr wrap="square" rtlCol="0">
            <a:spAutoFit/>
          </a:bodyPr>
          <a:lstStyle/>
          <a:p>
            <a:r>
              <a:rPr lang="cs-CZ" sz="2800" dirty="0" smtClean="0"/>
              <a:t>A) membrána</a:t>
            </a:r>
          </a:p>
          <a:p>
            <a:r>
              <a:rPr lang="cs-CZ" sz="2800" dirty="0" smtClean="0"/>
              <a:t>B) chloroplast</a:t>
            </a:r>
          </a:p>
          <a:p>
            <a:r>
              <a:rPr lang="cs-CZ" sz="2800" dirty="0" smtClean="0"/>
              <a:t>C) mitochondrie</a:t>
            </a:r>
          </a:p>
          <a:p>
            <a:r>
              <a:rPr lang="cs-CZ" sz="2800" dirty="0" smtClean="0"/>
              <a:t>D) vakuola</a:t>
            </a:r>
            <a:endParaRPr lang="cs-CZ" sz="2800" dirty="0"/>
          </a:p>
        </p:txBody>
      </p:sp>
      <p:pic>
        <p:nvPicPr>
          <p:cNvPr id="13" name="Picture 2" descr="File:Plant cell structure no text-2.svg"/>
          <p:cNvPicPr>
            <a:picLocks noChangeAspect="1" noChangeArrowheads="1"/>
          </p:cNvPicPr>
          <p:nvPr/>
        </p:nvPicPr>
        <p:blipFill>
          <a:blip r:embed="rId3"/>
          <a:srcRect/>
          <a:stretch>
            <a:fillRect/>
          </a:stretch>
        </p:blipFill>
        <p:spPr bwMode="auto">
          <a:xfrm>
            <a:off x="-1000164" y="1428736"/>
            <a:ext cx="7715304" cy="5646794"/>
          </a:xfrm>
          <a:prstGeom prst="rect">
            <a:avLst/>
          </a:prstGeom>
          <a:noFill/>
        </p:spPr>
      </p:pic>
      <p:cxnSp>
        <p:nvCxnSpPr>
          <p:cNvPr id="14" name="Přímá spojovací šipka 13"/>
          <p:cNvCxnSpPr/>
          <p:nvPr/>
        </p:nvCxnSpPr>
        <p:spPr>
          <a:xfrm rot="10800000" flipV="1">
            <a:off x="3143240" y="2643182"/>
            <a:ext cx="2357454" cy="1071570"/>
          </a:xfrm>
          <a:prstGeom prst="straightConnector1">
            <a:avLst/>
          </a:prstGeom>
          <a:ln w="57150">
            <a:solidFill>
              <a:srgbClr val="00206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11"/>
                                        </p:tgtEl>
                                      </p:cBhvr>
                                    </p:animEffect>
                                    <p:set>
                                      <p:cBhvr>
                                        <p:cTn id="7" dur="1" fill="hold">
                                          <p:stCondLst>
                                            <p:cond delay="1999"/>
                                          </p:stCondLst>
                                        </p:cTn>
                                        <p:tgtEl>
                                          <p:spTgt spid="11"/>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childTnLst>
                                </p:cTn>
                              </p:par>
                            </p:childTnLst>
                          </p:cTn>
                        </p:par>
                      </p:childTnLst>
                    </p:cTn>
                  </p:par>
                </p:childTnLst>
              </p:cTn>
              <p:nextCondLst>
                <p:cond evt="onClick" delay="0">
                  <p:tgtEl>
                    <p:spTgt spid="11"/>
                  </p:tgtEl>
                </p:cond>
              </p:nextCondLst>
            </p:seq>
          </p:childTnLst>
        </p:cTn>
      </p:par>
    </p:tnLst>
    <p:bldLst>
      <p:bldP spid="11"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AC132">
                <a:alpha val="96000"/>
              </a:srgbClr>
            </a:gs>
            <a:gs pos="50000">
              <a:srgbClr val="E99909">
                <a:alpha val="95000"/>
              </a:srgbClr>
            </a:gs>
            <a:gs pos="100000">
              <a:srgbClr val="EA7908"/>
            </a:gs>
          </a:gsLst>
          <a:lin ang="5400000" scaled="0"/>
        </a:gradFill>
        <a:effectLst/>
      </p:bgPr>
    </p:bg>
    <p:spTree>
      <p:nvGrpSpPr>
        <p:cNvPr id="1" name=""/>
        <p:cNvGrpSpPr/>
        <p:nvPr/>
      </p:nvGrpSpPr>
      <p:grpSpPr>
        <a:xfrm>
          <a:off x="0" y="0"/>
          <a:ext cx="0" cy="0"/>
          <a:chOff x="0" y="0"/>
          <a:chExt cx="0" cy="0"/>
        </a:xfrm>
      </p:grpSpPr>
      <p:sp>
        <p:nvSpPr>
          <p:cNvPr id="9218" name="Rectangle 4"/>
          <p:cNvSpPr>
            <a:spLocks noGrp="1"/>
          </p:cNvSpPr>
          <p:nvPr>
            <p:ph type="title"/>
          </p:nvPr>
        </p:nvSpPr>
        <p:spPr/>
        <p:txBody>
          <a:bodyPr/>
          <a:lstStyle/>
          <a:p>
            <a:pPr eaLnBrk="1" hangingPunct="1"/>
            <a:r>
              <a:rPr lang="cs-CZ" b="1" smtClean="0">
                <a:solidFill>
                  <a:schemeClr val="bg1"/>
                </a:solidFill>
                <a:latin typeface="Arial" charset="0"/>
              </a:rPr>
              <a:t>1000</a:t>
            </a:r>
          </a:p>
        </p:txBody>
      </p:sp>
      <p:sp>
        <p:nvSpPr>
          <p:cNvPr id="9219"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FFC000"/>
          </a:solidFill>
          <a:ln>
            <a:headEnd/>
            <a:tailEnd/>
          </a:ln>
        </p:spPr>
        <p:style>
          <a:lnRef idx="0">
            <a:schemeClr val="accent2"/>
          </a:lnRef>
          <a:fillRef idx="3">
            <a:schemeClr val="accent2"/>
          </a:fillRef>
          <a:effectRef idx="3">
            <a:schemeClr val="accent2"/>
          </a:effectRef>
          <a:fontRef idx="minor">
            <a:schemeClr val="lt1"/>
          </a:fontRef>
        </p:style>
        <p:txBody>
          <a:bodyPr wrap="none" anchor="ctr"/>
          <a:lstStyle/>
          <a:p>
            <a:endParaRPr lang="cs-CZ"/>
          </a:p>
        </p:txBody>
      </p:sp>
      <p:sp>
        <p:nvSpPr>
          <p:cNvPr id="9220" name="Text Box 6"/>
          <p:cNvSpPr txBox="1">
            <a:spLocks noChangeArrowheads="1"/>
          </p:cNvSpPr>
          <p:nvPr/>
        </p:nvSpPr>
        <p:spPr bwMode="auto">
          <a:xfrm>
            <a:off x="0" y="1714488"/>
            <a:ext cx="9144000" cy="584775"/>
          </a:xfrm>
          <a:prstGeom prst="rect">
            <a:avLst/>
          </a:prstGeom>
          <a:noFill/>
          <a:ln w="9525">
            <a:noFill/>
            <a:miter lim="800000"/>
            <a:headEnd/>
            <a:tailEnd/>
          </a:ln>
        </p:spPr>
        <p:txBody>
          <a:bodyPr>
            <a:spAutoFit/>
          </a:bodyPr>
          <a:lstStyle/>
          <a:p>
            <a:pPr algn="ctr">
              <a:spcBef>
                <a:spcPct val="50000"/>
              </a:spcBef>
            </a:pPr>
            <a:r>
              <a:rPr lang="cs-CZ" sz="3200" dirty="0" smtClean="0">
                <a:solidFill>
                  <a:schemeClr val="bg1"/>
                </a:solidFill>
              </a:rPr>
              <a:t>Jaké prostředí vyhovuje plísním?</a:t>
            </a:r>
            <a:endParaRPr lang="cs-CZ" sz="3200" dirty="0">
              <a:solidFill>
                <a:schemeClr val="bg1"/>
              </a:solidFill>
            </a:endParaRPr>
          </a:p>
        </p:txBody>
      </p:sp>
    </p:spTree>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AC132">
                <a:alpha val="96000"/>
              </a:srgbClr>
            </a:gs>
            <a:gs pos="50000">
              <a:srgbClr val="E99909">
                <a:alpha val="95000"/>
              </a:srgbClr>
            </a:gs>
            <a:gs pos="100000">
              <a:srgbClr val="EA7908"/>
            </a:gs>
          </a:gsLst>
          <a:lin ang="5400000" scaled="0"/>
        </a:gradFill>
        <a:effectLst/>
      </p:bgPr>
    </p:bg>
    <p:spTree>
      <p:nvGrpSpPr>
        <p:cNvPr id="1" name=""/>
        <p:cNvGrpSpPr/>
        <p:nvPr/>
      </p:nvGrpSpPr>
      <p:grpSpPr>
        <a:xfrm>
          <a:off x="0" y="0"/>
          <a:ext cx="0" cy="0"/>
          <a:chOff x="0" y="0"/>
          <a:chExt cx="0" cy="0"/>
        </a:xfrm>
      </p:grpSpPr>
      <p:sp>
        <p:nvSpPr>
          <p:cNvPr id="10242" name="Rectangle 4"/>
          <p:cNvSpPr>
            <a:spLocks noGrp="1"/>
          </p:cNvSpPr>
          <p:nvPr>
            <p:ph type="title"/>
          </p:nvPr>
        </p:nvSpPr>
        <p:spPr/>
        <p:txBody>
          <a:bodyPr/>
          <a:lstStyle/>
          <a:p>
            <a:pPr eaLnBrk="1" hangingPunct="1"/>
            <a:r>
              <a:rPr lang="cs-CZ" b="1" smtClean="0">
                <a:solidFill>
                  <a:schemeClr val="bg1"/>
                </a:solidFill>
                <a:latin typeface="Arial" charset="0"/>
              </a:rPr>
              <a:t>2000</a:t>
            </a:r>
          </a:p>
        </p:txBody>
      </p:sp>
      <p:sp>
        <p:nvSpPr>
          <p:cNvPr id="10243"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FFC000"/>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endParaRPr lang="cs-CZ"/>
          </a:p>
        </p:txBody>
      </p:sp>
      <p:sp>
        <p:nvSpPr>
          <p:cNvPr id="10244" name="Text Box 6"/>
          <p:cNvSpPr txBox="1">
            <a:spLocks noChangeArrowheads="1"/>
          </p:cNvSpPr>
          <p:nvPr/>
        </p:nvSpPr>
        <p:spPr bwMode="auto">
          <a:xfrm>
            <a:off x="0" y="1785926"/>
            <a:ext cx="9144000" cy="1077218"/>
          </a:xfrm>
          <a:prstGeom prst="rect">
            <a:avLst/>
          </a:prstGeom>
          <a:noFill/>
          <a:ln w="9525">
            <a:noFill/>
            <a:miter lim="800000"/>
            <a:headEnd/>
            <a:tailEnd/>
          </a:ln>
        </p:spPr>
        <p:txBody>
          <a:bodyPr>
            <a:spAutoFit/>
          </a:bodyPr>
          <a:lstStyle/>
          <a:p>
            <a:pPr algn="ctr">
              <a:spcBef>
                <a:spcPct val="50000"/>
              </a:spcBef>
            </a:pPr>
            <a:r>
              <a:rPr lang="cs-CZ" sz="3200" dirty="0" smtClean="0">
                <a:solidFill>
                  <a:schemeClr val="bg1"/>
                </a:solidFill>
              </a:rPr>
              <a:t>Proč by se měli potraviny napadené plísní vyhodit? Proč se nemají jíst? </a:t>
            </a:r>
            <a:endParaRPr lang="cs-CZ" sz="3200" dirty="0">
              <a:solidFill>
                <a:schemeClr val="bg1"/>
              </a:solidFill>
            </a:endParaRPr>
          </a:p>
        </p:txBody>
      </p:sp>
      <p:sp>
        <p:nvSpPr>
          <p:cNvPr id="10246" name="Text Box 8"/>
          <p:cNvSpPr txBox="1">
            <a:spLocks noChangeArrowheads="1"/>
          </p:cNvSpPr>
          <p:nvPr/>
        </p:nvSpPr>
        <p:spPr bwMode="auto">
          <a:xfrm>
            <a:off x="6804025" y="4437063"/>
            <a:ext cx="1368425" cy="244475"/>
          </a:xfrm>
          <a:prstGeom prst="rect">
            <a:avLst/>
          </a:prstGeom>
          <a:noFill/>
          <a:ln w="9525">
            <a:noFill/>
            <a:miter lim="800000"/>
            <a:headEnd/>
            <a:tailEnd/>
          </a:ln>
        </p:spPr>
        <p:txBody>
          <a:bodyPr>
            <a:spAutoFit/>
          </a:bodyPr>
          <a:lstStyle/>
          <a:p>
            <a:pPr>
              <a:spcBef>
                <a:spcPct val="50000"/>
              </a:spcBef>
            </a:pPr>
            <a:r>
              <a:rPr lang="cs-CZ" sz="1000">
                <a:solidFill>
                  <a:schemeClr val="bg1"/>
                </a:solidFill>
              </a:rPr>
              <a:t>Obr. 7</a:t>
            </a:r>
          </a:p>
        </p:txBody>
      </p:sp>
      <p:pic>
        <p:nvPicPr>
          <p:cNvPr id="12290" name="Picture 2" descr="File:Plesnivý chléb.jpg"/>
          <p:cNvPicPr>
            <a:picLocks noChangeAspect="1" noChangeArrowheads="1"/>
          </p:cNvPicPr>
          <p:nvPr/>
        </p:nvPicPr>
        <p:blipFill>
          <a:blip r:embed="rId3"/>
          <a:srcRect/>
          <a:stretch>
            <a:fillRect/>
          </a:stretch>
        </p:blipFill>
        <p:spPr bwMode="auto">
          <a:xfrm>
            <a:off x="785786" y="2928934"/>
            <a:ext cx="4905388" cy="3679041"/>
          </a:xfrm>
          <a:prstGeom prst="rect">
            <a:avLst/>
          </a:prstGeom>
          <a:noFill/>
        </p:spPr>
      </p:pic>
    </p:spTree>
  </p:cSld>
  <p:clrMapOvr>
    <a:masterClrMapping/>
  </p:clrMapOvr>
  <p:transition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AC132">
                <a:alpha val="96000"/>
              </a:srgbClr>
            </a:gs>
            <a:gs pos="50000">
              <a:srgbClr val="E99909">
                <a:alpha val="95000"/>
              </a:srgbClr>
            </a:gs>
            <a:gs pos="100000">
              <a:srgbClr val="EA7908"/>
            </a:gs>
          </a:gsLst>
          <a:lin ang="5400000" scaled="0"/>
        </a:gradFill>
        <a:effectLst/>
      </p:bgPr>
    </p:bg>
    <p:spTree>
      <p:nvGrpSpPr>
        <p:cNvPr id="1" name=""/>
        <p:cNvGrpSpPr/>
        <p:nvPr/>
      </p:nvGrpSpPr>
      <p:grpSpPr>
        <a:xfrm>
          <a:off x="0" y="0"/>
          <a:ext cx="0" cy="0"/>
          <a:chOff x="0" y="0"/>
          <a:chExt cx="0" cy="0"/>
        </a:xfrm>
      </p:grpSpPr>
      <p:sp>
        <p:nvSpPr>
          <p:cNvPr id="11266" name="Rectangle 4"/>
          <p:cNvSpPr>
            <a:spLocks noGrp="1"/>
          </p:cNvSpPr>
          <p:nvPr>
            <p:ph type="title"/>
          </p:nvPr>
        </p:nvSpPr>
        <p:spPr/>
        <p:txBody>
          <a:bodyPr/>
          <a:lstStyle/>
          <a:p>
            <a:pPr eaLnBrk="1" hangingPunct="1"/>
            <a:r>
              <a:rPr lang="cs-CZ" b="1" smtClean="0">
                <a:solidFill>
                  <a:schemeClr val="bg1"/>
                </a:solidFill>
                <a:latin typeface="Arial" charset="0"/>
              </a:rPr>
              <a:t>3000</a:t>
            </a:r>
          </a:p>
        </p:txBody>
      </p:sp>
      <p:sp>
        <p:nvSpPr>
          <p:cNvPr id="11267"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FFC000"/>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endParaRPr lang="cs-CZ"/>
          </a:p>
        </p:txBody>
      </p:sp>
      <p:sp>
        <p:nvSpPr>
          <p:cNvPr id="11268" name="Text Box 6"/>
          <p:cNvSpPr txBox="1">
            <a:spLocks noChangeArrowheads="1"/>
          </p:cNvSpPr>
          <p:nvPr/>
        </p:nvSpPr>
        <p:spPr bwMode="auto">
          <a:xfrm>
            <a:off x="0" y="1857364"/>
            <a:ext cx="9144000" cy="1323439"/>
          </a:xfrm>
          <a:prstGeom prst="rect">
            <a:avLst/>
          </a:prstGeom>
          <a:noFill/>
          <a:ln w="9525">
            <a:noFill/>
            <a:miter lim="800000"/>
            <a:headEnd/>
            <a:tailEnd/>
          </a:ln>
        </p:spPr>
        <p:txBody>
          <a:bodyPr>
            <a:spAutoFit/>
          </a:bodyPr>
          <a:lstStyle/>
          <a:p>
            <a:pPr algn="ctr">
              <a:spcBef>
                <a:spcPct val="50000"/>
              </a:spcBef>
            </a:pPr>
            <a:r>
              <a:rPr lang="cs-CZ" sz="3200" b="1" dirty="0" smtClean="0">
                <a:solidFill>
                  <a:schemeClr val="bg1"/>
                </a:solidFill>
              </a:rPr>
              <a:t>Řekněte 2 různá využití plísní.</a:t>
            </a:r>
          </a:p>
          <a:p>
            <a:pPr algn="ctr">
              <a:spcBef>
                <a:spcPct val="50000"/>
              </a:spcBef>
            </a:pPr>
            <a:r>
              <a:rPr lang="cs-CZ" sz="3200" dirty="0" smtClean="0">
                <a:solidFill>
                  <a:schemeClr val="bg1"/>
                </a:solidFill>
              </a:rPr>
              <a:t> (K čemu člověk plísně používá)</a:t>
            </a:r>
            <a:endParaRPr lang="cs-CZ" sz="3200" dirty="0">
              <a:solidFill>
                <a:schemeClr val="bg1"/>
              </a:solidFill>
            </a:endParaRPr>
          </a:p>
        </p:txBody>
      </p:sp>
    </p:spTree>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AC132">
                <a:alpha val="96000"/>
              </a:srgbClr>
            </a:gs>
            <a:gs pos="50000">
              <a:srgbClr val="E99909">
                <a:alpha val="95000"/>
              </a:srgbClr>
            </a:gs>
            <a:gs pos="100000">
              <a:srgbClr val="EA7908"/>
            </a:gs>
          </a:gsLst>
          <a:lin ang="5400000" scaled="0"/>
        </a:gradFill>
        <a:effectLst/>
      </p:bgPr>
    </p:bg>
    <p:spTree>
      <p:nvGrpSpPr>
        <p:cNvPr id="1" name=""/>
        <p:cNvGrpSpPr/>
        <p:nvPr/>
      </p:nvGrpSpPr>
      <p:grpSpPr>
        <a:xfrm>
          <a:off x="0" y="0"/>
          <a:ext cx="0" cy="0"/>
          <a:chOff x="0" y="0"/>
          <a:chExt cx="0" cy="0"/>
        </a:xfrm>
      </p:grpSpPr>
      <p:sp>
        <p:nvSpPr>
          <p:cNvPr id="12290" name="Rectangle 4"/>
          <p:cNvSpPr>
            <a:spLocks noGrp="1"/>
          </p:cNvSpPr>
          <p:nvPr>
            <p:ph type="title"/>
          </p:nvPr>
        </p:nvSpPr>
        <p:spPr/>
        <p:txBody>
          <a:bodyPr/>
          <a:lstStyle/>
          <a:p>
            <a:pPr eaLnBrk="1" hangingPunct="1"/>
            <a:r>
              <a:rPr lang="cs-CZ" b="1" smtClean="0">
                <a:solidFill>
                  <a:schemeClr val="bg1"/>
                </a:solidFill>
                <a:latin typeface="Arial" charset="0"/>
              </a:rPr>
              <a:t>4000</a:t>
            </a:r>
          </a:p>
        </p:txBody>
      </p:sp>
      <p:sp>
        <p:nvSpPr>
          <p:cNvPr id="12291"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FFC000"/>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endParaRPr lang="cs-CZ"/>
          </a:p>
        </p:txBody>
      </p:sp>
      <p:sp>
        <p:nvSpPr>
          <p:cNvPr id="12292" name="Text Box 6"/>
          <p:cNvSpPr txBox="1">
            <a:spLocks noChangeArrowheads="1"/>
          </p:cNvSpPr>
          <p:nvPr/>
        </p:nvSpPr>
        <p:spPr bwMode="auto">
          <a:xfrm>
            <a:off x="0" y="1428736"/>
            <a:ext cx="9144000" cy="584775"/>
          </a:xfrm>
          <a:prstGeom prst="rect">
            <a:avLst/>
          </a:prstGeom>
          <a:noFill/>
          <a:ln w="9525">
            <a:noFill/>
            <a:miter lim="800000"/>
            <a:headEnd/>
            <a:tailEnd/>
          </a:ln>
        </p:spPr>
        <p:txBody>
          <a:bodyPr>
            <a:spAutoFit/>
          </a:bodyPr>
          <a:lstStyle/>
          <a:p>
            <a:pPr algn="ctr">
              <a:spcBef>
                <a:spcPct val="50000"/>
              </a:spcBef>
            </a:pPr>
            <a:r>
              <a:rPr lang="cs-CZ" sz="3200" dirty="0" smtClean="0">
                <a:solidFill>
                  <a:schemeClr val="bg1"/>
                </a:solidFill>
              </a:rPr>
              <a:t>Jak se projevuje napadení plísní u rostlin? </a:t>
            </a:r>
            <a:endParaRPr lang="cs-CZ" sz="3200" dirty="0">
              <a:solidFill>
                <a:schemeClr val="bg1"/>
              </a:solidFill>
            </a:endParaRPr>
          </a:p>
        </p:txBody>
      </p:sp>
      <p:sp>
        <p:nvSpPr>
          <p:cNvPr id="12294" name="Text Box 8"/>
          <p:cNvSpPr txBox="1">
            <a:spLocks noChangeArrowheads="1"/>
          </p:cNvSpPr>
          <p:nvPr/>
        </p:nvSpPr>
        <p:spPr bwMode="auto">
          <a:xfrm>
            <a:off x="6877050" y="4581525"/>
            <a:ext cx="863600" cy="244475"/>
          </a:xfrm>
          <a:prstGeom prst="rect">
            <a:avLst/>
          </a:prstGeom>
          <a:noFill/>
          <a:ln w="9525">
            <a:noFill/>
            <a:miter lim="800000"/>
            <a:headEnd/>
            <a:tailEnd/>
          </a:ln>
        </p:spPr>
        <p:txBody>
          <a:bodyPr>
            <a:spAutoFit/>
          </a:bodyPr>
          <a:lstStyle/>
          <a:p>
            <a:pPr>
              <a:spcBef>
                <a:spcPct val="50000"/>
              </a:spcBef>
            </a:pPr>
            <a:r>
              <a:rPr lang="cs-CZ" sz="1000">
                <a:solidFill>
                  <a:schemeClr val="bg1"/>
                </a:solidFill>
              </a:rPr>
              <a:t>Obr. 9</a:t>
            </a:r>
          </a:p>
        </p:txBody>
      </p:sp>
      <p:pic>
        <p:nvPicPr>
          <p:cNvPr id="9" name="Picture 4" descr="File:Symptom potato late blight.jpg"/>
          <p:cNvPicPr>
            <a:picLocks noChangeAspect="1" noChangeArrowheads="1"/>
          </p:cNvPicPr>
          <p:nvPr/>
        </p:nvPicPr>
        <p:blipFill>
          <a:blip r:embed="rId3"/>
          <a:srcRect/>
          <a:stretch>
            <a:fillRect/>
          </a:stretch>
        </p:blipFill>
        <p:spPr bwMode="auto">
          <a:xfrm rot="16200000">
            <a:off x="3083478" y="2917258"/>
            <a:ext cx="4190976" cy="2928444"/>
          </a:xfrm>
          <a:prstGeom prst="rect">
            <a:avLst/>
          </a:prstGeom>
          <a:noFill/>
        </p:spPr>
      </p:pic>
      <p:pic>
        <p:nvPicPr>
          <p:cNvPr id="10" name="Picture 2" descr="File:TomateTrossKrautundBraunfäulePhytophtorainfestans.jpg"/>
          <p:cNvPicPr>
            <a:picLocks noChangeAspect="1" noChangeArrowheads="1"/>
          </p:cNvPicPr>
          <p:nvPr/>
        </p:nvPicPr>
        <p:blipFill>
          <a:blip r:embed="rId4"/>
          <a:srcRect/>
          <a:stretch>
            <a:fillRect/>
          </a:stretch>
        </p:blipFill>
        <p:spPr bwMode="auto">
          <a:xfrm>
            <a:off x="357158" y="3214686"/>
            <a:ext cx="3619493" cy="2714620"/>
          </a:xfrm>
          <a:prstGeom prst="rect">
            <a:avLst/>
          </a:prstGeom>
          <a:noFill/>
        </p:spPr>
      </p:pic>
    </p:spTree>
  </p:cSld>
  <p:clrMapOvr>
    <a:masterClrMapping/>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AC132">
                <a:alpha val="96000"/>
              </a:srgbClr>
            </a:gs>
            <a:gs pos="50000">
              <a:srgbClr val="E99909">
                <a:alpha val="95000"/>
              </a:srgbClr>
            </a:gs>
            <a:gs pos="100000">
              <a:srgbClr val="EA7908"/>
            </a:gs>
          </a:gsLst>
          <a:lin ang="5400000" scaled="0"/>
        </a:gradFill>
        <a:effectLst/>
      </p:bgPr>
    </p:bg>
    <p:spTree>
      <p:nvGrpSpPr>
        <p:cNvPr id="1" name=""/>
        <p:cNvGrpSpPr/>
        <p:nvPr/>
      </p:nvGrpSpPr>
      <p:grpSpPr>
        <a:xfrm>
          <a:off x="0" y="0"/>
          <a:ext cx="0" cy="0"/>
          <a:chOff x="0" y="0"/>
          <a:chExt cx="0" cy="0"/>
        </a:xfrm>
      </p:grpSpPr>
      <p:sp>
        <p:nvSpPr>
          <p:cNvPr id="13314" name="Rectangle 4"/>
          <p:cNvSpPr>
            <a:spLocks noGrp="1"/>
          </p:cNvSpPr>
          <p:nvPr>
            <p:ph type="title"/>
          </p:nvPr>
        </p:nvSpPr>
        <p:spPr/>
        <p:txBody>
          <a:bodyPr/>
          <a:lstStyle/>
          <a:p>
            <a:pPr eaLnBrk="1" hangingPunct="1"/>
            <a:r>
              <a:rPr lang="cs-CZ" b="1" smtClean="0">
                <a:solidFill>
                  <a:schemeClr val="bg1"/>
                </a:solidFill>
                <a:latin typeface="Arial" charset="0"/>
              </a:rPr>
              <a:t>5000</a:t>
            </a:r>
          </a:p>
        </p:txBody>
      </p:sp>
      <p:sp>
        <p:nvSpPr>
          <p:cNvPr id="13315"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FFC000"/>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endParaRPr lang="cs-CZ"/>
          </a:p>
        </p:txBody>
      </p:sp>
      <p:sp>
        <p:nvSpPr>
          <p:cNvPr id="13316" name="Text Box 6"/>
          <p:cNvSpPr txBox="1">
            <a:spLocks noChangeArrowheads="1"/>
          </p:cNvSpPr>
          <p:nvPr/>
        </p:nvSpPr>
        <p:spPr bwMode="auto">
          <a:xfrm>
            <a:off x="142908" y="1214422"/>
            <a:ext cx="9144000" cy="1323439"/>
          </a:xfrm>
          <a:prstGeom prst="rect">
            <a:avLst/>
          </a:prstGeom>
          <a:noFill/>
          <a:ln w="9525">
            <a:noFill/>
            <a:miter lim="800000"/>
            <a:headEnd/>
            <a:tailEnd/>
          </a:ln>
        </p:spPr>
        <p:txBody>
          <a:bodyPr>
            <a:spAutoFit/>
          </a:bodyPr>
          <a:lstStyle/>
          <a:p>
            <a:pPr algn="ctr">
              <a:spcBef>
                <a:spcPct val="50000"/>
              </a:spcBef>
            </a:pPr>
            <a:r>
              <a:rPr lang="cs-CZ" sz="3200" dirty="0" smtClean="0">
                <a:solidFill>
                  <a:schemeClr val="bg1"/>
                </a:solidFill>
              </a:rPr>
              <a:t>Jak se nazývá plíseň na obrázku </a:t>
            </a:r>
          </a:p>
          <a:p>
            <a:pPr algn="ctr">
              <a:spcBef>
                <a:spcPct val="50000"/>
              </a:spcBef>
            </a:pPr>
            <a:r>
              <a:rPr lang="cs-CZ" sz="3200" dirty="0" smtClean="0">
                <a:solidFill>
                  <a:schemeClr val="bg1"/>
                </a:solidFill>
              </a:rPr>
              <a:t>a co se z ní vyrábí?</a:t>
            </a:r>
            <a:endParaRPr lang="cs-CZ" sz="3200" dirty="0">
              <a:solidFill>
                <a:schemeClr val="bg1"/>
              </a:solidFill>
            </a:endParaRPr>
          </a:p>
        </p:txBody>
      </p:sp>
      <p:sp>
        <p:nvSpPr>
          <p:cNvPr id="13318" name="Text Box 8"/>
          <p:cNvSpPr txBox="1">
            <a:spLocks noChangeArrowheads="1"/>
          </p:cNvSpPr>
          <p:nvPr/>
        </p:nvSpPr>
        <p:spPr bwMode="auto">
          <a:xfrm>
            <a:off x="7019925" y="4365625"/>
            <a:ext cx="1223963" cy="244475"/>
          </a:xfrm>
          <a:prstGeom prst="rect">
            <a:avLst/>
          </a:prstGeom>
          <a:noFill/>
          <a:ln w="9525">
            <a:noFill/>
            <a:miter lim="800000"/>
            <a:headEnd/>
            <a:tailEnd/>
          </a:ln>
        </p:spPr>
        <p:txBody>
          <a:bodyPr>
            <a:spAutoFit/>
          </a:bodyPr>
          <a:lstStyle/>
          <a:p>
            <a:pPr>
              <a:spcBef>
                <a:spcPct val="50000"/>
              </a:spcBef>
            </a:pPr>
            <a:r>
              <a:rPr lang="cs-CZ" sz="1000">
                <a:solidFill>
                  <a:schemeClr val="bg1"/>
                </a:solidFill>
              </a:rPr>
              <a:t>Obr. 10</a:t>
            </a:r>
          </a:p>
        </p:txBody>
      </p:sp>
      <p:sp>
        <p:nvSpPr>
          <p:cNvPr id="6" name="TextovéPole 5"/>
          <p:cNvSpPr txBox="1"/>
          <p:nvPr/>
        </p:nvSpPr>
        <p:spPr>
          <a:xfrm>
            <a:off x="6858016" y="2285992"/>
            <a:ext cx="1785950" cy="523220"/>
          </a:xfrm>
          <a:prstGeom prst="rect">
            <a:avLst/>
          </a:prstGeom>
          <a:solidFill>
            <a:schemeClr val="accent6">
              <a:lumMod val="75000"/>
            </a:schemeClr>
          </a:solidFill>
          <a:ln/>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cs-CZ" sz="2800" dirty="0" smtClean="0">
                <a:solidFill>
                  <a:schemeClr val="tx1"/>
                </a:solidFill>
              </a:rPr>
              <a:t>Nápověda</a:t>
            </a:r>
            <a:endParaRPr lang="cs-CZ" sz="2800" dirty="0">
              <a:solidFill>
                <a:schemeClr val="tx1"/>
              </a:solidFill>
            </a:endParaRPr>
          </a:p>
        </p:txBody>
      </p:sp>
      <p:sp>
        <p:nvSpPr>
          <p:cNvPr id="7" name="TextovéPole 6"/>
          <p:cNvSpPr txBox="1"/>
          <p:nvPr/>
        </p:nvSpPr>
        <p:spPr>
          <a:xfrm>
            <a:off x="6500826" y="2970440"/>
            <a:ext cx="2643174" cy="1815882"/>
          </a:xfrm>
          <a:prstGeom prst="rect">
            <a:avLst/>
          </a:prstGeom>
          <a:solidFill>
            <a:schemeClr val="bg1"/>
          </a:solidFill>
        </p:spPr>
        <p:txBody>
          <a:bodyPr wrap="square" rtlCol="0">
            <a:spAutoFit/>
          </a:bodyPr>
          <a:lstStyle/>
          <a:p>
            <a:r>
              <a:rPr lang="cs-CZ" sz="2800" dirty="0" smtClean="0"/>
              <a:t>A) paličkovec</a:t>
            </a:r>
          </a:p>
          <a:p>
            <a:r>
              <a:rPr lang="cs-CZ" sz="2800" dirty="0" smtClean="0"/>
              <a:t>B) </a:t>
            </a:r>
            <a:r>
              <a:rPr lang="cs-CZ" sz="2800" dirty="0" err="1" smtClean="0"/>
              <a:t>štětičkovec</a:t>
            </a:r>
            <a:endParaRPr lang="cs-CZ" sz="2800" dirty="0" smtClean="0"/>
          </a:p>
          <a:p>
            <a:r>
              <a:rPr lang="cs-CZ" sz="2800" dirty="0" smtClean="0"/>
              <a:t>C) </a:t>
            </a:r>
            <a:r>
              <a:rPr lang="cs-CZ" sz="2800" dirty="0" err="1" smtClean="0"/>
              <a:t>obrazovec</a:t>
            </a:r>
            <a:endParaRPr lang="cs-CZ" sz="2800" dirty="0" smtClean="0"/>
          </a:p>
          <a:p>
            <a:r>
              <a:rPr lang="cs-CZ" sz="2800" dirty="0" smtClean="0"/>
              <a:t>D) kvasinka</a:t>
            </a:r>
            <a:endParaRPr lang="cs-CZ" sz="2800" dirty="0"/>
          </a:p>
        </p:txBody>
      </p:sp>
      <p:pic>
        <p:nvPicPr>
          <p:cNvPr id="1026" name="Picture 2"/>
          <p:cNvPicPr>
            <a:picLocks noChangeAspect="1" noChangeArrowheads="1"/>
          </p:cNvPicPr>
          <p:nvPr/>
        </p:nvPicPr>
        <p:blipFill>
          <a:blip r:embed="rId3" cstate="print"/>
          <a:srcRect/>
          <a:stretch>
            <a:fillRect/>
          </a:stretch>
        </p:blipFill>
        <p:spPr bwMode="auto">
          <a:xfrm>
            <a:off x="1928794" y="2714620"/>
            <a:ext cx="2500330" cy="4048397"/>
          </a:xfrm>
          <a:prstGeom prst="rect">
            <a:avLst/>
          </a:prstGeom>
          <a:noFill/>
          <a:ln w="9525">
            <a:noFill/>
            <a:miter lim="800000"/>
            <a:headEnd/>
            <a:tailEnd/>
          </a:ln>
          <a:effectLst/>
        </p:spPr>
      </p:pic>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childTnLst>
                                </p:cTn>
                              </p:par>
                            </p:childTnLst>
                          </p:cTn>
                        </p:par>
                      </p:childTnLst>
                    </p:cTn>
                  </p:par>
                </p:childTnLst>
              </p:cTn>
              <p:nextCondLst>
                <p:cond evt="onClick" delay="0">
                  <p:tgtEl>
                    <p:spTgt spid="6"/>
                  </p:tgtEl>
                </p:cond>
              </p:nextCondLst>
            </p:seq>
          </p:childTnLst>
        </p:cTn>
      </p:par>
    </p:tnLst>
    <p:bldLst>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40000"/>
                <a:lumOff val="60000"/>
              </a:schemeClr>
            </a:gs>
            <a:gs pos="50000">
              <a:schemeClr val="tx2">
                <a:lumMod val="60000"/>
                <a:lumOff val="40000"/>
              </a:schemeClr>
            </a:gs>
            <a:gs pos="100000">
              <a:schemeClr val="tx2">
                <a:lumMod val="75000"/>
              </a:schemeClr>
            </a:gs>
          </a:gsLst>
          <a:lin ang="5400000" scaled="0"/>
        </a:gradFill>
        <a:effectLst/>
      </p:bgPr>
    </p:bg>
    <p:spTree>
      <p:nvGrpSpPr>
        <p:cNvPr id="1" name=""/>
        <p:cNvGrpSpPr/>
        <p:nvPr/>
      </p:nvGrpSpPr>
      <p:grpSpPr>
        <a:xfrm>
          <a:off x="0" y="0"/>
          <a:ext cx="0" cy="0"/>
          <a:chOff x="0" y="0"/>
          <a:chExt cx="0" cy="0"/>
        </a:xfrm>
      </p:grpSpPr>
      <p:sp>
        <p:nvSpPr>
          <p:cNvPr id="14338" name="Rectangle 4"/>
          <p:cNvSpPr>
            <a:spLocks noGrp="1"/>
          </p:cNvSpPr>
          <p:nvPr>
            <p:ph type="title"/>
          </p:nvPr>
        </p:nvSpPr>
        <p:spPr/>
        <p:txBody>
          <a:bodyPr/>
          <a:lstStyle/>
          <a:p>
            <a:pPr eaLnBrk="1" hangingPunct="1"/>
            <a:r>
              <a:rPr lang="cs-CZ" b="1" dirty="0" smtClean="0">
                <a:solidFill>
                  <a:schemeClr val="bg1"/>
                </a:solidFill>
                <a:latin typeface="Arial" charset="0"/>
              </a:rPr>
              <a:t>1000</a:t>
            </a:r>
          </a:p>
        </p:txBody>
      </p:sp>
      <p:sp>
        <p:nvSpPr>
          <p:cNvPr id="14339"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ln>
            <a:headEnd/>
            <a:tailEnd/>
          </a:ln>
        </p:spPr>
        <p:style>
          <a:lnRef idx="0">
            <a:schemeClr val="accent5"/>
          </a:lnRef>
          <a:fillRef idx="3">
            <a:schemeClr val="accent5"/>
          </a:fillRef>
          <a:effectRef idx="3">
            <a:schemeClr val="accent5"/>
          </a:effectRef>
          <a:fontRef idx="minor">
            <a:schemeClr val="lt1"/>
          </a:fontRef>
        </p:style>
        <p:txBody>
          <a:bodyPr wrap="none" anchor="ctr"/>
          <a:lstStyle/>
          <a:p>
            <a:endParaRPr lang="cs-CZ"/>
          </a:p>
        </p:txBody>
      </p:sp>
      <p:sp>
        <p:nvSpPr>
          <p:cNvPr id="14340" name="Text Box 6"/>
          <p:cNvSpPr txBox="1">
            <a:spLocks noChangeArrowheads="1"/>
          </p:cNvSpPr>
          <p:nvPr/>
        </p:nvSpPr>
        <p:spPr bwMode="auto">
          <a:xfrm>
            <a:off x="0" y="1571612"/>
            <a:ext cx="9144000" cy="1077218"/>
          </a:xfrm>
          <a:prstGeom prst="rect">
            <a:avLst/>
          </a:prstGeom>
          <a:noFill/>
          <a:ln w="9525">
            <a:noFill/>
            <a:miter lim="800000"/>
            <a:headEnd/>
            <a:tailEnd/>
          </a:ln>
        </p:spPr>
        <p:txBody>
          <a:bodyPr>
            <a:spAutoFit/>
          </a:bodyPr>
          <a:lstStyle/>
          <a:p>
            <a:pPr algn="ctr">
              <a:spcBef>
                <a:spcPct val="50000"/>
              </a:spcBef>
            </a:pPr>
            <a:r>
              <a:rPr lang="cs-CZ" sz="3200" dirty="0" smtClean="0">
                <a:solidFill>
                  <a:schemeClr val="bg1"/>
                </a:solidFill>
              </a:rPr>
              <a:t>Patří kvasinky mezi jednobuněčné nebo mnohobuněčné houby?</a:t>
            </a:r>
            <a:endParaRPr lang="cs-CZ" sz="3200" dirty="0">
              <a:solidFill>
                <a:schemeClr val="bg1"/>
              </a:solidFill>
            </a:endParaRPr>
          </a:p>
        </p:txBody>
      </p:sp>
      <p:pic>
        <p:nvPicPr>
          <p:cNvPr id="7" name="Picture 2" descr="Soubor:S cerevisiae under DIC microscopy.jpg"/>
          <p:cNvPicPr>
            <a:picLocks noChangeAspect="1" noChangeArrowheads="1"/>
          </p:cNvPicPr>
          <p:nvPr/>
        </p:nvPicPr>
        <p:blipFill>
          <a:blip r:embed="rId3"/>
          <a:srcRect/>
          <a:stretch>
            <a:fillRect/>
          </a:stretch>
        </p:blipFill>
        <p:spPr bwMode="auto">
          <a:xfrm rot="16200000">
            <a:off x="1357290" y="3429000"/>
            <a:ext cx="2643166" cy="2643166"/>
          </a:xfrm>
          <a:prstGeom prst="rect">
            <a:avLst/>
          </a:prstGeom>
          <a:noFill/>
        </p:spPr>
      </p:pic>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40000"/>
                <a:lumOff val="60000"/>
              </a:schemeClr>
            </a:gs>
            <a:gs pos="50000">
              <a:schemeClr val="tx2">
                <a:lumMod val="60000"/>
                <a:lumOff val="40000"/>
              </a:schemeClr>
            </a:gs>
            <a:gs pos="100000">
              <a:schemeClr val="tx2">
                <a:lumMod val="75000"/>
              </a:schemeClr>
            </a:gs>
          </a:gsLst>
          <a:lin ang="5400000" scaled="0"/>
        </a:gradFill>
        <a:effectLst/>
      </p:bgPr>
    </p:bg>
    <p:spTree>
      <p:nvGrpSpPr>
        <p:cNvPr id="1" name=""/>
        <p:cNvGrpSpPr/>
        <p:nvPr/>
      </p:nvGrpSpPr>
      <p:grpSpPr>
        <a:xfrm>
          <a:off x="0" y="0"/>
          <a:ext cx="0" cy="0"/>
          <a:chOff x="0" y="0"/>
          <a:chExt cx="0" cy="0"/>
        </a:xfrm>
      </p:grpSpPr>
      <p:pic>
        <p:nvPicPr>
          <p:cNvPr id="9" name="Picture 8" descr="masa,potraviny,salámy,stolování,uzeniny"/>
          <p:cNvPicPr>
            <a:picLocks noChangeAspect="1" noChangeArrowheads="1"/>
          </p:cNvPicPr>
          <p:nvPr/>
        </p:nvPicPr>
        <p:blipFill>
          <a:blip r:embed="rId2"/>
          <a:srcRect/>
          <a:stretch>
            <a:fillRect/>
          </a:stretch>
        </p:blipFill>
        <p:spPr bwMode="auto">
          <a:xfrm>
            <a:off x="2500298" y="2500306"/>
            <a:ext cx="1381113" cy="1381113"/>
          </a:xfrm>
          <a:prstGeom prst="rect">
            <a:avLst/>
          </a:prstGeom>
          <a:noFill/>
        </p:spPr>
      </p:pic>
      <p:sp>
        <p:nvSpPr>
          <p:cNvPr id="15362" name="Rectangle 4"/>
          <p:cNvSpPr>
            <a:spLocks noGrp="1"/>
          </p:cNvSpPr>
          <p:nvPr>
            <p:ph type="title"/>
          </p:nvPr>
        </p:nvSpPr>
        <p:spPr/>
        <p:txBody>
          <a:bodyPr/>
          <a:lstStyle/>
          <a:p>
            <a:pPr eaLnBrk="1" hangingPunct="1"/>
            <a:r>
              <a:rPr lang="cs-CZ" b="1" smtClean="0">
                <a:solidFill>
                  <a:schemeClr val="bg1"/>
                </a:solidFill>
                <a:latin typeface="Arial" charset="0"/>
              </a:rPr>
              <a:t>2000</a:t>
            </a:r>
          </a:p>
        </p:txBody>
      </p:sp>
      <p:sp>
        <p:nvSpPr>
          <p:cNvPr id="15363" name="AutoShape 5" descr="Kuličky">
            <a:hlinkClick r:id="rId3" action="ppaction://hlinksldjump" highlightClick="1"/>
          </p:cNvPr>
          <p:cNvSpPr>
            <a:spLocks noChangeArrowheads="1"/>
          </p:cNvSpPr>
          <p:nvPr/>
        </p:nvSpPr>
        <p:spPr bwMode="auto">
          <a:xfrm>
            <a:off x="7019925" y="5084763"/>
            <a:ext cx="2124075" cy="1773237"/>
          </a:xfrm>
          <a:prstGeom prst="actionButtonReturn">
            <a:avLst/>
          </a:prstGeom>
          <a:ln>
            <a:headEnd/>
            <a:tailEnd/>
          </a:ln>
        </p:spPr>
        <p:style>
          <a:lnRef idx="0">
            <a:schemeClr val="accent5"/>
          </a:lnRef>
          <a:fillRef idx="3">
            <a:schemeClr val="accent5"/>
          </a:fillRef>
          <a:effectRef idx="3">
            <a:schemeClr val="accent5"/>
          </a:effectRef>
          <a:fontRef idx="minor">
            <a:schemeClr val="lt1"/>
          </a:fontRef>
        </p:style>
        <p:txBody>
          <a:bodyPr wrap="none" anchor="ctr"/>
          <a:lstStyle/>
          <a:p>
            <a:endParaRPr lang="cs-CZ"/>
          </a:p>
        </p:txBody>
      </p:sp>
      <p:sp>
        <p:nvSpPr>
          <p:cNvPr id="15364" name="Text Box 6"/>
          <p:cNvSpPr txBox="1">
            <a:spLocks noChangeArrowheads="1"/>
          </p:cNvSpPr>
          <p:nvPr/>
        </p:nvSpPr>
        <p:spPr bwMode="auto">
          <a:xfrm>
            <a:off x="0" y="1214422"/>
            <a:ext cx="9144000" cy="1077218"/>
          </a:xfrm>
          <a:prstGeom prst="rect">
            <a:avLst/>
          </a:prstGeom>
          <a:noFill/>
          <a:ln w="9525">
            <a:noFill/>
            <a:miter lim="800000"/>
            <a:headEnd/>
            <a:tailEnd/>
          </a:ln>
        </p:spPr>
        <p:txBody>
          <a:bodyPr>
            <a:spAutoFit/>
          </a:bodyPr>
          <a:lstStyle/>
          <a:p>
            <a:pPr algn="ctr">
              <a:spcBef>
                <a:spcPct val="50000"/>
              </a:spcBef>
            </a:pPr>
            <a:r>
              <a:rPr lang="cs-CZ" sz="3200" dirty="0" smtClean="0">
                <a:solidFill>
                  <a:schemeClr val="bg1"/>
                </a:solidFill>
              </a:rPr>
              <a:t>K výrobě jakých potravin využívá člověk kvasinky? Vyber správné. </a:t>
            </a:r>
            <a:endParaRPr lang="cs-CZ" sz="3200" dirty="0">
              <a:solidFill>
                <a:schemeClr val="bg1"/>
              </a:solidFill>
            </a:endParaRPr>
          </a:p>
        </p:txBody>
      </p:sp>
      <p:pic>
        <p:nvPicPr>
          <p:cNvPr id="7" name="Picture 2" descr="fotografie,potraviny,stolování,vína,vinné sklenice"/>
          <p:cNvPicPr>
            <a:picLocks noChangeAspect="1" noChangeArrowheads="1"/>
          </p:cNvPicPr>
          <p:nvPr/>
        </p:nvPicPr>
        <p:blipFill>
          <a:blip r:embed="rId4"/>
          <a:srcRect/>
          <a:stretch>
            <a:fillRect/>
          </a:stretch>
        </p:blipFill>
        <p:spPr bwMode="auto">
          <a:xfrm>
            <a:off x="4857752" y="2571744"/>
            <a:ext cx="1595427" cy="1595427"/>
          </a:xfrm>
          <a:prstGeom prst="rect">
            <a:avLst/>
          </a:prstGeom>
          <a:noFill/>
        </p:spPr>
      </p:pic>
      <p:pic>
        <p:nvPicPr>
          <p:cNvPr id="8" name="Picture 6" descr="sýry,ořezané snímky,ořezané obrázky,mlékárny,jídlo,PNG,průhledné pozadí,dílky sýru,dílky,kousky sýru"/>
          <p:cNvPicPr>
            <a:picLocks noChangeAspect="1" noChangeArrowheads="1"/>
          </p:cNvPicPr>
          <p:nvPr/>
        </p:nvPicPr>
        <p:blipFill>
          <a:blip r:embed="rId5"/>
          <a:srcRect/>
          <a:stretch>
            <a:fillRect/>
          </a:stretch>
        </p:blipFill>
        <p:spPr bwMode="auto">
          <a:xfrm>
            <a:off x="3428992" y="3762375"/>
            <a:ext cx="1309675" cy="1309675"/>
          </a:xfrm>
          <a:prstGeom prst="rect">
            <a:avLst/>
          </a:prstGeom>
          <a:noFill/>
        </p:spPr>
      </p:pic>
      <p:pic>
        <p:nvPicPr>
          <p:cNvPr id="10" name="Picture 10" descr="hlávkové saláty,plody,potraviny,rajčata,saláty,zelenina"/>
          <p:cNvPicPr>
            <a:picLocks noChangeAspect="1" noChangeArrowheads="1"/>
          </p:cNvPicPr>
          <p:nvPr/>
        </p:nvPicPr>
        <p:blipFill>
          <a:blip r:embed="rId6"/>
          <a:srcRect/>
          <a:stretch>
            <a:fillRect/>
          </a:stretch>
        </p:blipFill>
        <p:spPr bwMode="auto">
          <a:xfrm>
            <a:off x="6429388" y="3286124"/>
            <a:ext cx="1595427" cy="1595427"/>
          </a:xfrm>
          <a:prstGeom prst="rect">
            <a:avLst/>
          </a:prstGeom>
          <a:noFill/>
        </p:spPr>
      </p:pic>
      <p:pic>
        <p:nvPicPr>
          <p:cNvPr id="11" name="Picture 12" descr="jídlo,láhve na mléko,mléčné výrobky,mléko,nápoje,skleničky"/>
          <p:cNvPicPr>
            <a:picLocks noChangeAspect="1" noChangeArrowheads="1"/>
          </p:cNvPicPr>
          <p:nvPr/>
        </p:nvPicPr>
        <p:blipFill>
          <a:blip r:embed="rId7"/>
          <a:srcRect/>
          <a:stretch>
            <a:fillRect/>
          </a:stretch>
        </p:blipFill>
        <p:spPr bwMode="auto">
          <a:xfrm>
            <a:off x="4857752" y="4929198"/>
            <a:ext cx="1595427" cy="1595427"/>
          </a:xfrm>
          <a:prstGeom prst="rect">
            <a:avLst/>
          </a:prstGeom>
          <a:noFill/>
        </p:spPr>
      </p:pic>
      <p:pic>
        <p:nvPicPr>
          <p:cNvPr id="12" name="Picture 4" descr="dopisy,jogurty,lžíce,potraviny,symboly"/>
          <p:cNvPicPr>
            <a:picLocks noChangeAspect="1" noChangeArrowheads="1"/>
          </p:cNvPicPr>
          <p:nvPr/>
        </p:nvPicPr>
        <p:blipFill>
          <a:blip r:embed="rId8"/>
          <a:srcRect/>
          <a:stretch>
            <a:fillRect/>
          </a:stretch>
        </p:blipFill>
        <p:spPr bwMode="auto">
          <a:xfrm>
            <a:off x="285720" y="5214950"/>
            <a:ext cx="1381113" cy="1381113"/>
          </a:xfrm>
          <a:prstGeom prst="rect">
            <a:avLst/>
          </a:prstGeom>
          <a:noFill/>
        </p:spPr>
      </p:pic>
      <p:pic>
        <p:nvPicPr>
          <p:cNvPr id="13" name="Picture 4" descr="bochníky,chleby,fotografie,jídlo,plátky"/>
          <p:cNvPicPr>
            <a:picLocks noChangeAspect="1" noChangeArrowheads="1"/>
          </p:cNvPicPr>
          <p:nvPr/>
        </p:nvPicPr>
        <p:blipFill>
          <a:blip r:embed="rId9"/>
          <a:srcRect/>
          <a:stretch>
            <a:fillRect/>
          </a:stretch>
        </p:blipFill>
        <p:spPr bwMode="auto">
          <a:xfrm>
            <a:off x="571472" y="2500306"/>
            <a:ext cx="1309675" cy="1309675"/>
          </a:xfrm>
          <a:prstGeom prst="rect">
            <a:avLst/>
          </a:prstGeom>
          <a:noFill/>
        </p:spPr>
      </p:pic>
      <p:pic>
        <p:nvPicPr>
          <p:cNvPr id="14" name="Picture 16" descr="bonbón,bonbóny,Candy Cane (tradiční vánoční cukrovinky ve tvaru písmene J),oslavy,pečivo,svátky,Vánoce,zvláštní příležitosti"/>
          <p:cNvPicPr>
            <a:picLocks noChangeAspect="1" noChangeArrowheads="1"/>
          </p:cNvPicPr>
          <p:nvPr/>
        </p:nvPicPr>
        <p:blipFill>
          <a:blip r:embed="rId10"/>
          <a:srcRect/>
          <a:stretch>
            <a:fillRect/>
          </a:stretch>
        </p:blipFill>
        <p:spPr bwMode="auto">
          <a:xfrm>
            <a:off x="1500166" y="3690938"/>
            <a:ext cx="1523989" cy="1523989"/>
          </a:xfrm>
          <a:prstGeom prst="rect">
            <a:avLst/>
          </a:prstGeom>
          <a:noFill/>
        </p:spPr>
      </p:pic>
      <p:pic>
        <p:nvPicPr>
          <p:cNvPr id="15" name="Picture 18" descr="File:Knedlik.jpg"/>
          <p:cNvPicPr>
            <a:picLocks noChangeAspect="1" noChangeArrowheads="1"/>
          </p:cNvPicPr>
          <p:nvPr/>
        </p:nvPicPr>
        <p:blipFill>
          <a:blip r:embed="rId11" cstate="print"/>
          <a:srcRect/>
          <a:stretch>
            <a:fillRect/>
          </a:stretch>
        </p:blipFill>
        <p:spPr bwMode="auto">
          <a:xfrm>
            <a:off x="2928926" y="5429264"/>
            <a:ext cx="1571636" cy="1111933"/>
          </a:xfrm>
          <a:prstGeom prst="rect">
            <a:avLst/>
          </a:prstGeom>
          <a:noFill/>
        </p:spPr>
      </p:pic>
      <p:sp>
        <p:nvSpPr>
          <p:cNvPr id="16" name="Text Box 8"/>
          <p:cNvSpPr txBox="1">
            <a:spLocks noChangeArrowheads="1"/>
          </p:cNvSpPr>
          <p:nvPr/>
        </p:nvSpPr>
        <p:spPr bwMode="auto">
          <a:xfrm>
            <a:off x="8207375" y="4786322"/>
            <a:ext cx="936625" cy="244475"/>
          </a:xfrm>
          <a:prstGeom prst="rect">
            <a:avLst/>
          </a:prstGeom>
          <a:noFill/>
          <a:ln w="9525">
            <a:noFill/>
            <a:miter lim="800000"/>
            <a:headEnd/>
            <a:tailEnd/>
          </a:ln>
        </p:spPr>
        <p:txBody>
          <a:bodyPr>
            <a:spAutoFit/>
          </a:bodyPr>
          <a:lstStyle/>
          <a:p>
            <a:pPr>
              <a:spcBef>
                <a:spcPct val="50000"/>
              </a:spcBef>
            </a:pPr>
            <a:r>
              <a:rPr lang="cs-CZ" sz="1000" dirty="0">
                <a:solidFill>
                  <a:schemeClr val="bg1"/>
                </a:solidFill>
              </a:rPr>
              <a:t>Obr. </a:t>
            </a:r>
          </a:p>
        </p:txBody>
      </p:sp>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nodeType="withEffect">
                                  <p:stCondLst>
                                    <p:cond delay="0"/>
                                  </p:stCondLst>
                                  <p:childTnLst>
                                    <p:animEffect transition="out" filter="fade">
                                      <p:cBhvr>
                                        <p:cTn id="12" dur="500"/>
                                        <p:tgtEl>
                                          <p:spTgt spid="8"/>
                                        </p:tgtEl>
                                      </p:cBhvr>
                                    </p:animEffect>
                                    <p:set>
                                      <p:cBhvr>
                                        <p:cTn id="13"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11"/>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nodeType="withEffect">
                                  <p:stCondLst>
                                    <p:cond delay="0"/>
                                  </p:stCondLst>
                                  <p:childTnLst>
                                    <p:animEffect transition="out" filter="fade">
                                      <p:cBhvr>
                                        <p:cTn id="18" dur="500"/>
                                        <p:tgtEl>
                                          <p:spTgt spid="11"/>
                                        </p:tgtEl>
                                      </p:cBhvr>
                                    </p:animEffect>
                                    <p:set>
                                      <p:cBhvr>
                                        <p:cTn id="19"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20" restart="whenNotActive" fill="hold" evtFilter="cancelBubble" nodeType="interactiveSeq">
                <p:stCondLst>
                  <p:cond evt="onClick" delay="0">
                    <p:tgtEl>
                      <p:spTgt spid="10"/>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nodeType="withEffect">
                                  <p:stCondLst>
                                    <p:cond delay="0"/>
                                  </p:stCondLst>
                                  <p:childTnLst>
                                    <p:animEffect transition="out" filter="fade">
                                      <p:cBhvr>
                                        <p:cTn id="24" dur="500"/>
                                        <p:tgtEl>
                                          <p:spTgt spid="10"/>
                                        </p:tgtEl>
                                      </p:cBhvr>
                                    </p:animEffect>
                                    <p:set>
                                      <p:cBhvr>
                                        <p:cTn id="25"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26" restart="whenNotActive" fill="hold" evtFilter="cancelBubble" nodeType="interactiveSeq">
                <p:stCondLst>
                  <p:cond evt="onClick" delay="0">
                    <p:tgtEl>
                      <p:spTgt spid="14"/>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nodeType="withEffect">
                                  <p:stCondLst>
                                    <p:cond delay="0"/>
                                  </p:stCondLst>
                                  <p:childTnLst>
                                    <p:animEffect transition="out" filter="fade">
                                      <p:cBhvr>
                                        <p:cTn id="30" dur="500"/>
                                        <p:tgtEl>
                                          <p:spTgt spid="14"/>
                                        </p:tgtEl>
                                      </p:cBhvr>
                                    </p:animEffect>
                                    <p:set>
                                      <p:cBhvr>
                                        <p:cTn id="31"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40000"/>
                <a:lumOff val="60000"/>
              </a:schemeClr>
            </a:gs>
            <a:gs pos="50000">
              <a:schemeClr val="tx2">
                <a:lumMod val="60000"/>
                <a:lumOff val="40000"/>
              </a:schemeClr>
            </a:gs>
            <a:gs pos="100000">
              <a:schemeClr val="tx2">
                <a:lumMod val="75000"/>
              </a:schemeClr>
            </a:gs>
          </a:gsLst>
          <a:lin ang="5400000" scaled="0"/>
        </a:gradFill>
        <a:effectLst/>
      </p:bgPr>
    </p:bg>
    <p:spTree>
      <p:nvGrpSpPr>
        <p:cNvPr id="1" name=""/>
        <p:cNvGrpSpPr/>
        <p:nvPr/>
      </p:nvGrpSpPr>
      <p:grpSpPr>
        <a:xfrm>
          <a:off x="0" y="0"/>
          <a:ext cx="0" cy="0"/>
          <a:chOff x="0" y="0"/>
          <a:chExt cx="0" cy="0"/>
        </a:xfrm>
      </p:grpSpPr>
      <p:sp>
        <p:nvSpPr>
          <p:cNvPr id="16386" name="Rectangle 4"/>
          <p:cNvSpPr>
            <a:spLocks noGrp="1"/>
          </p:cNvSpPr>
          <p:nvPr>
            <p:ph type="title"/>
          </p:nvPr>
        </p:nvSpPr>
        <p:spPr/>
        <p:txBody>
          <a:bodyPr/>
          <a:lstStyle/>
          <a:p>
            <a:pPr eaLnBrk="1" hangingPunct="1"/>
            <a:r>
              <a:rPr lang="cs-CZ" b="1" smtClean="0">
                <a:solidFill>
                  <a:schemeClr val="bg1"/>
                </a:solidFill>
                <a:latin typeface="Arial" charset="0"/>
              </a:rPr>
              <a:t>3000</a:t>
            </a:r>
          </a:p>
        </p:txBody>
      </p:sp>
      <p:sp>
        <p:nvSpPr>
          <p:cNvPr id="16387"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ln>
            <a:headEnd/>
            <a:tailEnd/>
          </a:ln>
        </p:spPr>
        <p:style>
          <a:lnRef idx="0">
            <a:schemeClr val="accent5"/>
          </a:lnRef>
          <a:fillRef idx="3">
            <a:schemeClr val="accent5"/>
          </a:fillRef>
          <a:effectRef idx="3">
            <a:schemeClr val="accent5"/>
          </a:effectRef>
          <a:fontRef idx="minor">
            <a:schemeClr val="lt1"/>
          </a:fontRef>
        </p:style>
        <p:txBody>
          <a:bodyPr wrap="none" anchor="ctr"/>
          <a:lstStyle/>
          <a:p>
            <a:endParaRPr lang="cs-CZ"/>
          </a:p>
        </p:txBody>
      </p:sp>
      <p:sp>
        <p:nvSpPr>
          <p:cNvPr id="16388" name="Text Box 6"/>
          <p:cNvSpPr txBox="1">
            <a:spLocks noChangeArrowheads="1"/>
          </p:cNvSpPr>
          <p:nvPr/>
        </p:nvSpPr>
        <p:spPr bwMode="auto">
          <a:xfrm>
            <a:off x="0" y="1857364"/>
            <a:ext cx="9144000" cy="1323439"/>
          </a:xfrm>
          <a:prstGeom prst="rect">
            <a:avLst/>
          </a:prstGeom>
          <a:noFill/>
          <a:ln w="9525">
            <a:noFill/>
            <a:miter lim="800000"/>
            <a:headEnd/>
            <a:tailEnd/>
          </a:ln>
        </p:spPr>
        <p:txBody>
          <a:bodyPr>
            <a:spAutoFit/>
          </a:bodyPr>
          <a:lstStyle/>
          <a:p>
            <a:pPr algn="ctr">
              <a:spcBef>
                <a:spcPct val="50000"/>
              </a:spcBef>
            </a:pPr>
            <a:r>
              <a:rPr lang="cs-CZ" sz="3200" b="1" dirty="0" smtClean="0">
                <a:solidFill>
                  <a:schemeClr val="bg1"/>
                </a:solidFill>
              </a:rPr>
              <a:t>Čím se kvasinky živí?</a:t>
            </a:r>
          </a:p>
          <a:p>
            <a:pPr algn="ctr">
              <a:spcBef>
                <a:spcPct val="50000"/>
              </a:spcBef>
            </a:pPr>
            <a:r>
              <a:rPr lang="cs-CZ" sz="3200" dirty="0" smtClean="0">
                <a:solidFill>
                  <a:schemeClr val="bg1"/>
                </a:solidFill>
              </a:rPr>
              <a:t> (Z čeho získávají živiny?)</a:t>
            </a:r>
            <a:endParaRPr lang="cs-CZ" sz="3200" dirty="0">
              <a:solidFill>
                <a:schemeClr val="bg1"/>
              </a:solidFill>
            </a:endParaRPr>
          </a:p>
        </p:txBody>
      </p:sp>
    </p:spTree>
  </p:cSld>
  <p:clrMapOvr>
    <a:masterClrMapping/>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40000"/>
                <a:lumOff val="60000"/>
              </a:schemeClr>
            </a:gs>
            <a:gs pos="50000">
              <a:schemeClr val="tx2">
                <a:lumMod val="60000"/>
                <a:lumOff val="40000"/>
              </a:schemeClr>
            </a:gs>
            <a:gs pos="100000">
              <a:schemeClr val="tx2">
                <a:lumMod val="75000"/>
              </a:schemeClr>
            </a:gs>
          </a:gsLst>
          <a:lin ang="5400000" scaled="0"/>
        </a:gradFill>
        <a:effectLst/>
      </p:bgPr>
    </p:bg>
    <p:spTree>
      <p:nvGrpSpPr>
        <p:cNvPr id="1" name=""/>
        <p:cNvGrpSpPr/>
        <p:nvPr/>
      </p:nvGrpSpPr>
      <p:grpSpPr>
        <a:xfrm>
          <a:off x="0" y="0"/>
          <a:ext cx="0" cy="0"/>
          <a:chOff x="0" y="0"/>
          <a:chExt cx="0" cy="0"/>
        </a:xfrm>
      </p:grpSpPr>
      <p:sp>
        <p:nvSpPr>
          <p:cNvPr id="17410" name="Rectangle 4"/>
          <p:cNvSpPr>
            <a:spLocks noGrp="1"/>
          </p:cNvSpPr>
          <p:nvPr>
            <p:ph type="title"/>
          </p:nvPr>
        </p:nvSpPr>
        <p:spPr/>
        <p:txBody>
          <a:bodyPr/>
          <a:lstStyle/>
          <a:p>
            <a:pPr eaLnBrk="1" hangingPunct="1"/>
            <a:r>
              <a:rPr lang="cs-CZ" b="1" smtClean="0">
                <a:solidFill>
                  <a:schemeClr val="bg1"/>
                </a:solidFill>
                <a:latin typeface="Arial" charset="0"/>
              </a:rPr>
              <a:t>4000</a:t>
            </a:r>
          </a:p>
        </p:txBody>
      </p:sp>
      <p:sp>
        <p:nvSpPr>
          <p:cNvPr id="17411"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ln>
            <a:headEnd/>
            <a:tailEnd/>
          </a:ln>
        </p:spPr>
        <p:style>
          <a:lnRef idx="0">
            <a:schemeClr val="accent5"/>
          </a:lnRef>
          <a:fillRef idx="3">
            <a:schemeClr val="accent5"/>
          </a:fillRef>
          <a:effectRef idx="3">
            <a:schemeClr val="accent5"/>
          </a:effectRef>
          <a:fontRef idx="minor">
            <a:schemeClr val="lt1"/>
          </a:fontRef>
        </p:style>
        <p:txBody>
          <a:bodyPr wrap="none" anchor="ctr"/>
          <a:lstStyle/>
          <a:p>
            <a:endParaRPr lang="cs-CZ"/>
          </a:p>
        </p:txBody>
      </p:sp>
      <p:sp>
        <p:nvSpPr>
          <p:cNvPr id="17412" name="Text Box 6"/>
          <p:cNvSpPr txBox="1">
            <a:spLocks noChangeArrowheads="1"/>
          </p:cNvSpPr>
          <p:nvPr/>
        </p:nvSpPr>
        <p:spPr bwMode="auto">
          <a:xfrm>
            <a:off x="0" y="1500174"/>
            <a:ext cx="9144000" cy="1077218"/>
          </a:xfrm>
          <a:prstGeom prst="rect">
            <a:avLst/>
          </a:prstGeom>
          <a:noFill/>
          <a:ln w="9525">
            <a:noFill/>
            <a:miter lim="800000"/>
            <a:headEnd/>
            <a:tailEnd/>
          </a:ln>
        </p:spPr>
        <p:txBody>
          <a:bodyPr>
            <a:spAutoFit/>
          </a:bodyPr>
          <a:lstStyle/>
          <a:p>
            <a:pPr algn="ctr">
              <a:spcBef>
                <a:spcPct val="50000"/>
              </a:spcBef>
            </a:pPr>
            <a:r>
              <a:rPr lang="cs-CZ" sz="3200" dirty="0" smtClean="0">
                <a:solidFill>
                  <a:schemeClr val="bg1"/>
                </a:solidFill>
              </a:rPr>
              <a:t>Kvasinky mohou způsobit nemoci různých částí těla, řekni nejméně 3. </a:t>
            </a:r>
            <a:endParaRPr lang="cs-CZ" sz="3200" dirty="0">
              <a:solidFill>
                <a:schemeClr val="bg1"/>
              </a:solidFill>
            </a:endParaRPr>
          </a:p>
        </p:txBody>
      </p:sp>
    </p:spTree>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40000"/>
                <a:lumOff val="60000"/>
              </a:schemeClr>
            </a:gs>
            <a:gs pos="50000">
              <a:schemeClr val="tx2">
                <a:lumMod val="60000"/>
                <a:lumOff val="40000"/>
              </a:schemeClr>
            </a:gs>
            <a:gs pos="100000">
              <a:schemeClr val="tx2">
                <a:lumMod val="75000"/>
              </a:schemeClr>
            </a:gs>
          </a:gsLst>
          <a:lin ang="5400000" scaled="0"/>
        </a:gradFill>
        <a:effectLst/>
      </p:bgPr>
    </p:bg>
    <p:spTree>
      <p:nvGrpSpPr>
        <p:cNvPr id="1" name=""/>
        <p:cNvGrpSpPr/>
        <p:nvPr/>
      </p:nvGrpSpPr>
      <p:grpSpPr>
        <a:xfrm>
          <a:off x="0" y="0"/>
          <a:ext cx="0" cy="0"/>
          <a:chOff x="0" y="0"/>
          <a:chExt cx="0" cy="0"/>
        </a:xfrm>
      </p:grpSpPr>
      <p:sp>
        <p:nvSpPr>
          <p:cNvPr id="18434" name="Rectangle 4"/>
          <p:cNvSpPr>
            <a:spLocks noGrp="1"/>
          </p:cNvSpPr>
          <p:nvPr>
            <p:ph type="title"/>
          </p:nvPr>
        </p:nvSpPr>
        <p:spPr/>
        <p:txBody>
          <a:bodyPr/>
          <a:lstStyle/>
          <a:p>
            <a:pPr eaLnBrk="1" hangingPunct="1"/>
            <a:r>
              <a:rPr lang="cs-CZ" b="1" dirty="0" smtClean="0">
                <a:solidFill>
                  <a:schemeClr val="bg1"/>
                </a:solidFill>
                <a:latin typeface="Arial" charset="0"/>
              </a:rPr>
              <a:t>5000</a:t>
            </a:r>
          </a:p>
        </p:txBody>
      </p:sp>
      <p:sp>
        <p:nvSpPr>
          <p:cNvPr id="18435"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ln>
            <a:headEnd/>
            <a:tailEnd/>
          </a:ln>
        </p:spPr>
        <p:style>
          <a:lnRef idx="0">
            <a:schemeClr val="accent5"/>
          </a:lnRef>
          <a:fillRef idx="3">
            <a:schemeClr val="accent5"/>
          </a:fillRef>
          <a:effectRef idx="3">
            <a:schemeClr val="accent5"/>
          </a:effectRef>
          <a:fontRef idx="minor">
            <a:schemeClr val="lt1"/>
          </a:fontRef>
        </p:style>
        <p:txBody>
          <a:bodyPr wrap="none" anchor="ctr"/>
          <a:lstStyle/>
          <a:p>
            <a:endParaRPr lang="cs-CZ"/>
          </a:p>
        </p:txBody>
      </p:sp>
      <p:sp>
        <p:nvSpPr>
          <p:cNvPr id="18436" name="Text Box 6"/>
          <p:cNvSpPr txBox="1">
            <a:spLocks noChangeArrowheads="1"/>
          </p:cNvSpPr>
          <p:nvPr/>
        </p:nvSpPr>
        <p:spPr bwMode="auto">
          <a:xfrm>
            <a:off x="0" y="1268413"/>
            <a:ext cx="9144000" cy="584775"/>
          </a:xfrm>
          <a:prstGeom prst="rect">
            <a:avLst/>
          </a:prstGeom>
          <a:noFill/>
          <a:ln w="9525">
            <a:noFill/>
            <a:miter lim="800000"/>
            <a:headEnd/>
            <a:tailEnd/>
          </a:ln>
        </p:spPr>
        <p:txBody>
          <a:bodyPr>
            <a:spAutoFit/>
          </a:bodyPr>
          <a:lstStyle/>
          <a:p>
            <a:pPr algn="ctr">
              <a:spcBef>
                <a:spcPct val="50000"/>
              </a:spcBef>
            </a:pPr>
            <a:r>
              <a:rPr lang="cs-CZ" sz="3200" dirty="0" smtClean="0">
                <a:solidFill>
                  <a:schemeClr val="bg1"/>
                </a:solidFill>
              </a:rPr>
              <a:t>Jak se nazývá rozmnožování kvasinek? </a:t>
            </a:r>
            <a:endParaRPr lang="cs-CZ" sz="3200" dirty="0">
              <a:solidFill>
                <a:schemeClr val="bg1"/>
              </a:solidFill>
            </a:endParaRPr>
          </a:p>
        </p:txBody>
      </p:sp>
      <p:pic>
        <p:nvPicPr>
          <p:cNvPr id="8" name="Picture 2" descr="Soubor:S cerevisiae under DIC microscopy.jpg"/>
          <p:cNvPicPr>
            <a:picLocks noChangeAspect="1" noChangeArrowheads="1"/>
          </p:cNvPicPr>
          <p:nvPr/>
        </p:nvPicPr>
        <p:blipFill>
          <a:blip r:embed="rId3"/>
          <a:srcRect/>
          <a:stretch>
            <a:fillRect/>
          </a:stretch>
        </p:blipFill>
        <p:spPr bwMode="auto">
          <a:xfrm rot="16200000">
            <a:off x="1214414" y="2500306"/>
            <a:ext cx="4000488" cy="4000488"/>
          </a:xfrm>
          <a:prstGeom prst="rect">
            <a:avLst/>
          </a:prstGeom>
          <a:noFill/>
        </p:spPr>
      </p:pic>
      <p:sp>
        <p:nvSpPr>
          <p:cNvPr id="9" name="Elipsa 8"/>
          <p:cNvSpPr/>
          <p:nvPr/>
        </p:nvSpPr>
        <p:spPr>
          <a:xfrm rot="19616254">
            <a:off x="1094443" y="4124490"/>
            <a:ext cx="1643074" cy="1357322"/>
          </a:xfrm>
          <a:prstGeom prst="ellipse">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Elipsa 9"/>
          <p:cNvSpPr/>
          <p:nvPr/>
        </p:nvSpPr>
        <p:spPr>
          <a:xfrm rot="19616254">
            <a:off x="2451765" y="4624556"/>
            <a:ext cx="1643074" cy="1357322"/>
          </a:xfrm>
          <a:prstGeom prst="ellipse">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TextovéPole 10"/>
          <p:cNvSpPr txBox="1"/>
          <p:nvPr/>
        </p:nvSpPr>
        <p:spPr>
          <a:xfrm>
            <a:off x="6858016" y="2143116"/>
            <a:ext cx="1785950" cy="523220"/>
          </a:xfrm>
          <a:prstGeom prst="rect">
            <a:avLst/>
          </a:prstGeom>
          <a:solidFill>
            <a:schemeClr val="accent5">
              <a:lumMod val="40000"/>
              <a:lumOff val="60000"/>
            </a:schemeClr>
          </a:solidFill>
          <a:ln/>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cs-CZ" sz="2800" dirty="0" smtClean="0">
                <a:solidFill>
                  <a:schemeClr val="tx1"/>
                </a:solidFill>
              </a:rPr>
              <a:t>Nápověda</a:t>
            </a:r>
            <a:endParaRPr lang="cs-CZ" sz="2800" dirty="0">
              <a:solidFill>
                <a:schemeClr val="tx1"/>
              </a:solidFill>
            </a:endParaRPr>
          </a:p>
        </p:txBody>
      </p:sp>
      <p:sp>
        <p:nvSpPr>
          <p:cNvPr id="12" name="TextovéPole 11"/>
          <p:cNvSpPr txBox="1"/>
          <p:nvPr/>
        </p:nvSpPr>
        <p:spPr>
          <a:xfrm>
            <a:off x="6858016" y="2857496"/>
            <a:ext cx="2000264" cy="2062103"/>
          </a:xfrm>
          <a:prstGeom prst="rect">
            <a:avLst/>
          </a:prstGeom>
          <a:solidFill>
            <a:schemeClr val="bg1"/>
          </a:solidFill>
        </p:spPr>
        <p:txBody>
          <a:bodyPr wrap="square" rtlCol="0">
            <a:spAutoFit/>
          </a:bodyPr>
          <a:lstStyle/>
          <a:p>
            <a:r>
              <a:rPr lang="cs-CZ" sz="3200" dirty="0" smtClean="0"/>
              <a:t>A) rojení </a:t>
            </a:r>
          </a:p>
          <a:p>
            <a:r>
              <a:rPr lang="cs-CZ" sz="3200" dirty="0" smtClean="0"/>
              <a:t>B) rozpuk</a:t>
            </a:r>
          </a:p>
          <a:p>
            <a:r>
              <a:rPr lang="cs-CZ" sz="3200" dirty="0" smtClean="0"/>
              <a:t>C) pučení</a:t>
            </a:r>
          </a:p>
          <a:p>
            <a:r>
              <a:rPr lang="cs-CZ" sz="3200" dirty="0" smtClean="0"/>
              <a:t>D) kvetení</a:t>
            </a:r>
            <a:endParaRPr lang="cs-CZ" sz="3200" dirty="0"/>
          </a:p>
        </p:txBody>
      </p:sp>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11"/>
                                        </p:tgtEl>
                                      </p:cBhvr>
                                    </p:animEffect>
                                    <p:set>
                                      <p:cBhvr>
                                        <p:cTn id="7" dur="1" fill="hold">
                                          <p:stCondLst>
                                            <p:cond delay="1999"/>
                                          </p:stCondLst>
                                        </p:cTn>
                                        <p:tgtEl>
                                          <p:spTgt spid="11"/>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childTnLst>
                                </p:cTn>
                              </p:par>
                            </p:childTnLst>
                          </p:cTn>
                        </p:par>
                      </p:childTnLst>
                    </p:cTn>
                  </p:par>
                </p:childTnLst>
              </p:cTn>
              <p:nextCondLst>
                <p:cond evt="onClick" delay="0">
                  <p:tgtEl>
                    <p:spTgt spid="11"/>
                  </p:tgtEl>
                </p:cond>
              </p:nextCondLst>
            </p:seq>
          </p:childTnLst>
        </p:cTn>
      </p:par>
    </p:tnLst>
    <p:bldLst>
      <p:bldP spid="11" grpId="0"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0000"/>
                </a:solidFill>
              </a:rPr>
              <a:t>ŘEŠENÍ</a:t>
            </a:r>
            <a:endParaRPr lang="cs-CZ" b="1" dirty="0">
              <a:solidFill>
                <a:srgbClr val="FF0000"/>
              </a:solidFill>
            </a:endParaRPr>
          </a:p>
        </p:txBody>
      </p:sp>
      <p:sp>
        <p:nvSpPr>
          <p:cNvPr id="4" name="TextovéPole 3"/>
          <p:cNvSpPr txBox="1"/>
          <p:nvPr/>
        </p:nvSpPr>
        <p:spPr>
          <a:xfrm>
            <a:off x="500034" y="1643050"/>
            <a:ext cx="7715304" cy="5262979"/>
          </a:xfrm>
          <a:prstGeom prst="rect">
            <a:avLst/>
          </a:prstGeom>
          <a:noFill/>
        </p:spPr>
        <p:txBody>
          <a:bodyPr wrap="square" rtlCol="0">
            <a:spAutoFit/>
          </a:bodyPr>
          <a:lstStyle/>
          <a:p>
            <a:pPr>
              <a:lnSpc>
                <a:spcPct val="150000"/>
              </a:lnSpc>
            </a:pPr>
            <a:r>
              <a:rPr lang="cs-CZ" sz="3200" b="1" dirty="0" smtClean="0">
                <a:solidFill>
                  <a:srgbClr val="00B050"/>
                </a:solidFill>
              </a:rPr>
              <a:t>Buňka</a:t>
            </a:r>
          </a:p>
          <a:p>
            <a:pPr>
              <a:lnSpc>
                <a:spcPct val="150000"/>
              </a:lnSpc>
            </a:pPr>
            <a:r>
              <a:rPr lang="cs-CZ" sz="3200" dirty="0" smtClean="0">
                <a:latin typeface="Times New Roman"/>
              </a:rPr>
              <a:t>1000  </a:t>
            </a:r>
            <a:r>
              <a:rPr lang="cs-CZ" sz="3200" dirty="0" smtClean="0">
                <a:solidFill>
                  <a:srgbClr val="FF0000"/>
                </a:solidFill>
                <a:latin typeface="Times New Roman"/>
              </a:rPr>
              <a:t>rostlinná</a:t>
            </a:r>
          </a:p>
          <a:p>
            <a:pPr>
              <a:lnSpc>
                <a:spcPct val="150000"/>
              </a:lnSpc>
            </a:pPr>
            <a:r>
              <a:rPr lang="cs-CZ" sz="3200" dirty="0" smtClean="0">
                <a:latin typeface="Times New Roman"/>
              </a:rPr>
              <a:t>2000</a:t>
            </a:r>
            <a:r>
              <a:rPr lang="cs-CZ" sz="3200" dirty="0" smtClean="0">
                <a:solidFill>
                  <a:srgbClr val="FF0000"/>
                </a:solidFill>
                <a:latin typeface="Times New Roman"/>
              </a:rPr>
              <a:t> jádro</a:t>
            </a:r>
          </a:p>
          <a:p>
            <a:pPr>
              <a:lnSpc>
                <a:spcPct val="150000"/>
              </a:lnSpc>
            </a:pPr>
            <a:r>
              <a:rPr lang="cs-CZ" sz="3200" dirty="0" smtClean="0">
                <a:latin typeface="Times New Roman"/>
              </a:rPr>
              <a:t>3000 </a:t>
            </a:r>
            <a:r>
              <a:rPr lang="cs-CZ" sz="3200" dirty="0" smtClean="0">
                <a:solidFill>
                  <a:srgbClr val="FF0000"/>
                </a:solidFill>
                <a:latin typeface="Times New Roman"/>
              </a:rPr>
              <a:t>Vzniká tam kyslík a ústrojné látky</a:t>
            </a:r>
          </a:p>
          <a:p>
            <a:pPr>
              <a:lnSpc>
                <a:spcPct val="150000"/>
              </a:lnSpc>
            </a:pPr>
            <a:r>
              <a:rPr lang="cs-CZ" sz="3200" dirty="0" smtClean="0">
                <a:latin typeface="Times New Roman"/>
              </a:rPr>
              <a:t>4000 </a:t>
            </a:r>
            <a:r>
              <a:rPr lang="cs-CZ" sz="3200" dirty="0" smtClean="0">
                <a:solidFill>
                  <a:srgbClr val="FF0000"/>
                </a:solidFill>
                <a:latin typeface="Times New Roman"/>
              </a:rPr>
              <a:t>mitochondrie</a:t>
            </a:r>
          </a:p>
          <a:p>
            <a:pPr>
              <a:lnSpc>
                <a:spcPct val="150000"/>
              </a:lnSpc>
            </a:pPr>
            <a:r>
              <a:rPr lang="cs-CZ" sz="3200" dirty="0" smtClean="0">
                <a:latin typeface="Times New Roman"/>
              </a:rPr>
              <a:t>5000</a:t>
            </a:r>
            <a:r>
              <a:rPr lang="cs-CZ" sz="3200" dirty="0" smtClean="0">
                <a:solidFill>
                  <a:srgbClr val="FF0000"/>
                </a:solidFill>
                <a:latin typeface="Times New Roman"/>
              </a:rPr>
              <a:t> vakuola</a:t>
            </a:r>
          </a:p>
          <a:p>
            <a:pPr>
              <a:lnSpc>
                <a:spcPct val="150000"/>
              </a:lnSpc>
            </a:pPr>
            <a:endParaRPr lang="cs-CZ" sz="3200" dirty="0" smtClean="0">
              <a:solidFill>
                <a:srgbClr val="00B05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0000"/>
                </a:solidFill>
              </a:rPr>
              <a:t>ŘEŠENÍ</a:t>
            </a:r>
            <a:endParaRPr lang="cs-CZ" b="1" dirty="0">
              <a:solidFill>
                <a:srgbClr val="FF0000"/>
              </a:solidFill>
            </a:endParaRPr>
          </a:p>
        </p:txBody>
      </p:sp>
      <p:sp>
        <p:nvSpPr>
          <p:cNvPr id="4" name="TextovéPole 3"/>
          <p:cNvSpPr txBox="1"/>
          <p:nvPr/>
        </p:nvSpPr>
        <p:spPr>
          <a:xfrm>
            <a:off x="571472" y="1502688"/>
            <a:ext cx="7715304" cy="5934830"/>
          </a:xfrm>
          <a:prstGeom prst="rect">
            <a:avLst/>
          </a:prstGeom>
          <a:noFill/>
        </p:spPr>
        <p:txBody>
          <a:bodyPr wrap="square" rtlCol="0">
            <a:spAutoFit/>
          </a:bodyPr>
          <a:lstStyle/>
          <a:p>
            <a:pPr>
              <a:lnSpc>
                <a:spcPct val="150000"/>
              </a:lnSpc>
            </a:pPr>
            <a:r>
              <a:rPr lang="cs-CZ" sz="3200" b="1" dirty="0" smtClean="0">
                <a:solidFill>
                  <a:srgbClr val="F07D0A"/>
                </a:solidFill>
              </a:rPr>
              <a:t>Plísně</a:t>
            </a:r>
          </a:p>
          <a:p>
            <a:pPr>
              <a:lnSpc>
                <a:spcPct val="150000"/>
              </a:lnSpc>
            </a:pPr>
            <a:r>
              <a:rPr lang="cs-CZ" sz="2800" dirty="0" smtClean="0">
                <a:latin typeface="Times New Roman"/>
              </a:rPr>
              <a:t>1000  </a:t>
            </a:r>
            <a:r>
              <a:rPr lang="cs-CZ" sz="2800" dirty="0" smtClean="0">
                <a:solidFill>
                  <a:srgbClr val="FF0000"/>
                </a:solidFill>
                <a:latin typeface="Times New Roman"/>
              </a:rPr>
              <a:t>vlhké, nevětrané</a:t>
            </a:r>
          </a:p>
          <a:p>
            <a:pPr>
              <a:lnSpc>
                <a:spcPct val="150000"/>
              </a:lnSpc>
            </a:pPr>
            <a:r>
              <a:rPr lang="cs-CZ" sz="2800" dirty="0" smtClean="0">
                <a:latin typeface="Times New Roman"/>
              </a:rPr>
              <a:t>2000 </a:t>
            </a:r>
            <a:r>
              <a:rPr lang="cs-CZ" sz="2800" dirty="0" smtClean="0">
                <a:solidFill>
                  <a:srgbClr val="FF0000"/>
                </a:solidFill>
                <a:latin typeface="Times New Roman"/>
              </a:rPr>
              <a:t>protože plísně jsou jedovaté</a:t>
            </a:r>
          </a:p>
          <a:p>
            <a:pPr>
              <a:lnSpc>
                <a:spcPct val="150000"/>
              </a:lnSpc>
            </a:pPr>
            <a:r>
              <a:rPr lang="cs-CZ" sz="2800" dirty="0" smtClean="0">
                <a:latin typeface="Times New Roman"/>
              </a:rPr>
              <a:t>3000 </a:t>
            </a:r>
            <a:r>
              <a:rPr lang="cs-CZ" sz="2800" dirty="0" smtClean="0">
                <a:solidFill>
                  <a:srgbClr val="FF0000"/>
                </a:solidFill>
                <a:latin typeface="Times New Roman"/>
              </a:rPr>
              <a:t>výroba antibiotik a plísňových sýrů</a:t>
            </a:r>
          </a:p>
          <a:p>
            <a:pPr>
              <a:lnSpc>
                <a:spcPct val="150000"/>
              </a:lnSpc>
            </a:pPr>
            <a:r>
              <a:rPr lang="cs-CZ" sz="2800" dirty="0" smtClean="0">
                <a:latin typeface="Times New Roman"/>
              </a:rPr>
              <a:t>4000 </a:t>
            </a:r>
            <a:r>
              <a:rPr lang="cs-CZ" sz="2800" dirty="0" smtClean="0">
                <a:solidFill>
                  <a:srgbClr val="FF0000"/>
                </a:solidFill>
                <a:latin typeface="Times New Roman"/>
              </a:rPr>
              <a:t>rostliny usychají, celá rostlina odumírá, napadené plody černají a nedozrávají</a:t>
            </a:r>
          </a:p>
          <a:p>
            <a:pPr>
              <a:lnSpc>
                <a:spcPct val="150000"/>
              </a:lnSpc>
            </a:pPr>
            <a:r>
              <a:rPr lang="cs-CZ" sz="2800" dirty="0" smtClean="0">
                <a:latin typeface="Times New Roman"/>
              </a:rPr>
              <a:t>5000</a:t>
            </a:r>
            <a:r>
              <a:rPr lang="cs-CZ" sz="2800" dirty="0" smtClean="0">
                <a:solidFill>
                  <a:srgbClr val="FF0000"/>
                </a:solidFill>
                <a:latin typeface="Times New Roman"/>
              </a:rPr>
              <a:t> </a:t>
            </a:r>
            <a:r>
              <a:rPr lang="cs-CZ" sz="2800" dirty="0" err="1" smtClean="0">
                <a:solidFill>
                  <a:srgbClr val="FF0000"/>
                </a:solidFill>
                <a:latin typeface="Times New Roman"/>
              </a:rPr>
              <a:t>štětičkovec</a:t>
            </a:r>
            <a:r>
              <a:rPr lang="cs-CZ" sz="2800" dirty="0" smtClean="0">
                <a:solidFill>
                  <a:srgbClr val="FF0000"/>
                </a:solidFill>
                <a:latin typeface="Times New Roman"/>
              </a:rPr>
              <a:t>, </a:t>
            </a:r>
            <a:r>
              <a:rPr lang="cs-CZ" sz="2800" dirty="0" err="1" smtClean="0">
                <a:solidFill>
                  <a:srgbClr val="FF0000"/>
                </a:solidFill>
                <a:latin typeface="Times New Roman"/>
              </a:rPr>
              <a:t>antibitika</a:t>
            </a:r>
            <a:endParaRPr lang="cs-CZ" sz="2800" dirty="0" smtClean="0">
              <a:solidFill>
                <a:srgbClr val="FF0000"/>
              </a:solidFill>
              <a:latin typeface="Times New Roman"/>
            </a:endParaRPr>
          </a:p>
          <a:p>
            <a:pPr>
              <a:lnSpc>
                <a:spcPct val="150000"/>
              </a:lnSpc>
            </a:pPr>
            <a:endParaRPr lang="cs-CZ" sz="2800" dirty="0" smtClean="0">
              <a:latin typeface="Times New Roman"/>
            </a:endParaRPr>
          </a:p>
          <a:p>
            <a:pPr>
              <a:lnSpc>
                <a:spcPct val="150000"/>
              </a:lnSpc>
            </a:pPr>
            <a:endParaRPr lang="cs-CZ" sz="28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0000"/>
                </a:solidFill>
              </a:rPr>
              <a:t>ŘEŠENÍ</a:t>
            </a:r>
            <a:endParaRPr lang="cs-CZ" b="1" dirty="0">
              <a:solidFill>
                <a:srgbClr val="FF0000"/>
              </a:solidFill>
            </a:endParaRPr>
          </a:p>
        </p:txBody>
      </p:sp>
      <p:sp>
        <p:nvSpPr>
          <p:cNvPr id="4" name="TextovéPole 3"/>
          <p:cNvSpPr txBox="1"/>
          <p:nvPr/>
        </p:nvSpPr>
        <p:spPr>
          <a:xfrm>
            <a:off x="500034" y="1643050"/>
            <a:ext cx="7715304" cy="4642168"/>
          </a:xfrm>
          <a:prstGeom prst="rect">
            <a:avLst/>
          </a:prstGeom>
          <a:noFill/>
        </p:spPr>
        <p:txBody>
          <a:bodyPr wrap="square" rtlCol="0">
            <a:spAutoFit/>
          </a:bodyPr>
          <a:lstStyle/>
          <a:p>
            <a:pPr>
              <a:lnSpc>
                <a:spcPct val="150000"/>
              </a:lnSpc>
            </a:pPr>
            <a:r>
              <a:rPr lang="cs-CZ" sz="3200" b="1" dirty="0" smtClean="0">
                <a:solidFill>
                  <a:srgbClr val="0070C0"/>
                </a:solidFill>
              </a:rPr>
              <a:t>Kvasinky</a:t>
            </a:r>
          </a:p>
          <a:p>
            <a:pPr>
              <a:lnSpc>
                <a:spcPct val="150000"/>
              </a:lnSpc>
            </a:pPr>
            <a:r>
              <a:rPr lang="cs-CZ" sz="2800" dirty="0" smtClean="0">
                <a:latin typeface="Times New Roman"/>
              </a:rPr>
              <a:t>1000 </a:t>
            </a:r>
            <a:r>
              <a:rPr lang="cs-CZ" sz="2800" dirty="0" smtClean="0">
                <a:solidFill>
                  <a:srgbClr val="FF0000"/>
                </a:solidFill>
                <a:latin typeface="Times New Roman"/>
              </a:rPr>
              <a:t>jednobuněčné</a:t>
            </a:r>
          </a:p>
          <a:p>
            <a:pPr>
              <a:lnSpc>
                <a:spcPct val="150000"/>
              </a:lnSpc>
            </a:pPr>
            <a:r>
              <a:rPr lang="cs-CZ" sz="2800" dirty="0" smtClean="0">
                <a:latin typeface="Times New Roman"/>
              </a:rPr>
              <a:t>2000</a:t>
            </a:r>
            <a:r>
              <a:rPr lang="cs-CZ" sz="2800" dirty="0" smtClean="0">
                <a:solidFill>
                  <a:srgbClr val="FF0000"/>
                </a:solidFill>
                <a:latin typeface="Times New Roman"/>
              </a:rPr>
              <a:t> chléb, víno, knedlík, jogurt</a:t>
            </a:r>
          </a:p>
          <a:p>
            <a:pPr>
              <a:lnSpc>
                <a:spcPct val="150000"/>
              </a:lnSpc>
            </a:pPr>
            <a:r>
              <a:rPr lang="cs-CZ" sz="2800" dirty="0" smtClean="0">
                <a:latin typeface="Times New Roman"/>
              </a:rPr>
              <a:t>3000 </a:t>
            </a:r>
            <a:r>
              <a:rPr lang="cs-CZ" sz="2800" dirty="0" smtClean="0">
                <a:solidFill>
                  <a:srgbClr val="FF0000"/>
                </a:solidFill>
                <a:latin typeface="Times New Roman"/>
              </a:rPr>
              <a:t>cukry, ústrojnými látkami</a:t>
            </a:r>
          </a:p>
          <a:p>
            <a:pPr>
              <a:lnSpc>
                <a:spcPct val="150000"/>
              </a:lnSpc>
            </a:pPr>
            <a:r>
              <a:rPr lang="cs-CZ" sz="2800" dirty="0" smtClean="0">
                <a:latin typeface="Times New Roman"/>
              </a:rPr>
              <a:t>4000 </a:t>
            </a:r>
            <a:r>
              <a:rPr lang="cs-CZ" sz="2800" dirty="0" smtClean="0">
                <a:solidFill>
                  <a:srgbClr val="FF0000"/>
                </a:solidFill>
                <a:latin typeface="Times New Roman"/>
              </a:rPr>
              <a:t>kůže, pohlavní orgány, ústa (dásně), atd. </a:t>
            </a:r>
          </a:p>
          <a:p>
            <a:pPr>
              <a:lnSpc>
                <a:spcPct val="150000"/>
              </a:lnSpc>
            </a:pPr>
            <a:r>
              <a:rPr lang="cs-CZ" sz="2800" dirty="0" smtClean="0">
                <a:latin typeface="Times New Roman"/>
              </a:rPr>
              <a:t>5000</a:t>
            </a:r>
            <a:r>
              <a:rPr lang="cs-CZ" sz="2800" dirty="0" smtClean="0">
                <a:solidFill>
                  <a:srgbClr val="FF0000"/>
                </a:solidFill>
                <a:latin typeface="Times New Roman"/>
              </a:rPr>
              <a:t> pučení</a:t>
            </a:r>
          </a:p>
          <a:p>
            <a:pPr>
              <a:lnSpc>
                <a:spcPct val="150000"/>
              </a:lnSpc>
            </a:pPr>
            <a:endParaRPr lang="cs-CZ" sz="2800" dirty="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l"/>
            <a:r>
              <a:rPr lang="cs-CZ" sz="2400" smtClean="0"/>
              <a:t>Vše citováno [2013-03-10]</a:t>
            </a:r>
            <a:endParaRPr lang="cs-CZ" sz="2400" dirty="0"/>
          </a:p>
        </p:txBody>
      </p:sp>
      <p:sp>
        <p:nvSpPr>
          <p:cNvPr id="3" name="TextovéPole 2"/>
          <p:cNvSpPr txBox="1"/>
          <p:nvPr/>
        </p:nvSpPr>
        <p:spPr>
          <a:xfrm>
            <a:off x="571472" y="1214422"/>
            <a:ext cx="7358114" cy="6604372"/>
          </a:xfrm>
          <a:prstGeom prst="rect">
            <a:avLst/>
          </a:prstGeom>
          <a:noFill/>
        </p:spPr>
        <p:txBody>
          <a:bodyPr wrap="square" rtlCol="0">
            <a:spAutoFit/>
          </a:bodyPr>
          <a:lstStyle/>
          <a:p>
            <a:r>
              <a:rPr lang="cs-CZ" dirty="0" smtClean="0"/>
              <a:t>Plesnivý chléb - </a:t>
            </a:r>
            <a:r>
              <a:rPr lang="cs-CZ" dirty="0" smtClean="0">
                <a:hlinkClick r:id="rId2"/>
              </a:rPr>
              <a:t>http://upload.wikimedia.org/wikipedia/commons/thumb/8/8b/Plesniv%C3%BD_chl%C3%A9b.jpg/800px-Plesniv%C3%BD_chl%C3%A9b.jpg</a:t>
            </a:r>
            <a:endParaRPr lang="cs-CZ" dirty="0" smtClean="0"/>
          </a:p>
          <a:p>
            <a:r>
              <a:rPr lang="cs-CZ" dirty="0" smtClean="0"/>
              <a:t>Rajčata - </a:t>
            </a:r>
            <a:r>
              <a:rPr lang="cs-CZ" dirty="0" smtClean="0">
                <a:hlinkClick r:id="rId3"/>
              </a:rPr>
              <a:t>http://upload.wikimedia.org/wikipedia/commons/thumb/6/60/TomateTrossKrautundBraunf%C3%A4ulePhytophtorainfestans.jpg/800px-TomateTrossKrautundBraunf%C3%A4ulePhytophtorainfestans.jpg</a:t>
            </a:r>
            <a:endParaRPr lang="cs-CZ" dirty="0" smtClean="0"/>
          </a:p>
          <a:p>
            <a:r>
              <a:rPr lang="cs-CZ" dirty="0" smtClean="0"/>
              <a:t>Brambory - </a:t>
            </a:r>
            <a:r>
              <a:rPr lang="cs-CZ" dirty="0" smtClean="0">
                <a:hlinkClick r:id="rId4"/>
              </a:rPr>
              <a:t>http://upload.wikimedia.org/wikipedia/commons/a/a6/Symptom_potato_late_blight.jpg</a:t>
            </a:r>
            <a:endParaRPr lang="cs-CZ" dirty="0" smtClean="0"/>
          </a:p>
          <a:p>
            <a:pPr lvl="0">
              <a:spcBef>
                <a:spcPts val="300"/>
              </a:spcBef>
              <a:defRPr/>
            </a:pPr>
            <a:r>
              <a:rPr lang="cs-CZ" dirty="0" smtClean="0"/>
              <a:t>chléb - </a:t>
            </a:r>
            <a:r>
              <a:rPr lang="cs-CZ" dirty="0" smtClean="0">
                <a:hlinkClick r:id="rId5"/>
              </a:rPr>
              <a:t>http://upload.wikimedia.org/wikipedia/commons/thumb/b/b3/Various_grains.jpg/800px-Various_grains.jpg</a:t>
            </a:r>
            <a:r>
              <a:rPr lang="cs-CZ" dirty="0" smtClean="0"/>
              <a:t> </a:t>
            </a:r>
          </a:p>
          <a:p>
            <a:pPr lvl="0">
              <a:spcBef>
                <a:spcPts val="300"/>
              </a:spcBef>
              <a:defRPr/>
            </a:pPr>
            <a:r>
              <a:rPr lang="cs-CZ" dirty="0" smtClean="0"/>
              <a:t>jogurt - </a:t>
            </a:r>
            <a:r>
              <a:rPr lang="cs-CZ" dirty="0" smtClean="0">
                <a:hlinkClick r:id="rId6"/>
              </a:rPr>
              <a:t>http://upload.wikimedia.org/wikipedia/commons/thumb/b/b8/Joghurt.jpg/220px-Joghurt.jpg</a:t>
            </a:r>
            <a:r>
              <a:rPr lang="cs-CZ" dirty="0" smtClean="0"/>
              <a:t> </a:t>
            </a:r>
          </a:p>
          <a:p>
            <a:pPr lvl="0">
              <a:spcBef>
                <a:spcPts val="500"/>
              </a:spcBef>
              <a:defRPr/>
            </a:pPr>
            <a:r>
              <a:rPr lang="cs-CZ" dirty="0" smtClean="0"/>
              <a:t>knedlík  - </a:t>
            </a:r>
            <a:r>
              <a:rPr lang="cs-CZ" dirty="0" smtClean="0">
                <a:hlinkClick r:id="rId7"/>
              </a:rPr>
              <a:t>http://upload.wikimedia.org/wikipedia/commons/thumb/2/2d/Knedlik.jpg/800px-Knedlik.jpg</a:t>
            </a:r>
            <a:r>
              <a:rPr lang="cs-CZ" dirty="0" smtClean="0"/>
              <a:t> </a:t>
            </a:r>
          </a:p>
          <a:p>
            <a:endParaRPr lang="cs-CZ" dirty="0" smtClean="0"/>
          </a:p>
          <a:p>
            <a:endParaRPr lang="cs-CZ" dirty="0" smtClean="0"/>
          </a:p>
          <a:p>
            <a:endParaRPr lang="cs-CZ" dirty="0" smtClean="0"/>
          </a:p>
          <a:p>
            <a:endParaRPr lang="cs-CZ"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délník 2"/>
          <p:cNvSpPr/>
          <p:nvPr/>
        </p:nvSpPr>
        <p:spPr>
          <a:xfrm>
            <a:off x="357158" y="285728"/>
            <a:ext cx="8501122" cy="2159566"/>
          </a:xfrm>
          <a:prstGeom prst="rect">
            <a:avLst/>
          </a:prstGeom>
        </p:spPr>
        <p:txBody>
          <a:bodyPr wrap="square">
            <a:spAutoFit/>
          </a:bodyPr>
          <a:lstStyle/>
          <a:p>
            <a:pPr>
              <a:spcBef>
                <a:spcPts val="500"/>
              </a:spcBef>
            </a:pPr>
            <a:r>
              <a:rPr lang="cs-CZ" dirty="0" smtClean="0"/>
              <a:t>kvasinky - </a:t>
            </a:r>
            <a:r>
              <a:rPr lang="cs-CZ" dirty="0" smtClean="0">
                <a:hlinkClick r:id="rId2"/>
              </a:rPr>
              <a:t>http://upload.wikimedia.org/wikipedia/commons/thumb/d/d9/S_cerevisiae_under_DIC_microscopy.jpg/600px-S_cerevisiae_under_DIC_microscopy.jpg</a:t>
            </a:r>
            <a:r>
              <a:rPr lang="cs-CZ" dirty="0" smtClean="0"/>
              <a:t> </a:t>
            </a:r>
          </a:p>
          <a:p>
            <a:pPr>
              <a:spcBef>
                <a:spcPts val="500"/>
              </a:spcBef>
            </a:pPr>
            <a:r>
              <a:rPr lang="cs-CZ" dirty="0" smtClean="0"/>
              <a:t>kvasnice - </a:t>
            </a:r>
            <a:r>
              <a:rPr lang="cs-CZ" dirty="0" smtClean="0">
                <a:hlinkClick r:id="rId3"/>
              </a:rPr>
              <a:t>http://upload.wikimedia.org/wikipedia/commons/thumb/d/d2/Wet_yeast.JPG/450px-Wet_yeast.JPG</a:t>
            </a:r>
            <a:r>
              <a:rPr lang="cs-CZ" dirty="0" smtClean="0"/>
              <a:t> </a:t>
            </a:r>
          </a:p>
          <a:p>
            <a:pPr>
              <a:spcBef>
                <a:spcPts val="500"/>
              </a:spcBef>
            </a:pPr>
            <a:endParaRPr lang="cs-CZ" dirty="0" smtClean="0"/>
          </a:p>
        </p:txBody>
      </p:sp>
    </p:spTree>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312</TotalTime>
  <Words>569</Words>
  <Application>Microsoft Office PowerPoint</Application>
  <PresentationFormat>Předvádění na obrazovce (4:3)</PresentationFormat>
  <Paragraphs>134</Paragraphs>
  <Slides>23</Slides>
  <Notes>1</Notes>
  <HiddenSlides>0</HiddenSlides>
  <MMClips>0</MMClips>
  <ScaleCrop>false</ScaleCrop>
  <HeadingPairs>
    <vt:vector size="4" baseType="variant">
      <vt:variant>
        <vt:lpstr>Motiv</vt:lpstr>
      </vt:variant>
      <vt:variant>
        <vt:i4>1</vt:i4>
      </vt:variant>
      <vt:variant>
        <vt:lpstr>Nadpisy snímků</vt:lpstr>
      </vt:variant>
      <vt:variant>
        <vt:i4>23</vt:i4>
      </vt:variant>
    </vt:vector>
  </HeadingPairs>
  <TitlesOfParts>
    <vt:vector size="24" baseType="lpstr">
      <vt:lpstr>Motiv sady Office</vt:lpstr>
      <vt:lpstr>Snímek 1</vt:lpstr>
      <vt:lpstr>Snímek 2</vt:lpstr>
      <vt:lpstr>Snímek 3</vt:lpstr>
      <vt:lpstr>1000</vt:lpstr>
      <vt:lpstr>2000</vt:lpstr>
      <vt:lpstr>3000</vt:lpstr>
      <vt:lpstr>4000</vt:lpstr>
      <vt:lpstr>5000</vt:lpstr>
      <vt:lpstr>1000</vt:lpstr>
      <vt:lpstr>2000</vt:lpstr>
      <vt:lpstr>3000</vt:lpstr>
      <vt:lpstr>4000</vt:lpstr>
      <vt:lpstr>5000</vt:lpstr>
      <vt:lpstr>1000</vt:lpstr>
      <vt:lpstr>2000</vt:lpstr>
      <vt:lpstr>3000</vt:lpstr>
      <vt:lpstr>4000</vt:lpstr>
      <vt:lpstr>5000</vt:lpstr>
      <vt:lpstr>ŘEŠENÍ</vt:lpstr>
      <vt:lpstr>ŘEŠENÍ</vt:lpstr>
      <vt:lpstr>ŘEŠENÍ</vt:lpstr>
      <vt:lpstr>Vše citováno [2013-03-10]</vt:lpstr>
      <vt:lpstr>Snímek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Adelka</dc:creator>
  <cp:lastModifiedBy>5963</cp:lastModifiedBy>
  <cp:revision>36</cp:revision>
  <dcterms:created xsi:type="dcterms:W3CDTF">2013-03-14T20:07:58Z</dcterms:created>
  <dcterms:modified xsi:type="dcterms:W3CDTF">2013-06-27T00:27:08Z</dcterms:modified>
</cp:coreProperties>
</file>