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3" r:id="rId5"/>
    <p:sldId id="261" r:id="rId6"/>
    <p:sldId id="262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cs.wikipedia.org/wiki/Bulimie" TargetMode="External"/><Relationship Id="rId4" Type="http://schemas.openxmlformats.org/officeDocument/2006/relationships/hyperlink" Target="http://cs.wikipedia.org/wiki/Ment%C3%A1ln%C3%AD_anorex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Poruchy příjmu potravy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70452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22_PP_06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Poruchy příjmu potravy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poruchami příjmu potravy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Uvědomění si nebezpečí a následků v poruch příjmu potravy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3.3.2013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PORUCHY PŘÍJMU POTRAVY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ANOREXIE, MENTÁLNÍ ANOREXIE</a:t>
            </a:r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orucha příjmu potravy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je duševní nemoc </a:t>
            </a:r>
            <a:r>
              <a:rPr lang="cs-CZ" dirty="0">
                <a:solidFill>
                  <a:srgbClr val="000099"/>
                </a:solidFill>
              </a:rPr>
              <a:t>spočívající v odmítání potravy </a:t>
            </a:r>
            <a:r>
              <a:rPr lang="cs-CZ" dirty="0" smtClean="0">
                <a:solidFill>
                  <a:srgbClr val="000099"/>
                </a:solidFill>
              </a:rPr>
              <a:t>                    a </a:t>
            </a:r>
            <a:r>
              <a:rPr lang="cs-CZ" dirty="0">
                <a:solidFill>
                  <a:srgbClr val="000099"/>
                </a:solidFill>
              </a:rPr>
              <a:t>zkreslené představě o svém </a:t>
            </a:r>
            <a:r>
              <a:rPr lang="cs-CZ" dirty="0" smtClean="0">
                <a:solidFill>
                  <a:srgbClr val="000099"/>
                </a:solidFill>
              </a:rPr>
              <a:t>těle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4" name="Picture 6" descr="C:\Users\franzova\AppData\Local\Microsoft\Windows\Temporary Internet Files\Content.IE5\8USW24E2\MP9004312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45024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0567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PORUCHY PŘÍJMU POTRAVY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lv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BULIMIE</a:t>
            </a:r>
            <a:endParaRPr lang="cs-CZ" b="1" dirty="0">
              <a:solidFill>
                <a:srgbClr val="000099"/>
              </a:solidFill>
            </a:endParaRPr>
          </a:p>
          <a:p>
            <a:pPr lvl="0"/>
            <a:r>
              <a:rPr lang="cs-CZ" dirty="0">
                <a:solidFill>
                  <a:srgbClr val="000099"/>
                </a:solidFill>
              </a:rPr>
              <a:t>porucha příjmu potravy</a:t>
            </a:r>
          </a:p>
          <a:p>
            <a:pPr lvl="0"/>
            <a:r>
              <a:rPr lang="cs-CZ" dirty="0">
                <a:solidFill>
                  <a:srgbClr val="000099"/>
                </a:solidFill>
              </a:rPr>
              <a:t>spočívá v  záchvatovém přejídání a snaze tomuto čelit – úmyslným vyvrhováním potravy, ale také vyvoláváním průjmu, užíváním anorektik či jiných látek k hubnutí se snahou, aby postižený netloustl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Users\franzova\AppData\Local\Microsoft\Windows\Temporary Internet Files\Content.IE5\0D0PUK21\MP9003373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29056"/>
            <a:ext cx="2721140" cy="194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ranzova\AppData\Local\Microsoft\Windows\Temporary Internet Files\Content.IE5\OD1K31E0\MP9004222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64811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ranzova\AppData\Local\Microsoft\Windows\Temporary Internet Files\Content.IE5\8USW24E2\MP900430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29056"/>
            <a:ext cx="1941080" cy="194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73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MENTÁLNÍ ANOREXIE, ANOREXIE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sz="2000" dirty="0">
              <a:solidFill>
                <a:srgbClr val="000000">
                  <a:lumMod val="50000"/>
                  <a:lumOff val="50000"/>
                </a:srgbClr>
              </a:solidFill>
            </a:endParaRPr>
          </a:p>
          <a:p>
            <a:pPr lvl="0"/>
            <a:r>
              <a:rPr lang="cs-CZ" dirty="0" smtClean="0">
                <a:solidFill>
                  <a:srgbClr val="000099"/>
                </a:solidFill>
              </a:rPr>
              <a:t>nejčastěji </a:t>
            </a:r>
            <a:r>
              <a:rPr lang="cs-CZ" dirty="0">
                <a:solidFill>
                  <a:srgbClr val="000099"/>
                </a:solidFill>
              </a:rPr>
              <a:t>ve věku mezi 14-18 </a:t>
            </a:r>
            <a:r>
              <a:rPr lang="cs-CZ" dirty="0" smtClean="0">
                <a:solidFill>
                  <a:srgbClr val="000099"/>
                </a:solidFill>
              </a:rPr>
              <a:t>lety</a:t>
            </a:r>
            <a:endParaRPr lang="cs-CZ" dirty="0" smtClean="0">
              <a:solidFill>
                <a:srgbClr val="000099"/>
              </a:solidFill>
            </a:endParaRPr>
          </a:p>
          <a:p>
            <a:pPr lvl="0"/>
            <a:r>
              <a:rPr lang="cs-CZ" dirty="0" smtClean="0">
                <a:solidFill>
                  <a:srgbClr val="000099"/>
                </a:solidFill>
              </a:rPr>
              <a:t>reakce na </a:t>
            </a:r>
            <a:r>
              <a:rPr lang="cs-CZ" dirty="0">
                <a:solidFill>
                  <a:srgbClr val="000099"/>
                </a:solidFill>
              </a:rPr>
              <a:t>novou životní situaci či událost, se kterou se daný jedinec nedokáže vypořádat (přechod </a:t>
            </a:r>
            <a:r>
              <a:rPr lang="cs-CZ" dirty="0" smtClean="0">
                <a:solidFill>
                  <a:srgbClr val="000099"/>
                </a:solidFill>
              </a:rPr>
              <a:t>                 na </a:t>
            </a:r>
            <a:r>
              <a:rPr lang="cs-CZ" dirty="0">
                <a:solidFill>
                  <a:srgbClr val="000099"/>
                </a:solidFill>
              </a:rPr>
              <a:t>střední či vysokou školu, rozvod rodičů, úmrtí </a:t>
            </a:r>
            <a:r>
              <a:rPr lang="cs-CZ" dirty="0" smtClean="0">
                <a:solidFill>
                  <a:srgbClr val="000099"/>
                </a:solidFill>
              </a:rPr>
              <a:t>                           v </a:t>
            </a:r>
            <a:r>
              <a:rPr lang="cs-CZ" dirty="0">
                <a:solidFill>
                  <a:srgbClr val="000099"/>
                </a:solidFill>
              </a:rPr>
              <a:t>rodině apod</a:t>
            </a:r>
            <a:r>
              <a:rPr lang="cs-CZ" dirty="0" smtClean="0">
                <a:solidFill>
                  <a:srgbClr val="000099"/>
                </a:solidFill>
              </a:rPr>
              <a:t>.)</a:t>
            </a:r>
            <a:endParaRPr lang="cs-CZ" dirty="0">
              <a:solidFill>
                <a:srgbClr val="000099"/>
              </a:solidFill>
            </a:endParaRPr>
          </a:p>
          <a:p>
            <a:pPr lvl="0"/>
            <a:r>
              <a:rPr lang="cs-CZ" dirty="0">
                <a:solidFill>
                  <a:srgbClr val="000099"/>
                </a:solidFill>
              </a:rPr>
              <a:t>ú</a:t>
            </a:r>
            <a:r>
              <a:rPr lang="cs-CZ" dirty="0" smtClean="0">
                <a:solidFill>
                  <a:srgbClr val="000099"/>
                </a:solidFill>
              </a:rPr>
              <a:t>myslné snižování </a:t>
            </a:r>
            <a:r>
              <a:rPr lang="cs-CZ" dirty="0">
                <a:solidFill>
                  <a:srgbClr val="000099"/>
                </a:solidFill>
              </a:rPr>
              <a:t>hmotnosti </a:t>
            </a:r>
            <a:endParaRPr lang="cs-CZ" dirty="0" smtClean="0">
              <a:solidFill>
                <a:srgbClr val="000099"/>
              </a:solidFill>
            </a:endParaRPr>
          </a:p>
          <a:p>
            <a:pPr lvl="0"/>
            <a:r>
              <a:rPr lang="cs-CZ" dirty="0" smtClean="0">
                <a:solidFill>
                  <a:srgbClr val="000099"/>
                </a:solidFill>
              </a:rPr>
              <a:t>snižováním </a:t>
            </a:r>
            <a:r>
              <a:rPr lang="cs-CZ" dirty="0">
                <a:solidFill>
                  <a:srgbClr val="000099"/>
                </a:solidFill>
              </a:rPr>
              <a:t>příjmu tekutin a </a:t>
            </a:r>
            <a:r>
              <a:rPr lang="cs-CZ" dirty="0" smtClean="0">
                <a:solidFill>
                  <a:srgbClr val="000099"/>
                </a:solidFill>
              </a:rPr>
              <a:t>potravy</a:t>
            </a:r>
          </a:p>
          <a:p>
            <a:pPr lvl="0"/>
            <a:r>
              <a:rPr lang="cs-CZ" dirty="0" smtClean="0">
                <a:solidFill>
                  <a:srgbClr val="000099"/>
                </a:solidFill>
              </a:rPr>
              <a:t>zvyšováním </a:t>
            </a:r>
            <a:r>
              <a:rPr lang="cs-CZ" dirty="0">
                <a:solidFill>
                  <a:srgbClr val="000099"/>
                </a:solidFill>
              </a:rPr>
              <a:t>energetického výdeje </a:t>
            </a:r>
            <a:r>
              <a:rPr lang="cs-CZ" dirty="0" smtClean="0">
                <a:solidFill>
                  <a:srgbClr val="000099"/>
                </a:solidFill>
              </a:rPr>
              <a:t>- cvičení</a:t>
            </a:r>
          </a:p>
          <a:p>
            <a:pPr lvl="0"/>
            <a:r>
              <a:rPr lang="cs-CZ" dirty="0" smtClean="0">
                <a:solidFill>
                  <a:srgbClr val="000099"/>
                </a:solidFill>
              </a:rPr>
              <a:t>vyprovokované </a:t>
            </a:r>
            <a:r>
              <a:rPr lang="cs-CZ" dirty="0">
                <a:solidFill>
                  <a:srgbClr val="000099"/>
                </a:solidFill>
              </a:rPr>
              <a:t>zvracení, průjmy či užívání </a:t>
            </a:r>
            <a:r>
              <a:rPr lang="cs-CZ" dirty="0" smtClean="0">
                <a:solidFill>
                  <a:srgbClr val="000099"/>
                </a:solidFill>
              </a:rPr>
              <a:t>látek                     k hubnutí </a:t>
            </a:r>
            <a:endParaRPr lang="cs-CZ" dirty="0">
              <a:solidFill>
                <a:srgbClr val="000099"/>
              </a:solidFill>
            </a:endParaRP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539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BULIMIE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cs-CZ" dirty="0" smtClean="0">
              <a:solidFill>
                <a:srgbClr val="000000">
                  <a:lumMod val="50000"/>
                  <a:lumOff val="50000"/>
                </a:srgbClr>
              </a:solidFill>
            </a:endParaRPr>
          </a:p>
          <a:p>
            <a:pPr lvl="0"/>
            <a:r>
              <a:rPr lang="cs-CZ" dirty="0" smtClean="0">
                <a:solidFill>
                  <a:srgbClr val="000099"/>
                </a:solidFill>
              </a:rPr>
              <a:t>nejčastěji u </a:t>
            </a:r>
            <a:r>
              <a:rPr lang="cs-CZ" dirty="0">
                <a:solidFill>
                  <a:srgbClr val="000099"/>
                </a:solidFill>
              </a:rPr>
              <a:t>dívek </a:t>
            </a:r>
            <a:r>
              <a:rPr lang="cs-CZ" dirty="0" smtClean="0">
                <a:solidFill>
                  <a:srgbClr val="000099"/>
                </a:solidFill>
              </a:rPr>
              <a:t>ve </a:t>
            </a:r>
            <a:r>
              <a:rPr lang="cs-CZ" dirty="0">
                <a:solidFill>
                  <a:srgbClr val="000099"/>
                </a:solidFill>
              </a:rPr>
              <a:t>věku 13–18 </a:t>
            </a:r>
            <a:r>
              <a:rPr lang="cs-CZ" dirty="0" smtClean="0">
                <a:solidFill>
                  <a:srgbClr val="000099"/>
                </a:solidFill>
              </a:rPr>
              <a:t>let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i ve vyšším věku </a:t>
            </a:r>
            <a:r>
              <a:rPr lang="cs-CZ" dirty="0">
                <a:solidFill>
                  <a:srgbClr val="000099"/>
                </a:solidFill>
              </a:rPr>
              <a:t>a u </a:t>
            </a:r>
            <a:r>
              <a:rPr lang="cs-CZ" dirty="0" smtClean="0">
                <a:solidFill>
                  <a:srgbClr val="000099"/>
                </a:solidFill>
              </a:rPr>
              <a:t>mužů</a:t>
            </a:r>
          </a:p>
          <a:p>
            <a:pPr lvl="0"/>
            <a:r>
              <a:rPr lang="cs-CZ" dirty="0">
                <a:solidFill>
                  <a:srgbClr val="000099"/>
                </a:solidFill>
              </a:rPr>
              <a:t>l</a:t>
            </a:r>
            <a:r>
              <a:rPr lang="cs-CZ" dirty="0" smtClean="0">
                <a:solidFill>
                  <a:srgbClr val="000099"/>
                </a:solidFill>
              </a:rPr>
              <a:t>éčba pomocí psychoterapie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občasné záchvatové </a:t>
            </a:r>
            <a:r>
              <a:rPr lang="cs-CZ" dirty="0">
                <a:solidFill>
                  <a:srgbClr val="000099"/>
                </a:solidFill>
              </a:rPr>
              <a:t>přejídání a </a:t>
            </a:r>
            <a:r>
              <a:rPr lang="cs-CZ" dirty="0" smtClean="0">
                <a:solidFill>
                  <a:srgbClr val="000099"/>
                </a:solidFill>
              </a:rPr>
              <a:t>ztráta </a:t>
            </a:r>
            <a:r>
              <a:rPr lang="cs-CZ" dirty="0">
                <a:solidFill>
                  <a:srgbClr val="000099"/>
                </a:solidFill>
              </a:rPr>
              <a:t>kontroly nad množstvím zkonzumovaných </a:t>
            </a:r>
            <a:r>
              <a:rPr lang="cs-CZ" dirty="0" smtClean="0">
                <a:solidFill>
                  <a:srgbClr val="000099"/>
                </a:solidFill>
              </a:rPr>
              <a:t>potravin</a:t>
            </a:r>
            <a:endParaRPr lang="cs-CZ" dirty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časté </a:t>
            </a:r>
            <a:r>
              <a:rPr lang="cs-CZ" dirty="0">
                <a:solidFill>
                  <a:srgbClr val="000099"/>
                </a:solidFill>
              </a:rPr>
              <a:t>přejídají </a:t>
            </a:r>
            <a:r>
              <a:rPr lang="cs-CZ" dirty="0" smtClean="0">
                <a:solidFill>
                  <a:srgbClr val="000099"/>
                </a:solidFill>
              </a:rPr>
              <a:t>- třeba </a:t>
            </a:r>
            <a:r>
              <a:rPr lang="cs-CZ" dirty="0">
                <a:solidFill>
                  <a:srgbClr val="000099"/>
                </a:solidFill>
              </a:rPr>
              <a:t>i častěji než dvakrát </a:t>
            </a:r>
            <a:r>
              <a:rPr lang="cs-CZ" dirty="0" smtClean="0">
                <a:solidFill>
                  <a:srgbClr val="000099"/>
                </a:solidFill>
              </a:rPr>
              <a:t>týdně,  </a:t>
            </a:r>
            <a:r>
              <a:rPr lang="cs-CZ" dirty="0">
                <a:solidFill>
                  <a:srgbClr val="000099"/>
                </a:solidFill>
              </a:rPr>
              <a:t>déle než tři </a:t>
            </a:r>
            <a:r>
              <a:rPr lang="cs-CZ" dirty="0" smtClean="0">
                <a:solidFill>
                  <a:srgbClr val="000099"/>
                </a:solidFill>
              </a:rPr>
              <a:t>měsíce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8USW24E2\MP9004228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982" y="4653136"/>
            <a:ext cx="1982900" cy="15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ranzova\AppData\Local\Microsoft\Windows\Temporary Internet Files\Content.IE5\6ZL97W6S\MP9004304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636077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978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PREVENCE PORUCH PŘÍJMU POTRAVY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ZDRAVÝ ŽIVOTNÍ STYL RODINY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zdravá, chutná a pěkně upravená jídla</a:t>
            </a: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říjemná a klidná atmosféra při konzumování</a:t>
            </a:r>
          </a:p>
          <a:p>
            <a:r>
              <a:rPr lang="cs-CZ" dirty="0">
                <a:solidFill>
                  <a:srgbClr val="000099"/>
                </a:solidFill>
              </a:rPr>
              <a:t>s</a:t>
            </a:r>
            <a:r>
              <a:rPr lang="cs-CZ" dirty="0" smtClean="0">
                <a:solidFill>
                  <a:srgbClr val="000099"/>
                </a:solidFill>
              </a:rPr>
              <a:t>ledování stravovacího režimu v období dospívání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ŠKOLA</a:t>
            </a:r>
          </a:p>
          <a:p>
            <a:r>
              <a:rPr lang="cs-CZ" dirty="0">
                <a:solidFill>
                  <a:srgbClr val="000099"/>
                </a:solidFill>
              </a:rPr>
              <a:t>i</a:t>
            </a:r>
            <a:r>
              <a:rPr lang="cs-CZ" dirty="0" smtClean="0">
                <a:solidFill>
                  <a:srgbClr val="000099"/>
                </a:solidFill>
              </a:rPr>
              <a:t>nformace o psychických, tělesných  a sociálních změnách v období dospívání</a:t>
            </a:r>
          </a:p>
          <a:p>
            <a:r>
              <a:rPr lang="cs-CZ" dirty="0">
                <a:solidFill>
                  <a:srgbClr val="000099"/>
                </a:solidFill>
              </a:rPr>
              <a:t>i</a:t>
            </a:r>
            <a:r>
              <a:rPr lang="cs-CZ" dirty="0" smtClean="0">
                <a:solidFill>
                  <a:srgbClr val="000099"/>
                </a:solidFill>
              </a:rPr>
              <a:t>nformace o zásadách zdravé výživy</a:t>
            </a:r>
          </a:p>
          <a:p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oskytnutí informací o poruchách příjmu potravy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530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8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000099"/>
                </a:solidFill>
                <a:latin typeface="Verdana"/>
                <a:ea typeface="Verdana"/>
                <a:cs typeface="Verdana"/>
              </a:rPr>
              <a:t> </a:t>
            </a:r>
            <a:r>
              <a:rPr lang="cs-CZ" sz="2200" dirty="0" smtClean="0">
                <a:ln w="1905"/>
                <a:solidFill>
                  <a:srgbClr val="000099"/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000099"/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000099"/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dirty="0">
                <a:solidFill>
                  <a:srgbClr val="000099"/>
                </a:solidFill>
                <a:latin typeface="Arial"/>
                <a:ea typeface="Times New Roman"/>
                <a:hlinkClick r:id="rId4"/>
              </a:rPr>
              <a:t>http://</a:t>
            </a:r>
            <a:r>
              <a:rPr lang="cs-CZ" dirty="0" smtClean="0">
                <a:solidFill>
                  <a:srgbClr val="000099"/>
                </a:solidFill>
                <a:latin typeface="Arial"/>
                <a:ea typeface="Times New Roman"/>
                <a:hlinkClick r:id="rId4"/>
              </a:rPr>
              <a:t>cs.wikipedia.org/wiki/Ment%C3%A1ln%C3%AD_anorexie</a:t>
            </a:r>
            <a:r>
              <a:rPr lang="cs-CZ" dirty="0" smtClean="0">
                <a:solidFill>
                  <a:srgbClr val="000099"/>
                </a:solidFill>
                <a:latin typeface="Arial"/>
                <a:ea typeface="Times New Roman"/>
              </a:rPr>
              <a:t> (str. 3, 4, 5)</a:t>
            </a:r>
          </a:p>
          <a:p>
            <a:pPr marL="342900" indent="-34290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dirty="0">
                <a:solidFill>
                  <a:srgbClr val="000099"/>
                </a:solidFill>
                <a:latin typeface="Arial"/>
                <a:ea typeface="Times New Roman"/>
                <a:hlinkClick r:id="rId5"/>
              </a:rPr>
              <a:t>http://</a:t>
            </a:r>
            <a:r>
              <a:rPr lang="cs-CZ" dirty="0" smtClean="0">
                <a:solidFill>
                  <a:srgbClr val="000099"/>
                </a:solidFill>
                <a:latin typeface="Arial"/>
                <a:ea typeface="Times New Roman"/>
                <a:hlinkClick r:id="rId5"/>
              </a:rPr>
              <a:t>cs.wikipedia.org/wiki/Bulimie</a:t>
            </a:r>
            <a:r>
              <a:rPr lang="cs-CZ" dirty="0" smtClean="0">
                <a:solidFill>
                  <a:srgbClr val="000099"/>
                </a:solidFill>
                <a:latin typeface="Arial"/>
                <a:ea typeface="Times New Roman"/>
              </a:rPr>
              <a:t> (str. 6)</a:t>
            </a:r>
          </a:p>
          <a:p>
            <a:pPr marL="342900" indent="-342900" algn="l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4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103</TotalTime>
  <Words>467</Words>
  <Application>Microsoft Office PowerPoint</Application>
  <PresentationFormat>Předvádění na obrazovce (4:3)</PresentationFormat>
  <Paragraphs>81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PROTIDROGOVÁ PREVENCE  Poruchy příjmu potravy </vt:lpstr>
      <vt:lpstr>Prezentace aplikace PowerPoint</vt:lpstr>
      <vt:lpstr>PORUCHY PŘÍJMU POTRAVY</vt:lpstr>
      <vt:lpstr>PORUCHY PŘÍJMU POTRAVY</vt:lpstr>
      <vt:lpstr>MENTÁLNÍ ANOREXIE, ANOREXIE</vt:lpstr>
      <vt:lpstr>BULIMIE</vt:lpstr>
      <vt:lpstr>PREVENCE PORUCH PŘÍJMU POTRAVY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31</cp:revision>
  <dcterms:created xsi:type="dcterms:W3CDTF">2012-06-27T08:54:30Z</dcterms:created>
  <dcterms:modified xsi:type="dcterms:W3CDTF">2013-04-01T09:54:19Z</dcterms:modified>
</cp:coreProperties>
</file>