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7" r:id="rId2"/>
    <p:sldId id="258" r:id="rId3"/>
    <p:sldId id="260" r:id="rId4"/>
    <p:sldId id="266" r:id="rId5"/>
    <p:sldId id="267" r:id="rId6"/>
    <p:sldId id="269" r:id="rId7"/>
    <p:sldId id="262" r:id="rId8"/>
    <p:sldId id="270" r:id="rId9"/>
    <p:sldId id="271" r:id="rId10"/>
    <p:sldId id="272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95" d="100"/>
          <a:sy n="95" d="100"/>
        </p:scale>
        <p:origin x="-4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eknidrogamne.cz/cs/media/media-videa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hyperlink" Target="http://cs.wikipedia.org/wiki/Alkoholismus" TargetMode="External"/><Relationship Id="rId4" Type="http://schemas.openxmlformats.org/officeDocument/2006/relationships/hyperlink" Target="http://cs.wiktionary.org/wiki/alkoho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PROTIDROGOVÁ PREVENCE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Alkohol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Bc. Eva Franzová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609882" y="6381328"/>
            <a:ext cx="7924236" cy="293117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301455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22_PP_07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PROTIDROGOVÁ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PREVENCE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Alkohol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Bc. Eva Franzová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 s </a:t>
                      </a:r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problematikou závislosti 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na alkoholu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Uvědomění si závažnosti problému s alkoholem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25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6.3.2013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3568" y="6453336"/>
            <a:ext cx="7704856" cy="293117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ALKOHOL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>
              <a:solidFill>
                <a:srgbClr val="000099"/>
              </a:solidFill>
            </a:endParaRPr>
          </a:p>
          <a:p>
            <a:r>
              <a:rPr lang="cs-CZ" dirty="0" smtClean="0">
                <a:solidFill>
                  <a:srgbClr val="000099"/>
                </a:solidFill>
              </a:rPr>
              <a:t>legální droga</a:t>
            </a:r>
          </a:p>
          <a:p>
            <a:r>
              <a:rPr lang="cs-CZ" dirty="0">
                <a:solidFill>
                  <a:srgbClr val="000099"/>
                </a:solidFill>
              </a:rPr>
              <a:t>š</a:t>
            </a:r>
            <a:r>
              <a:rPr lang="cs-CZ" dirty="0" smtClean="0">
                <a:solidFill>
                  <a:srgbClr val="000099"/>
                </a:solidFill>
              </a:rPr>
              <a:t>iroce tolerovaná droga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nápoj </a:t>
            </a:r>
            <a:r>
              <a:rPr lang="cs-CZ" dirty="0">
                <a:solidFill>
                  <a:srgbClr val="000099"/>
                </a:solidFill>
              </a:rPr>
              <a:t>obsahující </a:t>
            </a:r>
            <a:r>
              <a:rPr lang="cs-CZ" dirty="0" smtClean="0">
                <a:solidFill>
                  <a:srgbClr val="000099"/>
                </a:solidFill>
              </a:rPr>
              <a:t>etanol (líh)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 descr="C:\Users\franzova\AppData\Local\Microsoft\Windows\Temporary Internet Files\Content.IE5\8USW24E2\MP90044243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1787" y="4032659"/>
            <a:ext cx="3707904" cy="2471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franzova\AppData\Local\Microsoft\Windows\Temporary Internet Files\Content.IE5\8USW24E2\MP90040057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2336" y="4027738"/>
            <a:ext cx="1977066" cy="2471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franzova\AppData\Local\Microsoft\Windows\Temporary Internet Files\Content.IE5\OD1K31E0\MP90040369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851" y="4032659"/>
            <a:ext cx="1971110" cy="2464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7673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OPILOST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0099"/>
                </a:solidFill>
              </a:rPr>
              <a:t>alkoholické </a:t>
            </a:r>
            <a:r>
              <a:rPr lang="cs-CZ" dirty="0">
                <a:solidFill>
                  <a:srgbClr val="000099"/>
                </a:solidFill>
              </a:rPr>
              <a:t>opojení </a:t>
            </a:r>
            <a:endParaRPr lang="cs-CZ" dirty="0" smtClean="0">
              <a:solidFill>
                <a:srgbClr val="000099"/>
              </a:solidFill>
            </a:endParaRPr>
          </a:p>
          <a:p>
            <a:r>
              <a:rPr lang="cs-CZ" dirty="0" smtClean="0">
                <a:solidFill>
                  <a:srgbClr val="000099"/>
                </a:solidFill>
              </a:rPr>
              <a:t>spokojené </a:t>
            </a:r>
            <a:r>
              <a:rPr lang="cs-CZ" dirty="0">
                <a:solidFill>
                  <a:srgbClr val="000099"/>
                </a:solidFill>
              </a:rPr>
              <a:t>a </a:t>
            </a:r>
            <a:r>
              <a:rPr lang="cs-CZ" dirty="0" smtClean="0">
                <a:solidFill>
                  <a:srgbClr val="000099"/>
                </a:solidFill>
              </a:rPr>
              <a:t>sdílné </a:t>
            </a:r>
            <a:r>
              <a:rPr lang="cs-CZ" dirty="0">
                <a:solidFill>
                  <a:srgbClr val="000099"/>
                </a:solidFill>
              </a:rPr>
              <a:t>rozpoložení </a:t>
            </a:r>
            <a:r>
              <a:rPr lang="cs-CZ" dirty="0" smtClean="0">
                <a:solidFill>
                  <a:srgbClr val="000099"/>
                </a:solidFill>
              </a:rPr>
              <a:t>mysli</a:t>
            </a:r>
          </a:p>
          <a:p>
            <a:pPr marL="0" indent="0">
              <a:buNone/>
            </a:pPr>
            <a:endParaRPr lang="cs-CZ" b="1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PROJEVY OPILOSTI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veselý výraz </a:t>
            </a:r>
            <a:r>
              <a:rPr lang="cs-CZ" dirty="0">
                <a:solidFill>
                  <a:srgbClr val="000099"/>
                </a:solidFill>
              </a:rPr>
              <a:t>v </a:t>
            </a:r>
            <a:r>
              <a:rPr lang="cs-CZ" dirty="0" smtClean="0">
                <a:solidFill>
                  <a:srgbClr val="000099"/>
                </a:solidFill>
              </a:rPr>
              <a:t>obličeji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svítivé oči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výřečnost </a:t>
            </a:r>
          </a:p>
          <a:p>
            <a:r>
              <a:rPr lang="cs-CZ" dirty="0">
                <a:solidFill>
                  <a:srgbClr val="000099"/>
                </a:solidFill>
              </a:rPr>
              <a:t>s</a:t>
            </a:r>
            <a:r>
              <a:rPr lang="cs-CZ" dirty="0" smtClean="0">
                <a:solidFill>
                  <a:srgbClr val="000099"/>
                </a:solidFill>
              </a:rPr>
              <a:t>mích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pocit sebevědomí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dojem</a:t>
            </a:r>
            <a:r>
              <a:rPr lang="cs-CZ" dirty="0">
                <a:solidFill>
                  <a:srgbClr val="000099"/>
                </a:solidFill>
              </a:rPr>
              <a:t>, že </a:t>
            </a:r>
            <a:r>
              <a:rPr lang="cs-CZ" dirty="0" smtClean="0">
                <a:solidFill>
                  <a:srgbClr val="000099"/>
                </a:solidFill>
              </a:rPr>
              <a:t>snadno překoná </a:t>
            </a:r>
            <a:r>
              <a:rPr lang="cs-CZ" dirty="0">
                <a:solidFill>
                  <a:srgbClr val="000099"/>
                </a:solidFill>
              </a:rPr>
              <a:t>všechny životní </a:t>
            </a:r>
            <a:r>
              <a:rPr lang="cs-CZ" dirty="0" smtClean="0">
                <a:solidFill>
                  <a:srgbClr val="000099"/>
                </a:solidFill>
              </a:rPr>
              <a:t>těžkosti</a:t>
            </a:r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3" descr="C:\Users\franzova\AppData\Local\Microsoft\Windows\Temporary Internet Files\Content.IE5\OD1K31E0\MP9004093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940077"/>
            <a:ext cx="2471936" cy="2471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5072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ALKOHOLISMUS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b="1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ZÁVISLOST NA ALKOHOLU</a:t>
            </a:r>
            <a:r>
              <a:rPr lang="cs-CZ" dirty="0" smtClean="0">
                <a:solidFill>
                  <a:srgbClr val="000099"/>
                </a:solidFill>
              </a:rPr>
              <a:t>, </a:t>
            </a:r>
            <a:r>
              <a:rPr lang="cs-CZ" b="1" dirty="0" smtClean="0">
                <a:solidFill>
                  <a:srgbClr val="000099"/>
                </a:solidFill>
              </a:rPr>
              <a:t>OPILSTVÍ</a:t>
            </a:r>
            <a:r>
              <a:rPr lang="cs-CZ" dirty="0" smtClean="0">
                <a:solidFill>
                  <a:srgbClr val="000099"/>
                </a:solidFill>
              </a:rPr>
              <a:t> 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chronické onemocnění </a:t>
            </a:r>
          </a:p>
          <a:p>
            <a:pPr lvl="0"/>
            <a:r>
              <a:rPr lang="cs-CZ" dirty="0">
                <a:solidFill>
                  <a:srgbClr val="000099"/>
                </a:solidFill>
              </a:rPr>
              <a:t>nejzávažnější a nejrozšířenější forma závislosti</a:t>
            </a:r>
          </a:p>
          <a:p>
            <a:pPr lvl="0"/>
            <a:r>
              <a:rPr lang="cs-CZ" dirty="0" smtClean="0">
                <a:solidFill>
                  <a:srgbClr val="000099"/>
                </a:solidFill>
              </a:rPr>
              <a:t>škodí </a:t>
            </a:r>
            <a:r>
              <a:rPr lang="cs-CZ" dirty="0">
                <a:solidFill>
                  <a:srgbClr val="000099"/>
                </a:solidFill>
              </a:rPr>
              <a:t>jedinci, společnosti nebo </a:t>
            </a:r>
            <a:r>
              <a:rPr lang="cs-CZ" dirty="0" smtClean="0">
                <a:solidFill>
                  <a:srgbClr val="000099"/>
                </a:solidFill>
              </a:rPr>
              <a:t>oběma</a:t>
            </a:r>
          </a:p>
          <a:p>
            <a:pPr lvl="0"/>
            <a:r>
              <a:rPr lang="cs-CZ" dirty="0" smtClean="0">
                <a:solidFill>
                  <a:srgbClr val="000099"/>
                </a:solidFill>
              </a:rPr>
              <a:t>průběh </a:t>
            </a:r>
            <a:r>
              <a:rPr lang="cs-CZ" dirty="0">
                <a:solidFill>
                  <a:srgbClr val="000099"/>
                </a:solidFill>
              </a:rPr>
              <a:t>závislosti na alkoholu je různý (%)</a:t>
            </a:r>
          </a:p>
          <a:p>
            <a:pPr lvl="0"/>
            <a:r>
              <a:rPr lang="cs-CZ" dirty="0">
                <a:solidFill>
                  <a:srgbClr val="000099"/>
                </a:solidFill>
              </a:rPr>
              <a:t>je možné léčení </a:t>
            </a:r>
            <a:endParaRPr lang="cs-CZ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postihuje</a:t>
            </a:r>
            <a:r>
              <a:rPr lang="cs-CZ" dirty="0" smtClean="0">
                <a:solidFill>
                  <a:srgbClr val="000099"/>
                </a:solidFill>
              </a:rPr>
              <a:t> 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jedince po psychické i fyzické stránce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jeho </a:t>
            </a:r>
            <a:r>
              <a:rPr lang="cs-CZ" dirty="0">
                <a:solidFill>
                  <a:srgbClr val="000099"/>
                </a:solidFill>
              </a:rPr>
              <a:t>blízké, zvláště pak rodinné </a:t>
            </a:r>
            <a:r>
              <a:rPr lang="cs-CZ" dirty="0" smtClean="0">
                <a:solidFill>
                  <a:srgbClr val="000099"/>
                </a:solidFill>
              </a:rPr>
              <a:t>příslušníky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9032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VZTAH ČLOVĚKA K ALKOHOLU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b="1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ABSTINENT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odmítá alkohol </a:t>
            </a:r>
            <a:r>
              <a:rPr lang="cs-CZ" dirty="0">
                <a:solidFill>
                  <a:srgbClr val="000099"/>
                </a:solidFill>
              </a:rPr>
              <a:t>a vůbec ho </a:t>
            </a:r>
            <a:r>
              <a:rPr lang="cs-CZ" dirty="0" smtClean="0">
                <a:solidFill>
                  <a:srgbClr val="000099"/>
                </a:solidFill>
              </a:rPr>
              <a:t>nepije</a:t>
            </a:r>
            <a:endParaRPr lang="cs-CZ" dirty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KONZUMENT</a:t>
            </a:r>
            <a:r>
              <a:rPr lang="cs-CZ" dirty="0" smtClean="0">
                <a:solidFill>
                  <a:srgbClr val="000099"/>
                </a:solidFill>
              </a:rPr>
              <a:t> 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nevyhledává </a:t>
            </a:r>
            <a:r>
              <a:rPr lang="cs-CZ" dirty="0">
                <a:solidFill>
                  <a:srgbClr val="000099"/>
                </a:solidFill>
              </a:rPr>
              <a:t>alkoholické nápoje </a:t>
            </a:r>
            <a:r>
              <a:rPr lang="cs-CZ" dirty="0" smtClean="0">
                <a:solidFill>
                  <a:srgbClr val="000099"/>
                </a:solidFill>
              </a:rPr>
              <a:t>(jen pro chuť!)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PIJÁK</a:t>
            </a:r>
            <a:r>
              <a:rPr lang="cs-CZ" dirty="0" smtClean="0">
                <a:solidFill>
                  <a:srgbClr val="000099"/>
                </a:solidFill>
              </a:rPr>
              <a:t> </a:t>
            </a:r>
          </a:p>
          <a:p>
            <a:r>
              <a:rPr lang="cs-CZ" dirty="0">
                <a:solidFill>
                  <a:srgbClr val="000099"/>
                </a:solidFill>
              </a:rPr>
              <a:t>p</a:t>
            </a:r>
            <a:r>
              <a:rPr lang="cs-CZ" dirty="0" smtClean="0">
                <a:solidFill>
                  <a:srgbClr val="000099"/>
                </a:solidFill>
              </a:rPr>
              <a:t>ijáků jsou plné hospody</a:t>
            </a:r>
          </a:p>
          <a:p>
            <a:r>
              <a:rPr lang="cs-CZ" dirty="0">
                <a:solidFill>
                  <a:srgbClr val="000099"/>
                </a:solidFill>
              </a:rPr>
              <a:t>j</a:t>
            </a:r>
            <a:r>
              <a:rPr lang="cs-CZ" dirty="0" smtClean="0">
                <a:solidFill>
                  <a:srgbClr val="000099"/>
                </a:solidFill>
              </a:rPr>
              <a:t>de o </a:t>
            </a:r>
            <a:r>
              <a:rPr lang="cs-CZ" dirty="0">
                <a:solidFill>
                  <a:srgbClr val="000099"/>
                </a:solidFill>
              </a:rPr>
              <a:t>účinky alkoholu </a:t>
            </a:r>
            <a:endParaRPr lang="cs-CZ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ALKOHOLIK</a:t>
            </a:r>
            <a:r>
              <a:rPr lang="cs-CZ" dirty="0" smtClean="0">
                <a:solidFill>
                  <a:srgbClr val="000099"/>
                </a:solidFill>
              </a:rPr>
              <a:t> </a:t>
            </a:r>
          </a:p>
          <a:p>
            <a:r>
              <a:rPr lang="cs-CZ" dirty="0">
                <a:solidFill>
                  <a:srgbClr val="000099"/>
                </a:solidFill>
              </a:rPr>
              <a:t>a</a:t>
            </a:r>
            <a:r>
              <a:rPr lang="cs-CZ" dirty="0" smtClean="0">
                <a:solidFill>
                  <a:srgbClr val="000099"/>
                </a:solidFill>
              </a:rPr>
              <a:t>lkohol </a:t>
            </a:r>
            <a:r>
              <a:rPr lang="cs-CZ" dirty="0">
                <a:solidFill>
                  <a:srgbClr val="000099"/>
                </a:solidFill>
              </a:rPr>
              <a:t>je </a:t>
            </a:r>
            <a:r>
              <a:rPr lang="cs-CZ" dirty="0" smtClean="0">
                <a:solidFill>
                  <a:srgbClr val="000099"/>
                </a:solidFill>
              </a:rPr>
              <a:t>pro něho silná droga</a:t>
            </a:r>
          </a:p>
          <a:p>
            <a:r>
              <a:rPr lang="cs-CZ" dirty="0">
                <a:solidFill>
                  <a:srgbClr val="000099"/>
                </a:solidFill>
              </a:rPr>
              <a:t>n</a:t>
            </a:r>
            <a:r>
              <a:rPr lang="cs-CZ" dirty="0" smtClean="0">
                <a:solidFill>
                  <a:srgbClr val="000099"/>
                </a:solidFill>
              </a:rPr>
              <a:t>erozlišuje </a:t>
            </a:r>
            <a:r>
              <a:rPr lang="cs-CZ" dirty="0">
                <a:solidFill>
                  <a:srgbClr val="000099"/>
                </a:solidFill>
              </a:rPr>
              <a:t>druh </a:t>
            </a:r>
            <a:r>
              <a:rPr lang="cs-CZ" dirty="0" smtClean="0">
                <a:solidFill>
                  <a:srgbClr val="000099"/>
                </a:solidFill>
              </a:rPr>
              <a:t>nápoje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 descr="C:\Users\franzova\AppData\Local\Microsoft\Windows\Temporary Internet Files\Content.IE5\OD1K31E0\MP90018527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789040"/>
            <a:ext cx="2054744" cy="2639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6692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PROJEVY UŽÍVÁNÍ ALKOHOLU</a:t>
            </a:r>
            <a:r>
              <a:rPr lang="cs-CZ" sz="28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8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endParaRPr lang="cs-CZ" b="1" u="sng" dirty="0" smtClean="0">
              <a:solidFill>
                <a:srgbClr val="000099"/>
              </a:solidFill>
            </a:endParaRPr>
          </a:p>
          <a:p>
            <a:pPr marL="0" lvl="0" indent="0">
              <a:buNone/>
            </a:pPr>
            <a:r>
              <a:rPr lang="cs-CZ" b="1" u="sng" dirty="0" smtClean="0">
                <a:solidFill>
                  <a:srgbClr val="000099"/>
                </a:solidFill>
              </a:rPr>
              <a:t>malé </a:t>
            </a:r>
            <a:r>
              <a:rPr lang="cs-CZ" b="1" u="sng" dirty="0">
                <a:solidFill>
                  <a:srgbClr val="000099"/>
                </a:solidFill>
              </a:rPr>
              <a:t>dávky  </a:t>
            </a:r>
            <a:r>
              <a:rPr lang="cs-CZ" dirty="0">
                <a:solidFill>
                  <a:srgbClr val="000099"/>
                </a:solidFill>
              </a:rPr>
              <a:t>(krátkodobě) 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euforie </a:t>
            </a:r>
            <a:r>
              <a:rPr lang="cs-CZ" dirty="0">
                <a:solidFill>
                  <a:srgbClr val="000099"/>
                </a:solidFill>
              </a:rPr>
              <a:t>a pocit uvolnění</a:t>
            </a:r>
          </a:p>
          <a:p>
            <a:pPr marL="0" lvl="0" indent="0">
              <a:buNone/>
            </a:pPr>
            <a:r>
              <a:rPr lang="cs-CZ" b="1" u="sng" dirty="0">
                <a:solidFill>
                  <a:srgbClr val="000099"/>
                </a:solidFill>
              </a:rPr>
              <a:t>větší dávky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deprese</a:t>
            </a:r>
            <a:endParaRPr lang="cs-CZ" dirty="0">
              <a:solidFill>
                <a:srgbClr val="000099"/>
              </a:solidFill>
            </a:endParaRPr>
          </a:p>
          <a:p>
            <a:r>
              <a:rPr lang="cs-CZ" dirty="0">
                <a:solidFill>
                  <a:srgbClr val="000099"/>
                </a:solidFill>
              </a:rPr>
              <a:t>ztráta koordinace pohybů těla</a:t>
            </a:r>
          </a:p>
          <a:p>
            <a:r>
              <a:rPr lang="cs-CZ" dirty="0">
                <a:solidFill>
                  <a:srgbClr val="000099"/>
                </a:solidFill>
              </a:rPr>
              <a:t>snížená vnímavost</a:t>
            </a:r>
          </a:p>
          <a:p>
            <a:r>
              <a:rPr lang="cs-CZ" dirty="0">
                <a:solidFill>
                  <a:srgbClr val="000099"/>
                </a:solidFill>
              </a:rPr>
              <a:t>prodloužené reakce a útlum rozumových schopností</a:t>
            </a:r>
          </a:p>
          <a:p>
            <a:r>
              <a:rPr lang="cs-CZ" dirty="0">
                <a:solidFill>
                  <a:srgbClr val="000099"/>
                </a:solidFill>
              </a:rPr>
              <a:t>agresivita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rgbClr val="000099"/>
                </a:solidFill>
              </a:rPr>
              <a:t>závislost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neschopnost si ho odepřít</a:t>
            </a:r>
          </a:p>
          <a:p>
            <a:pPr marL="0" indent="0">
              <a:buNone/>
            </a:pPr>
            <a:endParaRPr lang="cs-CZ" b="1" u="sng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086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VÝVOJ NÁVYKOVOSTI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b="1" dirty="0" smtClean="0">
              <a:solidFill>
                <a:srgbClr val="000099"/>
              </a:solidFill>
            </a:endParaRP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000099"/>
                </a:solidFill>
              </a:rPr>
              <a:t>DĚTI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>
                <a:solidFill>
                  <a:srgbClr val="000099"/>
                </a:solidFill>
              </a:rPr>
              <a:t>p</a:t>
            </a:r>
            <a:r>
              <a:rPr lang="cs-CZ" dirty="0" smtClean="0">
                <a:solidFill>
                  <a:srgbClr val="000099"/>
                </a:solidFill>
              </a:rPr>
              <a:t>rvní kontakt – rozpačitost, nechutná, nezájem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000099"/>
                </a:solidFill>
              </a:rPr>
              <a:t>DOSPÍVÁNÍ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</a:rPr>
              <a:t>zkušenost (</a:t>
            </a:r>
            <a:r>
              <a:rPr lang="cs-CZ" dirty="0">
                <a:solidFill>
                  <a:srgbClr val="000099"/>
                </a:solidFill>
              </a:rPr>
              <a:t>maturita, taneční, autoškola</a:t>
            </a:r>
            <a:r>
              <a:rPr lang="cs-CZ" dirty="0" smtClean="0">
                <a:solidFill>
                  <a:srgbClr val="000099"/>
                </a:solidFill>
              </a:rPr>
              <a:t>,…)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</a:rPr>
              <a:t>spontánní </a:t>
            </a:r>
            <a:r>
              <a:rPr lang="cs-CZ" dirty="0">
                <a:solidFill>
                  <a:srgbClr val="000099"/>
                </a:solidFill>
              </a:rPr>
              <a:t>projev </a:t>
            </a:r>
            <a:r>
              <a:rPr lang="cs-CZ" dirty="0" smtClean="0">
                <a:solidFill>
                  <a:srgbClr val="000099"/>
                </a:solidFill>
              </a:rPr>
              <a:t>radosti a veselí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>
                <a:solidFill>
                  <a:srgbClr val="000099"/>
                </a:solidFill>
              </a:rPr>
              <a:t>p</a:t>
            </a:r>
            <a:r>
              <a:rPr lang="cs-CZ" dirty="0" smtClean="0">
                <a:solidFill>
                  <a:srgbClr val="000099"/>
                </a:solidFill>
              </a:rPr>
              <a:t>ocit dospělosti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>
                <a:solidFill>
                  <a:srgbClr val="000099"/>
                </a:solidFill>
              </a:rPr>
              <a:t>n</a:t>
            </a:r>
            <a:r>
              <a:rPr lang="cs-CZ" dirty="0" smtClean="0">
                <a:solidFill>
                  <a:srgbClr val="000099"/>
                </a:solidFill>
              </a:rPr>
              <a:t>edostatek financí (studenti) x vlastní finanční příjem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000099"/>
                </a:solidFill>
              </a:rPr>
              <a:t>DOSPĚLOST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</a:rPr>
              <a:t>prostředek </a:t>
            </a:r>
            <a:r>
              <a:rPr lang="cs-CZ" dirty="0">
                <a:solidFill>
                  <a:srgbClr val="000099"/>
                </a:solidFill>
              </a:rPr>
              <a:t>či </a:t>
            </a:r>
            <a:r>
              <a:rPr lang="cs-CZ" dirty="0" smtClean="0">
                <a:solidFill>
                  <a:srgbClr val="000099"/>
                </a:solidFill>
              </a:rPr>
              <a:t>příležitost ke zpestření života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</a:rPr>
              <a:t>30. až 40. let – rozhoduje se o postoji </a:t>
            </a:r>
            <a:r>
              <a:rPr lang="cs-CZ" dirty="0">
                <a:solidFill>
                  <a:srgbClr val="000099"/>
                </a:solidFill>
              </a:rPr>
              <a:t>člověka k </a:t>
            </a:r>
            <a:r>
              <a:rPr lang="cs-CZ" dirty="0" smtClean="0">
                <a:solidFill>
                  <a:srgbClr val="000099"/>
                </a:solidFill>
              </a:rPr>
              <a:t>alkoholu (příležitostný konzument x alkoholik)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</a:rPr>
              <a:t>motivy </a:t>
            </a:r>
            <a:r>
              <a:rPr lang="cs-CZ" dirty="0">
                <a:solidFill>
                  <a:srgbClr val="000099"/>
                </a:solidFill>
              </a:rPr>
              <a:t>k pití alkoholu </a:t>
            </a:r>
            <a:r>
              <a:rPr lang="cs-CZ" dirty="0" smtClean="0">
                <a:solidFill>
                  <a:srgbClr val="000099"/>
                </a:solidFill>
              </a:rPr>
              <a:t>– úspěch, pohoda, vzrušení</a:t>
            </a:r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162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PREVENCE UŽÍVÁNÍ ALKOHOLU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just">
              <a:lnSpc>
                <a:spcPct val="115000"/>
              </a:lnSpc>
              <a:spcAft>
                <a:spcPts val="0"/>
              </a:spcAft>
              <a:buNone/>
            </a:pPr>
            <a:endParaRPr lang="cs-CZ" b="1" dirty="0" smtClean="0">
              <a:solidFill>
                <a:srgbClr val="000099"/>
              </a:solidFill>
              <a:ea typeface="Times New Roman"/>
              <a:cs typeface="Arial" pitchFamily="34" charset="0"/>
            </a:endParaRPr>
          </a:p>
          <a:p>
            <a:pPr marL="0" indent="0" algn="just">
              <a:lnSpc>
                <a:spcPct val="115000"/>
              </a:lnSpc>
              <a:spcAft>
                <a:spcPts val="0"/>
              </a:spcAft>
              <a:buNone/>
            </a:pPr>
            <a:r>
              <a:rPr lang="cs-CZ" b="1" dirty="0" smtClean="0">
                <a:solidFill>
                  <a:srgbClr val="000099"/>
                </a:solidFill>
                <a:ea typeface="Times New Roman"/>
                <a:cs typeface="Arial" pitchFamily="34" charset="0"/>
              </a:rPr>
              <a:t>VŠEOBECNÁ</a:t>
            </a:r>
          </a:p>
          <a:p>
            <a:pPr algn="just">
              <a:lnSpc>
                <a:spcPct val="115000"/>
              </a:lnSpc>
              <a:spcAft>
                <a:spcPts val="0"/>
              </a:spcAft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formování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vhodných postojů k návykovým látkám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v rámci výchovy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ke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zdraví</a:t>
            </a: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informace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o alkoholu, jeho povaze, účincích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           a rizicích</a:t>
            </a:r>
            <a:endParaRPr lang="cs-CZ" dirty="0">
              <a:solidFill>
                <a:srgbClr val="000099"/>
              </a:solidFill>
              <a:ea typeface="Times New Roman"/>
            </a:endParaRPr>
          </a:p>
          <a:p>
            <a:pPr marL="0" indent="0" algn="just">
              <a:lnSpc>
                <a:spcPct val="115000"/>
              </a:lnSpc>
              <a:spcAft>
                <a:spcPts val="0"/>
              </a:spcAft>
              <a:buNone/>
            </a:pPr>
            <a:r>
              <a:rPr lang="cs-CZ" b="1" dirty="0" smtClean="0">
                <a:solidFill>
                  <a:srgbClr val="000099"/>
                </a:solidFill>
                <a:ea typeface="Times New Roman"/>
                <a:cs typeface="Arial" pitchFamily="34" charset="0"/>
              </a:rPr>
              <a:t>SPECIFICKÁ</a:t>
            </a:r>
          </a:p>
          <a:p>
            <a:pPr algn="just">
              <a:lnSpc>
                <a:spcPct val="115000"/>
              </a:lnSpc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zaměřená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na zneužívání návykových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látek</a:t>
            </a:r>
          </a:p>
          <a:p>
            <a:pPr>
              <a:lnSpc>
                <a:spcPct val="115000"/>
              </a:lnSpc>
            </a:pPr>
            <a:r>
              <a:rPr lang="cs-CZ" dirty="0">
                <a:solidFill>
                  <a:srgbClr val="000099"/>
                </a:solidFill>
                <a:ea typeface="Times New Roman"/>
              </a:rPr>
              <a:t>i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nformace o legální ch návykových látkách   (alkohol  a tabák)</a:t>
            </a:r>
            <a:endParaRPr lang="cs-CZ" dirty="0">
              <a:solidFill>
                <a:srgbClr val="000099"/>
              </a:solidFill>
              <a:ea typeface="Times New Roman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926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420888"/>
          </a:xfrm>
        </p:spPr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ALKOHOL. DO DNA?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>
              <a:solidFill>
                <a:srgbClr val="000099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rgbClr val="000099"/>
                </a:solidFill>
              </a:rPr>
              <a:t>SPOT</a:t>
            </a:r>
          </a:p>
          <a:p>
            <a:pPr marL="0" indent="0" algn="ctr">
              <a:buNone/>
            </a:pPr>
            <a:endParaRPr lang="cs-CZ" sz="2000" b="1" dirty="0">
              <a:solidFill>
                <a:srgbClr val="000099"/>
              </a:solidFill>
            </a:endParaRPr>
          </a:p>
          <a:p>
            <a:pPr marL="0" indent="0" algn="ctr">
              <a:buNone/>
            </a:pPr>
            <a:r>
              <a:rPr lang="cs-CZ" sz="2000" dirty="0" smtClean="0">
                <a:solidFill>
                  <a:srgbClr val="000099"/>
                </a:solidFill>
                <a:hlinkClick r:id="rId2"/>
              </a:rPr>
              <a:t>http</a:t>
            </a:r>
            <a:r>
              <a:rPr lang="cs-CZ" sz="2000" dirty="0">
                <a:solidFill>
                  <a:srgbClr val="000099"/>
                </a:solidFill>
                <a:hlinkClick r:id="rId2"/>
              </a:rPr>
              <a:t>://</a:t>
            </a:r>
            <a:r>
              <a:rPr lang="cs-CZ" sz="2000" dirty="0" smtClean="0">
                <a:solidFill>
                  <a:srgbClr val="000099"/>
                </a:solidFill>
                <a:hlinkClick r:id="rId2"/>
              </a:rPr>
              <a:t>www.reknidrogamne.cz/cs/media/media-videa</a:t>
            </a:r>
            <a:endParaRPr lang="cs-CZ" sz="2000" dirty="0" smtClean="0">
              <a:solidFill>
                <a:srgbClr val="000099"/>
              </a:solidFill>
            </a:endParaRPr>
          </a:p>
          <a:p>
            <a:pPr marL="0" indent="0" algn="ctr">
              <a:buNone/>
            </a:pPr>
            <a:endParaRPr lang="cs-CZ" b="1" dirty="0" smtClean="0">
              <a:solidFill>
                <a:srgbClr val="000099"/>
              </a:solidFill>
            </a:endParaRPr>
          </a:p>
          <a:p>
            <a:pPr marL="0" indent="0" algn="ctr">
              <a:buNone/>
            </a:pPr>
            <a:endParaRPr lang="cs-CZ" b="1" dirty="0">
              <a:solidFill>
                <a:srgbClr val="000099"/>
              </a:solidFill>
            </a:endParaRPr>
          </a:p>
          <a:p>
            <a:pPr marL="0" indent="0" algn="ctr">
              <a:buNone/>
            </a:pPr>
            <a:endParaRPr lang="cs-CZ" b="1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0968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 algn="l">
              <a:spcBef>
                <a:spcPts val="0"/>
              </a:spcBef>
              <a:buFont typeface="Arial" pitchFamily="34" charset="0"/>
              <a:buChar char="•"/>
            </a:pPr>
            <a:endParaRPr lang="cs-CZ" sz="18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 algn="l">
              <a:spcBef>
                <a:spcPts val="0"/>
              </a:spcBef>
              <a:buFont typeface="Arial" pitchFamily="34" charset="0"/>
              <a:buChar char="•"/>
            </a:pPr>
            <a:r>
              <a:rPr lang="cs-CZ" sz="1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1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18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 algn="l">
              <a:spcBef>
                <a:spcPts val="0"/>
              </a:spcBef>
              <a:spcAft>
                <a:spcPts val="1000"/>
              </a:spcAft>
              <a:buFont typeface="Arial" pitchFamily="34" charset="0"/>
              <a:buChar char="•"/>
            </a:pPr>
            <a:r>
              <a:rPr lang="cs-CZ" sz="1800" dirty="0">
                <a:latin typeface="Arial"/>
                <a:ea typeface="Times New Roman"/>
                <a:hlinkClick r:id="rId4"/>
              </a:rPr>
              <a:t>http://</a:t>
            </a:r>
            <a:r>
              <a:rPr lang="cs-CZ" sz="1800" dirty="0" smtClean="0">
                <a:latin typeface="Arial"/>
                <a:ea typeface="Times New Roman"/>
                <a:hlinkClick r:id="rId4"/>
              </a:rPr>
              <a:t>cs.wiktionary.org/wiki/alkohol</a:t>
            </a:r>
            <a:r>
              <a:rPr lang="cs-CZ" sz="1800" dirty="0" smtClean="0">
                <a:latin typeface="Arial"/>
                <a:ea typeface="Times New Roman"/>
              </a:rPr>
              <a:t> (str.3, 7)</a:t>
            </a:r>
          </a:p>
          <a:p>
            <a:pPr marL="342900" indent="-342900" algn="l">
              <a:spcBef>
                <a:spcPts val="0"/>
              </a:spcBef>
              <a:spcAft>
                <a:spcPts val="1000"/>
              </a:spcAft>
              <a:buFont typeface="Arial" pitchFamily="34" charset="0"/>
              <a:buChar char="•"/>
            </a:pPr>
            <a:r>
              <a:rPr lang="cs-CZ" sz="1800" dirty="0" smtClean="0">
                <a:latin typeface="Arial"/>
                <a:ea typeface="Times New Roman"/>
                <a:hlinkClick r:id="rId5"/>
              </a:rPr>
              <a:t>http://cs.wikipedia.org/wiki/Alkoholismus</a:t>
            </a:r>
            <a:r>
              <a:rPr lang="cs-CZ" sz="1800" dirty="0" smtClean="0">
                <a:latin typeface="Arial"/>
                <a:ea typeface="Times New Roman"/>
              </a:rPr>
              <a:t> (str. 4, 5, 6, 8)</a:t>
            </a:r>
          </a:p>
          <a:p>
            <a:pPr marL="342900" indent="-342900" algn="l">
              <a:spcBef>
                <a:spcPts val="0"/>
              </a:spcBef>
              <a:spcAft>
                <a:spcPts val="1000"/>
              </a:spcAft>
              <a:buFont typeface="Arial" pitchFamily="34" charset="0"/>
              <a:buChar char="•"/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solidFill>
                  <a:schemeClr val="tx1"/>
                </a:solidFill>
                <a:latin typeface="Arial"/>
                <a:ea typeface="Times New Roman"/>
              </a:rPr>
              <a:t>„Materiál </a:t>
            </a:r>
            <a:r>
              <a:rPr lang="cs-CZ" sz="1200" dirty="0">
                <a:solidFill>
                  <a:schemeClr val="tx1"/>
                </a:solidFill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683568" y="6453336"/>
            <a:ext cx="7704856" cy="293117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015073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146</TotalTime>
  <Words>493</Words>
  <Application>Microsoft Office PowerPoint</Application>
  <PresentationFormat>Předvádění na obrazovce (4:3)</PresentationFormat>
  <Paragraphs>125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Exekutivní</vt:lpstr>
      <vt:lpstr>PROTIDROGOVÁ PREVENCE  Alkohol </vt:lpstr>
      <vt:lpstr>Prezentace aplikace PowerPoint</vt:lpstr>
      <vt:lpstr>ALKOHOL</vt:lpstr>
      <vt:lpstr>OPILOST</vt:lpstr>
      <vt:lpstr>ALKOHOLISMUS</vt:lpstr>
      <vt:lpstr>VZTAH ČLOVĚKA K ALKOHOLU</vt:lpstr>
      <vt:lpstr>PROJEVY UŽÍVÁNÍ ALKOHOLU </vt:lpstr>
      <vt:lpstr>VÝVOJ NÁVYKOVOSTI</vt:lpstr>
      <vt:lpstr>PREVENCE UŽÍVÁNÍ ALKOHOLU</vt:lpstr>
      <vt:lpstr>ALKOHOL. DO DNA?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Eva Franzová</cp:lastModifiedBy>
  <cp:revision>36</cp:revision>
  <dcterms:created xsi:type="dcterms:W3CDTF">2012-06-27T08:54:30Z</dcterms:created>
  <dcterms:modified xsi:type="dcterms:W3CDTF">2013-05-06T11:42:11Z</dcterms:modified>
</cp:coreProperties>
</file>