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6"/>
  </p:notesMasterIdLst>
  <p:sldIdLst>
    <p:sldId id="257" r:id="rId2"/>
    <p:sldId id="258" r:id="rId3"/>
    <p:sldId id="260" r:id="rId4"/>
    <p:sldId id="262" r:id="rId5"/>
    <p:sldId id="266" r:id="rId6"/>
    <p:sldId id="271" r:id="rId7"/>
    <p:sldId id="268" r:id="rId8"/>
    <p:sldId id="270" r:id="rId9"/>
    <p:sldId id="272" r:id="rId10"/>
    <p:sldId id="264" r:id="rId11"/>
    <p:sldId id="265" r:id="rId12"/>
    <p:sldId id="274" r:id="rId13"/>
    <p:sldId id="275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53" d="100"/>
          <a:sy n="53" d="100"/>
        </p:scale>
        <p:origin x="-96" y="-3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PROTIDROGOVÁ PREVENCE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Syndrom týraného dítěte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Bc. Eva Franzová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609882" y="6381328"/>
            <a:ext cx="7924236" cy="293117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4808161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22_PP_08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PROTIDROGOVÁ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PREVENCE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Syndrom týraného dítěte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Bc. Eva Franzová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e syndromem týraného dítěte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Uvědomění si závažnosti syndromu týraného dítěte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21.3.2013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3568" y="6453336"/>
            <a:ext cx="7776864" cy="29311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/>
                <a:cs typeface="Arial" pitchFamily="34" charset="0"/>
              </a:rPr>
              <a:t>SYNDROM TÝRANÉHO, ZNEUŽÍVANÉHO </a:t>
            </a:r>
            <a:b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/>
                <a:cs typeface="Arial" pitchFamily="34" charset="0"/>
              </a:rPr>
            </a:br>
            <a: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/>
                <a:cs typeface="Arial" pitchFamily="34" charset="0"/>
              </a:rPr>
              <a:t>A ZANEDBÁVANÉHO DÍTĚTE </a:t>
            </a:r>
            <a:endParaRPr lang="cs-CZ" sz="3200" b="1" dirty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b="1" dirty="0" smtClean="0">
              <a:solidFill>
                <a:srgbClr val="000099"/>
              </a:solidFill>
              <a:ea typeface="Times New Roman"/>
              <a:cs typeface="Arial" pitchFamily="34" charset="0"/>
            </a:endParaRPr>
          </a:p>
          <a:p>
            <a:pPr marL="0" indent="0">
              <a:buNone/>
            </a:pPr>
            <a:endParaRPr lang="cs-CZ" b="1" dirty="0" smtClean="0">
              <a:solidFill>
                <a:srgbClr val="000099"/>
              </a:solidFill>
              <a:ea typeface="Times New Roman"/>
              <a:cs typeface="Arial" pitchFamily="34" charset="0"/>
            </a:endParaRPr>
          </a:p>
          <a:p>
            <a:r>
              <a:rPr lang="cs-CZ" b="1" dirty="0" smtClean="0">
                <a:solidFill>
                  <a:srgbClr val="000099"/>
                </a:solidFill>
                <a:ea typeface="Times New Roman"/>
                <a:cs typeface="Arial" pitchFamily="34" charset="0"/>
              </a:rPr>
              <a:t>CAN - </a:t>
            </a:r>
            <a:r>
              <a:rPr lang="cs-CZ" b="1" dirty="0" err="1">
                <a:solidFill>
                  <a:srgbClr val="000099"/>
                </a:solidFill>
                <a:ea typeface="Times New Roman"/>
                <a:cs typeface="Arial" pitchFamily="34" charset="0"/>
              </a:rPr>
              <a:t>Child</a:t>
            </a:r>
            <a:r>
              <a:rPr lang="cs-CZ" b="1" dirty="0">
                <a:solidFill>
                  <a:srgbClr val="000099"/>
                </a:solidFill>
                <a:ea typeface="Times New Roman"/>
                <a:cs typeface="Arial" pitchFamily="34" charset="0"/>
              </a:rPr>
              <a:t> Abuse and </a:t>
            </a:r>
            <a:r>
              <a:rPr lang="cs-CZ" b="1" dirty="0" err="1" smtClean="0">
                <a:solidFill>
                  <a:srgbClr val="000099"/>
                </a:solidFill>
                <a:ea typeface="Times New Roman"/>
                <a:cs typeface="Arial" pitchFamily="34" charset="0"/>
              </a:rPr>
              <a:t>Neglect</a:t>
            </a:r>
            <a:endParaRPr lang="cs-CZ" b="1" dirty="0" smtClean="0">
              <a:solidFill>
                <a:srgbClr val="000099"/>
              </a:solidFill>
              <a:ea typeface="Times New Roman"/>
              <a:cs typeface="Arial" pitchFamily="34" charset="0"/>
            </a:endParaRPr>
          </a:p>
          <a:p>
            <a:r>
              <a:rPr lang="cs-CZ" dirty="0" smtClean="0">
                <a:solidFill>
                  <a:srgbClr val="000099"/>
                </a:solidFill>
                <a:ea typeface="Times New Roman"/>
              </a:rPr>
              <a:t>jakákoliv forma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týrání, zneužívání a zanedbávání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dětí pro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naší společnost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nepřijatelná</a:t>
            </a:r>
            <a:endParaRPr lang="cs-CZ" dirty="0">
              <a:solidFill>
                <a:srgbClr val="000099"/>
              </a:solidFill>
              <a:ea typeface="Times New Roman"/>
            </a:endParaRPr>
          </a:p>
          <a:p>
            <a:r>
              <a:rPr lang="cs-CZ" dirty="0">
                <a:solidFill>
                  <a:srgbClr val="000099"/>
                </a:solidFill>
                <a:ea typeface="Times New Roman"/>
              </a:rPr>
              <a:t>d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ítě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nejčastěji poškozují jeho rodiče a další členové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rodiny</a:t>
            </a:r>
          </a:p>
          <a:p>
            <a:r>
              <a:rPr lang="cs-CZ" dirty="0" smtClean="0">
                <a:solidFill>
                  <a:srgbClr val="000099"/>
                </a:solidFill>
                <a:ea typeface="Times New Roman"/>
              </a:rPr>
              <a:t>zneužití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fyzické síly nebo psychické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nadřazenosti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nad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dítětem</a:t>
            </a:r>
          </a:p>
          <a:p>
            <a:pPr marL="0" indent="0">
              <a:buNone/>
            </a:pP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32318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TÝRÁNÍ</a:t>
            </a:r>
            <a:endParaRPr lang="cs-CZ" sz="3200" b="1" dirty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rgbClr val="000099"/>
                </a:solidFill>
              </a:rPr>
              <a:t>u</a:t>
            </a:r>
            <a:r>
              <a:rPr lang="cs-CZ" dirty="0" smtClean="0">
                <a:solidFill>
                  <a:srgbClr val="000099"/>
                </a:solidFill>
              </a:rPr>
              <a:t>žití síly vůči dítěti</a:t>
            </a:r>
          </a:p>
          <a:p>
            <a:r>
              <a:rPr lang="cs-CZ" dirty="0">
                <a:solidFill>
                  <a:srgbClr val="000099"/>
                </a:solidFill>
              </a:rPr>
              <a:t>v</a:t>
            </a:r>
            <a:r>
              <a:rPr lang="cs-CZ" dirty="0" smtClean="0">
                <a:solidFill>
                  <a:srgbClr val="000099"/>
                </a:solidFill>
              </a:rPr>
              <a:t>šechny formy vědomého ubližování dítěti</a:t>
            </a:r>
            <a:endParaRPr lang="cs-CZ" b="1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000099"/>
                </a:solidFill>
              </a:rPr>
              <a:t> </a:t>
            </a:r>
            <a:r>
              <a:rPr lang="cs-CZ" b="1" dirty="0" smtClean="0">
                <a:solidFill>
                  <a:srgbClr val="000099"/>
                </a:solidFill>
              </a:rPr>
              <a:t>                            	TĚLESNÉ TÝRÁNÍ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0099"/>
                </a:solidFill>
              </a:rPr>
              <a:t> </a:t>
            </a:r>
            <a:r>
              <a:rPr lang="cs-CZ" b="1" dirty="0" smtClean="0">
                <a:solidFill>
                  <a:srgbClr val="000099"/>
                </a:solidFill>
              </a:rPr>
              <a:t>                            	PSYCHICKÉ TÝRÁNÍ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0099"/>
                </a:solidFill>
              </a:rPr>
              <a:t> </a:t>
            </a:r>
            <a:r>
              <a:rPr lang="cs-CZ" b="1" dirty="0" smtClean="0">
                <a:solidFill>
                  <a:srgbClr val="000099"/>
                </a:solidFill>
              </a:rPr>
              <a:t>                            	SEXUÁLNÍ TÝRÁNÍ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0099"/>
                </a:solidFill>
              </a:rPr>
              <a:t>	</a:t>
            </a:r>
            <a:r>
              <a:rPr lang="cs-CZ" b="1" dirty="0" smtClean="0">
                <a:solidFill>
                  <a:srgbClr val="000099"/>
                </a:solidFill>
              </a:rPr>
              <a:t>		SYSTÉMOVÉ TÝRÁNÍ</a:t>
            </a:r>
          </a:p>
          <a:p>
            <a:pPr marL="0" indent="0"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pPr marL="0" lvl="0" indent="0" algn="ctr">
              <a:buNone/>
            </a:pPr>
            <a:r>
              <a:rPr lang="cs-CZ" sz="28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ZNEUŽÍVÁNÍ</a:t>
            </a:r>
            <a:endParaRPr lang="cs-CZ" sz="2800" b="1" dirty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dirty="0">
                <a:solidFill>
                  <a:srgbClr val="000099"/>
                </a:solidFill>
              </a:rPr>
              <a:t>každá forma násilí, agrese, nedostatku péče</a:t>
            </a:r>
          </a:p>
          <a:p>
            <a:pPr lvl="0"/>
            <a:r>
              <a:rPr lang="cs-CZ" dirty="0">
                <a:solidFill>
                  <a:srgbClr val="000099"/>
                </a:solidFill>
              </a:rPr>
              <a:t>veškeré formy pohlavního (sexuálního) zneužití</a:t>
            </a:r>
          </a:p>
          <a:p>
            <a:pPr marL="0" indent="0">
              <a:buNone/>
            </a:pPr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Picture 3" descr="C:\Users\franzova\AppData\Local\Microsoft\Windows\Temporary Internet Files\Content.IE5\EB9D9VFY\MP90022771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25763"/>
            <a:ext cx="2271968" cy="1514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04782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lnSpc>
                <a:spcPct val="100000"/>
              </a:lnSpc>
              <a:spcBef>
                <a:spcPct val="20000"/>
              </a:spcBef>
            </a:pPr>
            <a:r>
              <a:rPr lang="cs-CZ" sz="3200" b="1" dirty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+mn-ea"/>
                <a:cs typeface="Arial" pitchFamily="34" charset="0"/>
              </a:rPr>
              <a:t>TĚLESNÉ </a:t>
            </a:r>
            <a: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+mn-ea"/>
                <a:cs typeface="Arial" pitchFamily="34" charset="0"/>
              </a:rPr>
              <a:t>TÝRÁNÍ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>
              <a:solidFill>
                <a:srgbClr val="000099"/>
              </a:solidFill>
            </a:endParaRPr>
          </a:p>
          <a:p>
            <a:r>
              <a:rPr lang="cs-CZ" b="1" dirty="0" smtClean="0">
                <a:solidFill>
                  <a:srgbClr val="000099"/>
                </a:solidFill>
                <a:cs typeface="Arial" pitchFamily="34" charset="0"/>
              </a:rPr>
              <a:t>fyzické ublížení nebo nezabránění ublížení dítěti</a:t>
            </a:r>
          </a:p>
          <a:p>
            <a:r>
              <a:rPr lang="cs-CZ" dirty="0">
                <a:solidFill>
                  <a:srgbClr val="000099"/>
                </a:solidFill>
                <a:cs typeface="Arial" pitchFamily="34" charset="0"/>
              </a:rPr>
              <a:t>m</a:t>
            </a:r>
            <a:r>
              <a:rPr lang="cs-CZ" dirty="0" smtClean="0">
                <a:solidFill>
                  <a:srgbClr val="000099"/>
                </a:solidFill>
                <a:cs typeface="Arial" pitchFamily="34" charset="0"/>
              </a:rPr>
              <a:t>ožné i trvalé postižení až smrt</a:t>
            </a:r>
          </a:p>
          <a:p>
            <a:r>
              <a:rPr lang="cs-CZ" dirty="0" smtClean="0">
                <a:solidFill>
                  <a:srgbClr val="000099"/>
                </a:solidFill>
                <a:cs typeface="Arial" pitchFamily="34" charset="0"/>
              </a:rPr>
              <a:t>úmyslné otrávení, udušení</a:t>
            </a:r>
          </a:p>
          <a:p>
            <a:r>
              <a:rPr lang="cs-CZ" dirty="0" smtClean="0">
                <a:solidFill>
                  <a:srgbClr val="000099"/>
                </a:solidFill>
                <a:cs typeface="Arial" pitchFamily="34" charset="0"/>
              </a:rPr>
              <a:t>bití rukou, hadicí, vařečkou </a:t>
            </a:r>
          </a:p>
          <a:p>
            <a:r>
              <a:rPr lang="cs-CZ" dirty="0" smtClean="0">
                <a:solidFill>
                  <a:srgbClr val="000099"/>
                </a:solidFill>
                <a:cs typeface="Arial" pitchFamily="34" charset="0"/>
              </a:rPr>
              <a:t>kopání</a:t>
            </a:r>
          </a:p>
          <a:p>
            <a:r>
              <a:rPr lang="cs-CZ" dirty="0" smtClean="0">
                <a:solidFill>
                  <a:srgbClr val="000099"/>
                </a:solidFill>
                <a:cs typeface="Arial" pitchFamily="34" charset="0"/>
              </a:rPr>
              <a:t>pálení  cigaretou</a:t>
            </a:r>
          </a:p>
          <a:p>
            <a:r>
              <a:rPr lang="cs-CZ" dirty="0" smtClean="0">
                <a:solidFill>
                  <a:srgbClr val="000099"/>
                </a:solidFill>
                <a:cs typeface="Arial" pitchFamily="34" charset="0"/>
              </a:rPr>
              <a:t>opaření vařící vodou</a:t>
            </a:r>
          </a:p>
          <a:p>
            <a:r>
              <a:rPr lang="cs-CZ" dirty="0">
                <a:solidFill>
                  <a:srgbClr val="000099"/>
                </a:solidFill>
                <a:cs typeface="Arial" pitchFamily="34" charset="0"/>
              </a:rPr>
              <a:t>k</a:t>
            </a:r>
            <a:r>
              <a:rPr lang="cs-CZ" dirty="0" smtClean="0">
                <a:solidFill>
                  <a:srgbClr val="000099"/>
                </a:solidFill>
                <a:cs typeface="Arial" pitchFamily="34" charset="0"/>
              </a:rPr>
              <a:t>ousání</a:t>
            </a:r>
          </a:p>
          <a:p>
            <a:r>
              <a:rPr lang="cs-CZ" dirty="0" smtClean="0">
                <a:solidFill>
                  <a:srgbClr val="000099"/>
                </a:solidFill>
                <a:cs typeface="Arial" pitchFamily="34" charset="0"/>
              </a:rPr>
              <a:t>řezání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3" name="Picture 5" descr="C:\Users\franzova\AppData\Local\Microsoft\Windows\Temporary Internet Files\Content.IE5\OD1K31E0\MP90017806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449247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39608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PSYCHICKÉ TÝRÁNÍ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896544"/>
          </a:xfrm>
        </p:spPr>
        <p:txBody>
          <a:bodyPr>
            <a:normAutofit/>
          </a:bodyPr>
          <a:lstStyle/>
          <a:p>
            <a:pPr lvl="0">
              <a:lnSpc>
                <a:spcPct val="120000"/>
              </a:lnSpc>
            </a:pPr>
            <a:endParaRPr lang="cs-CZ" b="1" dirty="0" smtClean="0">
              <a:solidFill>
                <a:srgbClr val="000099"/>
              </a:solidFill>
            </a:endParaRPr>
          </a:p>
          <a:p>
            <a:pPr lvl="0">
              <a:lnSpc>
                <a:spcPct val="110000"/>
              </a:lnSpc>
              <a:spcBef>
                <a:spcPts val="0"/>
              </a:spcBef>
            </a:pPr>
            <a:r>
              <a:rPr lang="cs-CZ" b="1" dirty="0" smtClean="0">
                <a:solidFill>
                  <a:srgbClr val="000099"/>
                </a:solidFill>
              </a:rPr>
              <a:t>chování </a:t>
            </a:r>
            <a:r>
              <a:rPr lang="cs-CZ" b="1" dirty="0">
                <a:solidFill>
                  <a:srgbClr val="000099"/>
                </a:solidFill>
              </a:rPr>
              <a:t>dospělé osoby, které má nepříznivý vliv na </a:t>
            </a:r>
            <a:r>
              <a:rPr lang="cs-CZ" b="1" u="sng" dirty="0">
                <a:solidFill>
                  <a:srgbClr val="000099"/>
                </a:solidFill>
              </a:rPr>
              <a:t>citový vývoj </a:t>
            </a:r>
            <a:r>
              <a:rPr lang="cs-CZ" b="1" dirty="0" smtClean="0">
                <a:solidFill>
                  <a:srgbClr val="000099"/>
                </a:solidFill>
              </a:rPr>
              <a:t>dítěte a jeho chování</a:t>
            </a:r>
            <a:endParaRPr lang="cs-CZ" dirty="0"/>
          </a:p>
          <a:p>
            <a:pPr lvl="0">
              <a:lnSpc>
                <a:spcPct val="110000"/>
              </a:lnSpc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ponižování dítěte</a:t>
            </a:r>
          </a:p>
          <a:p>
            <a:pPr>
              <a:lnSpc>
                <a:spcPct val="110000"/>
              </a:lnSpc>
              <a:spcBef>
                <a:spcPts val="0"/>
              </a:spcBef>
              <a:buFont typeface="Arial"/>
              <a:buChar char="•"/>
            </a:pPr>
            <a:r>
              <a:rPr lang="cs-CZ" dirty="0" smtClean="0">
                <a:solidFill>
                  <a:srgbClr val="000099"/>
                </a:solidFill>
              </a:rPr>
              <a:t>snižování </a:t>
            </a:r>
            <a:r>
              <a:rPr lang="cs-CZ" dirty="0">
                <a:solidFill>
                  <a:srgbClr val="000099"/>
                </a:solidFill>
              </a:rPr>
              <a:t>sebevědomí dítěte </a:t>
            </a:r>
            <a:r>
              <a:rPr lang="cs-CZ" dirty="0" smtClean="0">
                <a:solidFill>
                  <a:srgbClr val="000099"/>
                </a:solidFill>
              </a:rPr>
              <a:t>(nadávky) </a:t>
            </a:r>
            <a:endParaRPr lang="cs-CZ" dirty="0">
              <a:solidFill>
                <a:srgbClr val="000099"/>
              </a:solidFill>
            </a:endParaRPr>
          </a:p>
          <a:p>
            <a:pPr>
              <a:lnSpc>
                <a:spcPct val="110000"/>
              </a:lnSpc>
              <a:spcBef>
                <a:spcPts val="0"/>
              </a:spcBef>
              <a:buFont typeface="Arial"/>
              <a:buChar char="•"/>
            </a:pPr>
            <a:r>
              <a:rPr lang="cs-CZ" dirty="0" smtClean="0">
                <a:solidFill>
                  <a:srgbClr val="000099"/>
                </a:solidFill>
              </a:rPr>
              <a:t>vystavování </a:t>
            </a:r>
            <a:r>
              <a:rPr lang="cs-CZ" dirty="0">
                <a:solidFill>
                  <a:srgbClr val="000099"/>
                </a:solidFill>
              </a:rPr>
              <a:t>dítěte stresovým situacím </a:t>
            </a:r>
            <a:r>
              <a:rPr lang="cs-CZ" dirty="0" smtClean="0">
                <a:solidFill>
                  <a:srgbClr val="000099"/>
                </a:solidFill>
              </a:rPr>
              <a:t>(hádky)</a:t>
            </a:r>
          </a:p>
          <a:p>
            <a:pPr>
              <a:lnSpc>
                <a:spcPct val="110000"/>
              </a:lnSpc>
              <a:spcBef>
                <a:spcPts val="0"/>
              </a:spcBef>
              <a:buFont typeface="Arial"/>
              <a:buChar char="•"/>
            </a:pPr>
            <a:r>
              <a:rPr lang="cs-CZ" dirty="0" smtClean="0">
                <a:solidFill>
                  <a:srgbClr val="000099"/>
                </a:solidFill>
              </a:rPr>
              <a:t>citové </a:t>
            </a:r>
            <a:r>
              <a:rPr lang="cs-CZ" dirty="0">
                <a:solidFill>
                  <a:srgbClr val="000099"/>
                </a:solidFill>
              </a:rPr>
              <a:t>vydírání dítěte</a:t>
            </a:r>
          </a:p>
          <a:p>
            <a:pPr>
              <a:lnSpc>
                <a:spcPct val="110000"/>
              </a:lnSpc>
              <a:spcBef>
                <a:spcPts val="0"/>
              </a:spcBef>
              <a:buFont typeface="Arial"/>
              <a:buChar char="•"/>
            </a:pPr>
            <a:r>
              <a:rPr lang="cs-CZ" dirty="0" smtClean="0">
                <a:solidFill>
                  <a:srgbClr val="000099"/>
                </a:solidFill>
              </a:rPr>
              <a:t>urážení </a:t>
            </a:r>
            <a:r>
              <a:rPr lang="cs-CZ" dirty="0">
                <a:solidFill>
                  <a:srgbClr val="000099"/>
                </a:solidFill>
              </a:rPr>
              <a:t>a </a:t>
            </a:r>
            <a:r>
              <a:rPr lang="cs-CZ" dirty="0" smtClean="0">
                <a:solidFill>
                  <a:srgbClr val="000099"/>
                </a:solidFill>
              </a:rPr>
              <a:t>podceňování</a:t>
            </a:r>
          </a:p>
          <a:p>
            <a:pPr>
              <a:lnSpc>
                <a:spcPct val="110000"/>
              </a:lnSpc>
              <a:spcBef>
                <a:spcPts val="0"/>
              </a:spcBef>
              <a:buFont typeface="Arial"/>
              <a:buChar char="•"/>
            </a:pPr>
            <a:r>
              <a:rPr lang="cs-CZ" dirty="0" smtClean="0">
                <a:solidFill>
                  <a:srgbClr val="000099"/>
                </a:solidFill>
              </a:rPr>
              <a:t>nepřiměřené nároky </a:t>
            </a:r>
            <a:r>
              <a:rPr lang="cs-CZ" dirty="0">
                <a:solidFill>
                  <a:srgbClr val="000099"/>
                </a:solidFill>
              </a:rPr>
              <a:t>na dítě</a:t>
            </a:r>
          </a:p>
          <a:p>
            <a:pPr>
              <a:lnSpc>
                <a:spcPct val="110000"/>
              </a:lnSpc>
              <a:spcBef>
                <a:spcPts val="0"/>
              </a:spcBef>
              <a:buFont typeface="Arial"/>
              <a:buChar char="•"/>
            </a:pPr>
            <a:r>
              <a:rPr lang="cs-CZ" dirty="0">
                <a:solidFill>
                  <a:srgbClr val="000099"/>
                </a:solidFill>
              </a:rPr>
              <a:t>nedostatečný zájem </a:t>
            </a:r>
            <a:r>
              <a:rPr lang="cs-CZ" dirty="0" smtClean="0">
                <a:solidFill>
                  <a:srgbClr val="000099"/>
                </a:solidFill>
              </a:rPr>
              <a:t>rodičů o dítě</a:t>
            </a: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4912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SEXUÁLNÍ TÝRÁNÍ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b="1" dirty="0" smtClean="0">
              <a:solidFill>
                <a:srgbClr val="000099"/>
              </a:solidFill>
            </a:endParaRPr>
          </a:p>
          <a:p>
            <a:pPr lvl="0"/>
            <a:r>
              <a:rPr lang="cs-CZ" b="1" dirty="0">
                <a:solidFill>
                  <a:srgbClr val="000099"/>
                </a:solidFill>
              </a:rPr>
              <a:t>nepatřičné vystavení dítěte pohlavnímu kontaktu, činnosti či chování </a:t>
            </a:r>
            <a:r>
              <a:rPr lang="cs-CZ" b="1" dirty="0" smtClean="0">
                <a:solidFill>
                  <a:srgbClr val="000099"/>
                </a:solidFill>
              </a:rPr>
              <a:t>s kýmkoli </a:t>
            </a:r>
            <a:r>
              <a:rPr lang="cs-CZ" b="1" dirty="0">
                <a:solidFill>
                  <a:srgbClr val="000099"/>
                </a:solidFill>
              </a:rPr>
              <a:t>komu </a:t>
            </a:r>
            <a:r>
              <a:rPr lang="cs-CZ" b="1" dirty="0" smtClean="0">
                <a:solidFill>
                  <a:srgbClr val="000099"/>
                </a:solidFill>
              </a:rPr>
              <a:t>je </a:t>
            </a:r>
            <a:r>
              <a:rPr lang="cs-CZ" b="1" dirty="0">
                <a:solidFill>
                  <a:srgbClr val="000099"/>
                </a:solidFill>
              </a:rPr>
              <a:t>dítě svěřeno do péče anebo kýmkoliv, kdo dítě zneužívá</a:t>
            </a:r>
          </a:p>
          <a:p>
            <a:endParaRPr lang="cs-CZ" b="1" dirty="0" smtClean="0">
              <a:solidFill>
                <a:srgbClr val="000099"/>
              </a:solidFill>
            </a:endParaRPr>
          </a:p>
          <a:p>
            <a:endParaRPr lang="cs-CZ" b="1" dirty="0">
              <a:solidFill>
                <a:srgbClr val="000099"/>
              </a:solidFill>
            </a:endParaRPr>
          </a:p>
          <a:p>
            <a:endParaRPr lang="cs-CZ" b="1" dirty="0" smtClean="0">
              <a:solidFill>
                <a:srgbClr val="000099"/>
              </a:solidFill>
            </a:endParaRPr>
          </a:p>
          <a:p>
            <a:endParaRPr lang="cs-CZ" b="1" dirty="0">
              <a:solidFill>
                <a:srgbClr val="000099"/>
              </a:solidFill>
            </a:endParaRPr>
          </a:p>
          <a:p>
            <a:endParaRPr lang="cs-CZ" b="1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000099"/>
              </a:solidFill>
            </a:endParaRPr>
          </a:p>
          <a:p>
            <a:endParaRPr lang="cs-CZ" dirty="0" smtClean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098" name="Picture 2" descr="C:\Users\franzova\AppData\Local\Microsoft\Windows\Temporary Internet Files\Content.IE5\FFLVQ1DX\MP9004424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5719" y="3573016"/>
            <a:ext cx="2512561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39237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+mj-lt"/>
              </a:rPr>
              <a:t>SYSTÉMOVÉ TÝRÁNÍ</a:t>
            </a:r>
            <a:endParaRPr lang="cs-CZ" sz="3200" b="1" dirty="0">
              <a:solidFill>
                <a:srgbClr val="000099"/>
              </a:solidFill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b="1" dirty="0">
                <a:solidFill>
                  <a:srgbClr val="000099"/>
                </a:solidFill>
              </a:rPr>
              <a:t>d</a:t>
            </a:r>
            <a:r>
              <a:rPr lang="cs-CZ" b="1" dirty="0" smtClean="0">
                <a:solidFill>
                  <a:srgbClr val="000099"/>
                </a:solidFill>
              </a:rPr>
              <a:t>ruhotné ponižování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druhotné ubližování dítěti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ubližuje </a:t>
            </a:r>
            <a:r>
              <a:rPr lang="cs-CZ" dirty="0">
                <a:solidFill>
                  <a:srgbClr val="000099"/>
                </a:solidFill>
              </a:rPr>
              <a:t>ten, u koho dítě hledá </a:t>
            </a:r>
            <a:r>
              <a:rPr lang="cs-CZ" dirty="0" smtClean="0">
                <a:solidFill>
                  <a:srgbClr val="000099"/>
                </a:solidFill>
              </a:rPr>
              <a:t>pomoc</a:t>
            </a:r>
          </a:p>
          <a:p>
            <a:r>
              <a:rPr lang="cs-CZ" dirty="0">
                <a:solidFill>
                  <a:srgbClr val="000099"/>
                </a:solidFill>
              </a:rPr>
              <a:t>v</a:t>
            </a:r>
            <a:r>
              <a:rPr lang="cs-CZ" dirty="0" smtClean="0">
                <a:solidFill>
                  <a:srgbClr val="000099"/>
                </a:solidFill>
              </a:rPr>
              <a:t>e škole - přetěžování dětí</a:t>
            </a: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152" name="Picture 8" descr="C:\Users\franzova\AppData\Local\Microsoft\Windows\Temporary Internet Files\Content.IE5\FFLVQ1DX\MP90042273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4559" y="3717032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93047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lnSpc>
                <a:spcPct val="100000"/>
              </a:lnSpc>
              <a:spcBef>
                <a:spcPct val="20000"/>
              </a:spcBef>
            </a:pPr>
            <a: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+mn-ea"/>
                <a:cs typeface="Arial" pitchFamily="34" charset="0"/>
              </a:rPr>
              <a:t>ZANEDBÁVÁNÍ</a:t>
            </a:r>
            <a:endParaRPr lang="cs-CZ" sz="3200" b="1" dirty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>
              <a:solidFill>
                <a:srgbClr val="000099"/>
              </a:solidFill>
              <a:cs typeface="Arial" pitchFamily="34" charset="0"/>
            </a:endParaRPr>
          </a:p>
          <a:p>
            <a:r>
              <a:rPr lang="cs-CZ" dirty="0" smtClean="0">
                <a:solidFill>
                  <a:srgbClr val="000099"/>
                </a:solidFill>
                <a:cs typeface="Arial" pitchFamily="34" charset="0"/>
              </a:rPr>
              <a:t>nedostatek </a:t>
            </a:r>
            <a:r>
              <a:rPr lang="cs-CZ" dirty="0">
                <a:solidFill>
                  <a:srgbClr val="000099"/>
                </a:solidFill>
                <a:cs typeface="Arial" pitchFamily="34" charset="0"/>
              </a:rPr>
              <a:t>péče</a:t>
            </a:r>
          </a:p>
          <a:p>
            <a:pPr lvl="0"/>
            <a:r>
              <a:rPr lang="cs-CZ" dirty="0">
                <a:solidFill>
                  <a:srgbClr val="000099"/>
                </a:solidFill>
                <a:cs typeface="Arial" pitchFamily="34" charset="0"/>
              </a:rPr>
              <a:t>ohrožuje nebo způsobuje dítěti </a:t>
            </a:r>
            <a:r>
              <a:rPr lang="cs-CZ" dirty="0" smtClean="0">
                <a:solidFill>
                  <a:srgbClr val="000099"/>
                </a:solidFill>
                <a:cs typeface="Arial" pitchFamily="34" charset="0"/>
              </a:rPr>
              <a:t>újmu</a:t>
            </a:r>
            <a:endParaRPr lang="cs-CZ" b="1" dirty="0">
              <a:solidFill>
                <a:srgbClr val="000000">
                  <a:lumMod val="50000"/>
                  <a:lumOff val="5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ea typeface="+mj-ea"/>
              <a:cs typeface="Arial" pitchFamily="34" charset="0"/>
            </a:endParaRPr>
          </a:p>
          <a:p>
            <a:pPr marL="0" lvl="0" indent="0">
              <a:buNone/>
            </a:pPr>
            <a:endParaRPr lang="cs-CZ" b="1" dirty="0" smtClean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ea typeface="+mj-ea"/>
              <a:cs typeface="Arial" pitchFamily="34" charset="0"/>
            </a:endParaRPr>
          </a:p>
          <a:p>
            <a:pPr marL="0" lvl="0" indent="0">
              <a:buNone/>
            </a:pPr>
            <a:r>
              <a:rPr lang="cs-CZ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TĚLESNÉ </a:t>
            </a:r>
            <a:r>
              <a:rPr lang="cs-CZ" b="1" dirty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ZANEDBÁVÁNÍ</a:t>
            </a:r>
            <a:endParaRPr lang="cs-CZ" dirty="0" smtClean="0"/>
          </a:p>
          <a:p>
            <a:r>
              <a:rPr lang="cs-CZ" dirty="0">
                <a:solidFill>
                  <a:srgbClr val="000099"/>
                </a:solidFill>
              </a:rPr>
              <a:t>n</a:t>
            </a:r>
            <a:r>
              <a:rPr lang="cs-CZ" dirty="0" smtClean="0">
                <a:solidFill>
                  <a:srgbClr val="000099"/>
                </a:solidFill>
              </a:rPr>
              <a:t>euspokojení tělesných potřeb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0099"/>
                </a:solidFill>
              </a:rPr>
              <a:t>    (jídlo, teplo, spánek, čistota)</a:t>
            </a:r>
            <a:endParaRPr lang="cs-CZ" b="1" dirty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 smtClean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PSYCHICKÉ ZANEDBÁVÁNÍ</a:t>
            </a:r>
          </a:p>
          <a:p>
            <a:r>
              <a:rPr lang="cs-CZ" dirty="0">
                <a:solidFill>
                  <a:srgbClr val="000099"/>
                </a:solidFill>
                <a:cs typeface="Arial" pitchFamily="34" charset="0"/>
              </a:rPr>
              <a:t>n</a:t>
            </a:r>
            <a:r>
              <a:rPr lang="cs-CZ" dirty="0" smtClean="0">
                <a:solidFill>
                  <a:srgbClr val="000099"/>
                </a:solidFill>
                <a:cs typeface="Arial" pitchFamily="34" charset="0"/>
              </a:rPr>
              <a:t>euspokojení citových a poznávacích potřeb</a:t>
            </a:r>
            <a:endParaRPr lang="cs-CZ" dirty="0">
              <a:solidFill>
                <a:srgbClr val="000099"/>
              </a:solidFill>
              <a:cs typeface="Arial" pitchFamily="34" charset="0"/>
            </a:endParaRPr>
          </a:p>
          <a:p>
            <a:pPr marL="0" indent="0" algn="ctr">
              <a:buNone/>
            </a:pPr>
            <a:endParaRPr lang="cs-CZ" b="1" dirty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85186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3200" b="1" dirty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/>
                <a:cs typeface="Arial" pitchFamily="34" charset="0"/>
              </a:rPr>
              <a:t>SYNDROM TÝRANÉHO, ZNEUŽÍVANÉHO </a:t>
            </a:r>
            <a:br>
              <a:rPr lang="cs-CZ" sz="3200" b="1" dirty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/>
                <a:cs typeface="Arial" pitchFamily="34" charset="0"/>
              </a:rPr>
            </a:br>
            <a:r>
              <a:rPr lang="cs-CZ" sz="3200" b="1" dirty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/>
                <a:cs typeface="Arial" pitchFamily="34" charset="0"/>
              </a:rPr>
              <a:t>A ZANEDBÁVANÉHO </a:t>
            </a:r>
            <a: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/>
                <a:cs typeface="Arial" pitchFamily="34" charset="0"/>
              </a:rPr>
              <a:t>DÍTĚTE</a:t>
            </a:r>
            <a:endParaRPr lang="cs-CZ" sz="3200" dirty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lnSpc>
                <a:spcPct val="115000"/>
              </a:lnSpc>
              <a:buNone/>
              <a:tabLst>
                <a:tab pos="457200" algn="l"/>
              </a:tabLst>
            </a:pPr>
            <a:endParaRPr lang="cs-CZ" sz="2800" b="1" dirty="0" smtClean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ea typeface="Lucida Sans Unicode"/>
              <a:cs typeface="Arial" pitchFamily="34" charset="0"/>
            </a:endParaRPr>
          </a:p>
          <a:p>
            <a:pPr marL="0" indent="0" algn="ctr">
              <a:lnSpc>
                <a:spcPct val="115000"/>
              </a:lnSpc>
              <a:buNone/>
              <a:tabLst>
                <a:tab pos="457200" algn="l"/>
              </a:tabLst>
            </a:pPr>
            <a:r>
              <a:rPr lang="cs-CZ" sz="28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Lucida Sans Unicode"/>
                <a:cs typeface="Arial" pitchFamily="34" charset="0"/>
              </a:rPr>
              <a:t>ZMĚNY </a:t>
            </a:r>
            <a:r>
              <a:rPr lang="cs-CZ" sz="2800" b="1" dirty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Lucida Sans Unicode"/>
                <a:cs typeface="Arial" pitchFamily="34" charset="0"/>
              </a:rPr>
              <a:t>V CHOVÁNÍ DÍTĚTE</a:t>
            </a:r>
            <a:endParaRPr lang="cs-CZ" dirty="0" smtClean="0">
              <a:latin typeface="Times New Roman"/>
              <a:ea typeface="Lucida Sans Unicode"/>
              <a:cs typeface="Times New Roman"/>
            </a:endParaRPr>
          </a:p>
          <a:p>
            <a:pPr>
              <a:lnSpc>
                <a:spcPct val="115000"/>
              </a:lnSpc>
              <a:tabLst>
                <a:tab pos="457200" algn="l"/>
              </a:tabLst>
            </a:pPr>
            <a:r>
              <a:rPr lang="cs-CZ" dirty="0" smtClean="0">
                <a:solidFill>
                  <a:srgbClr val="000099"/>
                </a:solidFill>
                <a:ea typeface="Lucida Sans Unicode"/>
                <a:cs typeface="Times New Roman"/>
              </a:rPr>
              <a:t>opatrnost, úzkost </a:t>
            </a:r>
            <a:r>
              <a:rPr lang="cs-CZ" dirty="0">
                <a:solidFill>
                  <a:srgbClr val="000099"/>
                </a:solidFill>
                <a:ea typeface="Lucida Sans Unicode"/>
                <a:cs typeface="Times New Roman"/>
              </a:rPr>
              <a:t>v kontaktu s dospělými</a:t>
            </a:r>
            <a:endParaRPr lang="cs-CZ" dirty="0">
              <a:solidFill>
                <a:srgbClr val="000099"/>
              </a:solidFill>
              <a:ea typeface="Lucida Sans Unicode"/>
              <a:cs typeface="Tahoma"/>
            </a:endParaRPr>
          </a:p>
          <a:p>
            <a:pPr>
              <a:lnSpc>
                <a:spcPct val="115000"/>
              </a:lnSpc>
              <a:tabLst>
                <a:tab pos="457200" algn="l"/>
              </a:tabLst>
            </a:pPr>
            <a:r>
              <a:rPr lang="cs-CZ" dirty="0" smtClean="0">
                <a:solidFill>
                  <a:srgbClr val="000099"/>
                </a:solidFill>
                <a:ea typeface="Lucida Sans Unicode"/>
                <a:cs typeface="Times New Roman"/>
              </a:rPr>
              <a:t>zhoršení </a:t>
            </a:r>
            <a:r>
              <a:rPr lang="cs-CZ" dirty="0">
                <a:solidFill>
                  <a:srgbClr val="000099"/>
                </a:solidFill>
                <a:ea typeface="Lucida Sans Unicode"/>
                <a:cs typeface="Times New Roman"/>
              </a:rPr>
              <a:t>prospěchu ve </a:t>
            </a:r>
            <a:r>
              <a:rPr lang="cs-CZ" dirty="0" smtClean="0">
                <a:solidFill>
                  <a:srgbClr val="000099"/>
                </a:solidFill>
                <a:ea typeface="Lucida Sans Unicode"/>
                <a:cs typeface="Times New Roman"/>
              </a:rPr>
              <a:t>škole</a:t>
            </a:r>
          </a:p>
          <a:p>
            <a:pPr lvl="0">
              <a:lnSpc>
                <a:spcPct val="115000"/>
              </a:lnSpc>
              <a:tabLst>
                <a:tab pos="457200" algn="l"/>
              </a:tabLst>
            </a:pPr>
            <a:r>
              <a:rPr lang="cs-CZ" dirty="0">
                <a:solidFill>
                  <a:srgbClr val="000099"/>
                </a:solidFill>
                <a:ea typeface="Lucida Sans Unicode"/>
                <a:cs typeface="Times New Roman"/>
              </a:rPr>
              <a:t>šikanování </a:t>
            </a:r>
            <a:r>
              <a:rPr lang="cs-CZ" dirty="0" smtClean="0">
                <a:solidFill>
                  <a:srgbClr val="000099"/>
                </a:solidFill>
                <a:ea typeface="Lucida Sans Unicode"/>
                <a:cs typeface="Times New Roman"/>
              </a:rPr>
              <a:t>vrstevníků</a:t>
            </a:r>
            <a:endParaRPr lang="cs-CZ" dirty="0">
              <a:solidFill>
                <a:srgbClr val="000099"/>
              </a:solidFill>
              <a:ea typeface="Lucida Sans Unicode"/>
              <a:cs typeface="Tahoma"/>
            </a:endParaRPr>
          </a:p>
          <a:p>
            <a:pPr>
              <a:lnSpc>
                <a:spcPct val="115000"/>
              </a:lnSpc>
              <a:tabLst>
                <a:tab pos="457200" algn="l"/>
              </a:tabLst>
            </a:pPr>
            <a:r>
              <a:rPr lang="cs-CZ" dirty="0" smtClean="0">
                <a:solidFill>
                  <a:srgbClr val="000099"/>
                </a:solidFill>
                <a:ea typeface="Lucida Sans Unicode"/>
                <a:cs typeface="Times New Roman"/>
              </a:rPr>
              <a:t>absence </a:t>
            </a:r>
            <a:r>
              <a:rPr lang="cs-CZ" dirty="0">
                <a:solidFill>
                  <a:srgbClr val="000099"/>
                </a:solidFill>
                <a:ea typeface="Lucida Sans Unicode"/>
                <a:cs typeface="Times New Roman"/>
              </a:rPr>
              <a:t>ve škole</a:t>
            </a:r>
            <a:endParaRPr lang="cs-CZ" dirty="0">
              <a:solidFill>
                <a:srgbClr val="000099"/>
              </a:solidFill>
              <a:ea typeface="Lucida Sans Unicode"/>
              <a:cs typeface="Tahoma"/>
            </a:endParaRPr>
          </a:p>
          <a:p>
            <a:pPr>
              <a:lnSpc>
                <a:spcPct val="115000"/>
              </a:lnSpc>
              <a:tabLst>
                <a:tab pos="457200" algn="l"/>
              </a:tabLst>
            </a:pPr>
            <a:r>
              <a:rPr lang="cs-CZ" dirty="0" smtClean="0">
                <a:solidFill>
                  <a:srgbClr val="000099"/>
                </a:solidFill>
                <a:ea typeface="Lucida Sans Unicode"/>
                <a:cs typeface="Times New Roman"/>
              </a:rPr>
              <a:t>sebepoškozování</a:t>
            </a:r>
            <a:endParaRPr lang="cs-CZ" dirty="0">
              <a:solidFill>
                <a:srgbClr val="000099"/>
              </a:solidFill>
              <a:ea typeface="Lucida Sans Unicode"/>
              <a:cs typeface="Tahoma"/>
            </a:endParaRPr>
          </a:p>
          <a:p>
            <a:pPr>
              <a:lnSpc>
                <a:spcPct val="115000"/>
              </a:lnSpc>
              <a:tabLst>
                <a:tab pos="457200" algn="l"/>
              </a:tabLst>
            </a:pPr>
            <a:r>
              <a:rPr lang="cs-CZ" dirty="0">
                <a:solidFill>
                  <a:srgbClr val="000099"/>
                </a:solidFill>
                <a:ea typeface="Lucida Sans Unicode"/>
                <a:cs typeface="Times New Roman"/>
              </a:rPr>
              <a:t>útěky z domova </a:t>
            </a:r>
            <a:endParaRPr lang="cs-CZ" dirty="0">
              <a:solidFill>
                <a:srgbClr val="000099"/>
              </a:solidFill>
              <a:ea typeface="Lucida Sans Unicode"/>
              <a:cs typeface="Tahoma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37" name="Picture 13" descr="C:\Users\franzova\AppData\Local\Microsoft\Windows\Temporary Internet Files\Content.IE5\OD1K31E0\MP90044858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645024"/>
            <a:ext cx="4067944" cy="2711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7808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3200" b="1" dirty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/>
                <a:cs typeface="Arial" pitchFamily="34" charset="0"/>
              </a:rPr>
              <a:t>SYNDROM TÝRANÉHO, ZNEUŽÍVANÉHO </a:t>
            </a:r>
            <a:br>
              <a:rPr lang="cs-CZ" sz="3200" b="1" dirty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/>
                <a:cs typeface="Arial" pitchFamily="34" charset="0"/>
              </a:rPr>
            </a:br>
            <a:r>
              <a:rPr lang="cs-CZ" sz="3200" b="1" dirty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/>
                <a:cs typeface="Arial" pitchFamily="34" charset="0"/>
              </a:rPr>
              <a:t>A ZANEDBÁVANÉHO </a:t>
            </a:r>
            <a: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/>
                <a:cs typeface="Arial" pitchFamily="34" charset="0"/>
              </a:rPr>
              <a:t>DÍTĚTE</a:t>
            </a:r>
            <a:endParaRPr lang="cs-CZ" sz="3200" b="1" dirty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lnSpc>
                <a:spcPct val="115000"/>
              </a:lnSpc>
              <a:buNone/>
              <a:tabLst>
                <a:tab pos="457200" algn="l"/>
              </a:tabLst>
            </a:pPr>
            <a:endParaRPr lang="cs-CZ" sz="2800" b="1" dirty="0" smtClean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ea typeface="Lucida Sans Unicode"/>
              <a:cs typeface="Arial" pitchFamily="34" charset="0"/>
            </a:endParaRPr>
          </a:p>
          <a:p>
            <a:pPr marL="0" indent="0" algn="ctr">
              <a:lnSpc>
                <a:spcPct val="115000"/>
              </a:lnSpc>
              <a:buNone/>
              <a:tabLst>
                <a:tab pos="457200" algn="l"/>
              </a:tabLst>
            </a:pPr>
            <a:r>
              <a:rPr lang="cs-CZ" sz="28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Lucida Sans Unicode"/>
                <a:cs typeface="Arial" pitchFamily="34" charset="0"/>
              </a:rPr>
              <a:t>ZNÁMKY </a:t>
            </a:r>
            <a:r>
              <a:rPr lang="cs-CZ" sz="2800" b="1" dirty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Lucida Sans Unicode"/>
                <a:cs typeface="Arial" pitchFamily="34" charset="0"/>
              </a:rPr>
              <a:t>NA TĚLE DÍTĚTE</a:t>
            </a:r>
            <a:endParaRPr lang="cs-CZ" sz="2800" dirty="0" smtClean="0">
              <a:solidFill>
                <a:srgbClr val="000099"/>
              </a:solidFill>
              <a:ea typeface="Lucida Sans Unicode"/>
              <a:cs typeface="Times New Roman"/>
            </a:endParaRPr>
          </a:p>
          <a:p>
            <a:pPr>
              <a:lnSpc>
                <a:spcPct val="115000"/>
              </a:lnSpc>
              <a:tabLst>
                <a:tab pos="457200" algn="l"/>
              </a:tabLst>
            </a:pPr>
            <a:r>
              <a:rPr lang="cs-CZ" dirty="0" smtClean="0">
                <a:solidFill>
                  <a:srgbClr val="000099"/>
                </a:solidFill>
                <a:ea typeface="Lucida Sans Unicode"/>
                <a:cs typeface="Times New Roman"/>
              </a:rPr>
              <a:t>opakovaná </a:t>
            </a:r>
            <a:r>
              <a:rPr lang="cs-CZ" dirty="0">
                <a:solidFill>
                  <a:srgbClr val="000099"/>
                </a:solidFill>
                <a:ea typeface="Lucida Sans Unicode"/>
                <a:cs typeface="Times New Roman"/>
              </a:rPr>
              <a:t>zranění včetně zlomenin</a:t>
            </a:r>
            <a:endParaRPr lang="cs-CZ" dirty="0">
              <a:solidFill>
                <a:srgbClr val="000099"/>
              </a:solidFill>
              <a:ea typeface="Lucida Sans Unicode"/>
              <a:cs typeface="Tahoma"/>
            </a:endParaRPr>
          </a:p>
          <a:p>
            <a:pPr>
              <a:lnSpc>
                <a:spcPct val="115000"/>
              </a:lnSpc>
              <a:tabLst>
                <a:tab pos="457200" algn="l"/>
              </a:tabLst>
            </a:pPr>
            <a:r>
              <a:rPr lang="cs-CZ" dirty="0">
                <a:solidFill>
                  <a:srgbClr val="000099"/>
                </a:solidFill>
                <a:ea typeface="Lucida Sans Unicode"/>
                <a:cs typeface="Times New Roman"/>
              </a:rPr>
              <a:t>modřiny </a:t>
            </a:r>
            <a:endParaRPr lang="cs-CZ" dirty="0">
              <a:solidFill>
                <a:srgbClr val="000099"/>
              </a:solidFill>
              <a:ea typeface="Lucida Sans Unicode"/>
              <a:cs typeface="Tahoma"/>
            </a:endParaRPr>
          </a:p>
          <a:p>
            <a:pPr>
              <a:lnSpc>
                <a:spcPct val="115000"/>
              </a:lnSpc>
              <a:tabLst>
                <a:tab pos="457200" algn="l"/>
              </a:tabLst>
            </a:pPr>
            <a:r>
              <a:rPr lang="cs-CZ" dirty="0">
                <a:solidFill>
                  <a:srgbClr val="000099"/>
                </a:solidFill>
                <a:ea typeface="Lucida Sans Unicode"/>
                <a:cs typeface="Times New Roman"/>
              </a:rPr>
              <a:t>řezné rány </a:t>
            </a:r>
            <a:endParaRPr lang="cs-CZ" dirty="0">
              <a:solidFill>
                <a:srgbClr val="000099"/>
              </a:solidFill>
              <a:ea typeface="Lucida Sans Unicode"/>
              <a:cs typeface="Tahoma"/>
            </a:endParaRPr>
          </a:p>
          <a:p>
            <a:pPr>
              <a:lnSpc>
                <a:spcPct val="115000"/>
              </a:lnSpc>
              <a:tabLst>
                <a:tab pos="457200" algn="l"/>
              </a:tabLst>
            </a:pPr>
            <a:r>
              <a:rPr lang="cs-CZ" dirty="0">
                <a:solidFill>
                  <a:srgbClr val="000099"/>
                </a:solidFill>
                <a:ea typeface="Lucida Sans Unicode"/>
                <a:cs typeface="Times New Roman"/>
              </a:rPr>
              <a:t>otoky částí těla, například rtů, tváří, zápěstí </a:t>
            </a:r>
            <a:endParaRPr lang="cs-CZ" dirty="0">
              <a:solidFill>
                <a:srgbClr val="000099"/>
              </a:solidFill>
              <a:ea typeface="Lucida Sans Unicode"/>
              <a:cs typeface="Tahoma"/>
            </a:endParaRPr>
          </a:p>
          <a:p>
            <a:pPr>
              <a:lnSpc>
                <a:spcPct val="115000"/>
              </a:lnSpc>
              <a:tabLst>
                <a:tab pos="457200" algn="l"/>
              </a:tabLst>
            </a:pPr>
            <a:r>
              <a:rPr lang="cs-CZ" dirty="0" smtClean="0">
                <a:solidFill>
                  <a:srgbClr val="000099"/>
                </a:solidFill>
                <a:ea typeface="Lucida Sans Unicode"/>
                <a:cs typeface="Times New Roman"/>
              </a:rPr>
              <a:t>otisky </a:t>
            </a:r>
            <a:r>
              <a:rPr lang="cs-CZ" dirty="0">
                <a:solidFill>
                  <a:srgbClr val="000099"/>
                </a:solidFill>
                <a:ea typeface="Lucida Sans Unicode"/>
                <a:cs typeface="Times New Roman"/>
              </a:rPr>
              <a:t>dlaně a prstů </a:t>
            </a:r>
            <a:endParaRPr lang="cs-CZ" dirty="0">
              <a:solidFill>
                <a:srgbClr val="000099"/>
              </a:solidFill>
              <a:ea typeface="Lucida Sans Unicode"/>
              <a:cs typeface="Tahoma"/>
            </a:endParaRPr>
          </a:p>
          <a:p>
            <a:pPr>
              <a:lnSpc>
                <a:spcPct val="115000"/>
              </a:lnSpc>
              <a:tabLst>
                <a:tab pos="457200" algn="l"/>
              </a:tabLst>
            </a:pPr>
            <a:r>
              <a:rPr lang="cs-CZ" dirty="0">
                <a:solidFill>
                  <a:srgbClr val="000099"/>
                </a:solidFill>
                <a:ea typeface="Lucida Sans Unicode"/>
                <a:cs typeface="Times New Roman"/>
              </a:rPr>
              <a:t>stopy po </a:t>
            </a:r>
            <a:r>
              <a:rPr lang="cs-CZ" dirty="0" smtClean="0">
                <a:solidFill>
                  <a:srgbClr val="000099"/>
                </a:solidFill>
                <a:ea typeface="Lucida Sans Unicode"/>
                <a:cs typeface="Times New Roman"/>
              </a:rPr>
              <a:t>opaření nebo popálení </a:t>
            </a:r>
            <a:r>
              <a:rPr lang="cs-CZ" dirty="0">
                <a:solidFill>
                  <a:srgbClr val="000099"/>
                </a:solidFill>
                <a:ea typeface="Lucida Sans Unicode"/>
                <a:cs typeface="Times New Roman"/>
              </a:rPr>
              <a:t>cigaretou </a:t>
            </a:r>
            <a:endParaRPr lang="cs-CZ" dirty="0">
              <a:solidFill>
                <a:srgbClr val="000099"/>
              </a:solidFill>
              <a:ea typeface="Lucida Sans Unicode"/>
              <a:cs typeface="Tahoma"/>
            </a:endParaRPr>
          </a:p>
          <a:p>
            <a:pPr marL="0" indent="0">
              <a:buNone/>
            </a:pPr>
            <a:endParaRPr lang="cs-CZ" sz="2800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40902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cs-CZ" sz="3200" b="1" dirty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/>
                <a:cs typeface="Arial" pitchFamily="34" charset="0"/>
              </a:rPr>
              <a:t>SYNDROM TÝRANÉHO, ZNEUŽÍVANÉHO </a:t>
            </a:r>
            <a: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/>
                <a:cs typeface="Arial" pitchFamily="34" charset="0"/>
              </a:rPr>
              <a:t/>
            </a:r>
            <a:b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/>
                <a:cs typeface="Arial" pitchFamily="34" charset="0"/>
              </a:rPr>
            </a:br>
            <a:r>
              <a:rPr lang="cs-CZ" sz="32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/>
                <a:cs typeface="Arial" pitchFamily="34" charset="0"/>
              </a:rPr>
              <a:t>A </a:t>
            </a:r>
            <a:r>
              <a:rPr lang="cs-CZ" sz="3200" b="1" dirty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/>
                <a:cs typeface="Arial" pitchFamily="34" charset="0"/>
              </a:rPr>
              <a:t>ZANEDBÁVANÉHO DÍTĚTE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lnSpc>
                <a:spcPct val="115000"/>
              </a:lnSpc>
              <a:spcAft>
                <a:spcPts val="0"/>
              </a:spcAft>
              <a:buNone/>
            </a:pPr>
            <a:endParaRPr lang="cs-CZ" sz="2800" b="1" dirty="0" smtClean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ea typeface="Times New Roman"/>
              <a:cs typeface="Arial" pitchFamily="34" charset="0"/>
            </a:endParaRPr>
          </a:p>
          <a:p>
            <a:pPr marL="0" indent="0" algn="ctr">
              <a:lnSpc>
                <a:spcPct val="115000"/>
              </a:lnSpc>
              <a:spcAft>
                <a:spcPts val="0"/>
              </a:spcAft>
              <a:buNone/>
            </a:pPr>
            <a:r>
              <a:rPr lang="cs-CZ" sz="28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/>
                <a:cs typeface="Arial" pitchFamily="34" charset="0"/>
              </a:rPr>
              <a:t>ZNÁMKY ZANEDBÁVÁNÍ</a:t>
            </a:r>
            <a:endParaRPr lang="cs-CZ" sz="28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ea typeface="Times New Roman"/>
              <a:cs typeface="Arial" pitchFamily="34" charset="0"/>
            </a:endParaRPr>
          </a:p>
          <a:p>
            <a:r>
              <a:rPr lang="cs-CZ" dirty="0" smtClean="0">
                <a:solidFill>
                  <a:srgbClr val="000099"/>
                </a:solidFill>
                <a:ea typeface="Times New Roman"/>
              </a:rPr>
              <a:t>trvalý hlad</a:t>
            </a:r>
          </a:p>
          <a:p>
            <a:r>
              <a:rPr lang="cs-CZ" dirty="0" smtClean="0">
                <a:solidFill>
                  <a:srgbClr val="000099"/>
                </a:solidFill>
                <a:ea typeface="Times New Roman"/>
              </a:rPr>
              <a:t>chudá slovní zásoba</a:t>
            </a:r>
            <a:endParaRPr lang="cs-CZ" dirty="0">
              <a:solidFill>
                <a:srgbClr val="000099"/>
              </a:solidFill>
              <a:ea typeface="Times New Roman"/>
            </a:endParaRPr>
          </a:p>
          <a:p>
            <a:r>
              <a:rPr lang="cs-CZ" dirty="0" smtClean="0">
                <a:solidFill>
                  <a:srgbClr val="000099"/>
                </a:solidFill>
                <a:ea typeface="Times New Roman"/>
              </a:rPr>
              <a:t>špatná hygiena</a:t>
            </a:r>
            <a:endParaRPr lang="cs-CZ" dirty="0">
              <a:solidFill>
                <a:srgbClr val="000099"/>
              </a:solidFill>
              <a:ea typeface="Times New Roman"/>
            </a:endParaRPr>
          </a:p>
          <a:p>
            <a:r>
              <a:rPr lang="cs-CZ" dirty="0" smtClean="0">
                <a:solidFill>
                  <a:srgbClr val="000099"/>
                </a:solidFill>
                <a:ea typeface="Times New Roman"/>
              </a:rPr>
              <a:t>nevhodné oblečení vzhledem k počasí</a:t>
            </a:r>
          </a:p>
          <a:p>
            <a:r>
              <a:rPr lang="cs-CZ" dirty="0" smtClean="0">
                <a:solidFill>
                  <a:srgbClr val="000099"/>
                </a:solidFill>
                <a:ea typeface="Times New Roman"/>
              </a:rPr>
              <a:t>nedostatek dohledu</a:t>
            </a:r>
            <a:endParaRPr lang="cs-CZ" dirty="0">
              <a:solidFill>
                <a:srgbClr val="000099"/>
              </a:solidFill>
              <a:ea typeface="Times New Roman"/>
            </a:endParaRPr>
          </a:p>
          <a:p>
            <a:r>
              <a:rPr lang="cs-CZ" dirty="0" smtClean="0">
                <a:solidFill>
                  <a:srgbClr val="000099"/>
                </a:solidFill>
                <a:ea typeface="Times New Roman"/>
              </a:rPr>
              <a:t>nezájem o školní povinnosti</a:t>
            </a:r>
            <a:endParaRPr lang="cs-CZ" dirty="0">
              <a:solidFill>
                <a:srgbClr val="000099"/>
              </a:solidFill>
              <a:ea typeface="Times New Roman"/>
            </a:endParaRPr>
          </a:p>
          <a:p>
            <a:r>
              <a:rPr lang="cs-CZ" dirty="0" smtClean="0">
                <a:solidFill>
                  <a:srgbClr val="000099"/>
                </a:solidFill>
                <a:ea typeface="Times New Roman"/>
              </a:rPr>
              <a:t>vyhození z domova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63573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cs-CZ" sz="3200" b="1" dirty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/>
                <a:cs typeface="Arial" pitchFamily="34" charset="0"/>
              </a:rPr>
              <a:t>SYNDROM TÝRANÉHO, ZNEUŽÍVANÉHO </a:t>
            </a:r>
            <a:br>
              <a:rPr lang="cs-CZ" sz="3200" b="1" dirty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/>
                <a:cs typeface="Arial" pitchFamily="34" charset="0"/>
              </a:rPr>
            </a:br>
            <a:r>
              <a:rPr lang="cs-CZ" sz="3200" b="1" dirty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/>
                <a:cs typeface="Arial" pitchFamily="34" charset="0"/>
              </a:rPr>
              <a:t>A ZANEDBÁVANÉHO DÍTĚTE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15000"/>
              </a:lnSpc>
              <a:spcAft>
                <a:spcPts val="0"/>
              </a:spcAft>
              <a:buNone/>
            </a:pPr>
            <a:endParaRPr lang="cs-CZ" sz="3000" b="1" dirty="0" smtClean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ea typeface="Times New Roman"/>
              <a:cs typeface="Arial" pitchFamily="34" charset="0"/>
            </a:endParaRPr>
          </a:p>
          <a:p>
            <a:pPr marL="0" indent="0" algn="ctr">
              <a:lnSpc>
                <a:spcPct val="115000"/>
              </a:lnSpc>
              <a:spcAft>
                <a:spcPts val="0"/>
              </a:spcAft>
              <a:buNone/>
            </a:pPr>
            <a:r>
              <a:rPr lang="cs-CZ" sz="3000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/>
                <a:cs typeface="Arial" pitchFamily="34" charset="0"/>
              </a:rPr>
              <a:t>PROJEVY ZANEDBÁVANÉHO DÍTĚTE</a:t>
            </a:r>
          </a:p>
          <a:p>
            <a:pPr marL="0" indent="0">
              <a:lnSpc>
                <a:spcPct val="120000"/>
              </a:lnSpc>
              <a:spcAft>
                <a:spcPts val="0"/>
              </a:spcAft>
              <a:buNone/>
            </a:pPr>
            <a:r>
              <a:rPr lang="cs-CZ" dirty="0">
                <a:latin typeface="Times New Roman"/>
                <a:ea typeface="Times New Roman"/>
              </a:rPr>
              <a:t/>
            </a:r>
            <a:br>
              <a:rPr lang="cs-CZ" dirty="0">
                <a:latin typeface="Times New Roman"/>
                <a:ea typeface="Times New Roman"/>
              </a:rPr>
            </a:br>
            <a:r>
              <a:rPr lang="cs-CZ" sz="2600" dirty="0">
                <a:solidFill>
                  <a:srgbClr val="000099"/>
                </a:solidFill>
                <a:ea typeface="Times New Roman"/>
              </a:rPr>
              <a:t>• </a:t>
            </a:r>
            <a:r>
              <a:rPr lang="cs-CZ" sz="2600" dirty="0" smtClean="0">
                <a:solidFill>
                  <a:srgbClr val="000099"/>
                </a:solidFill>
                <a:ea typeface="Times New Roman"/>
              </a:rPr>
              <a:t>velmi </a:t>
            </a:r>
            <a:r>
              <a:rPr lang="cs-CZ" sz="2600" dirty="0">
                <a:solidFill>
                  <a:srgbClr val="000099"/>
                </a:solidFill>
                <a:ea typeface="Times New Roman"/>
              </a:rPr>
              <a:t>špatné vztahy s rodiči</a:t>
            </a:r>
            <a:br>
              <a:rPr lang="cs-CZ" sz="2600" dirty="0">
                <a:solidFill>
                  <a:srgbClr val="000099"/>
                </a:solidFill>
                <a:ea typeface="Times New Roman"/>
              </a:rPr>
            </a:br>
            <a:r>
              <a:rPr lang="cs-CZ" sz="2600" dirty="0">
                <a:solidFill>
                  <a:srgbClr val="000099"/>
                </a:solidFill>
                <a:ea typeface="Times New Roman"/>
              </a:rPr>
              <a:t>• touží po citu a pozornosti jakéhokoliv dospělého </a:t>
            </a:r>
            <a:endParaRPr lang="cs-CZ" sz="2600" dirty="0" smtClean="0">
              <a:solidFill>
                <a:srgbClr val="000099"/>
              </a:solidFill>
              <a:ea typeface="Times New Roman"/>
            </a:endParaRPr>
          </a:p>
          <a:p>
            <a:pPr marL="0" indent="0">
              <a:lnSpc>
                <a:spcPct val="120000"/>
              </a:lnSpc>
              <a:spcAft>
                <a:spcPts val="0"/>
              </a:spcAft>
              <a:buNone/>
            </a:pPr>
            <a:r>
              <a:rPr lang="cs-CZ" sz="2600" dirty="0" smtClean="0">
                <a:solidFill>
                  <a:srgbClr val="000099"/>
                </a:solidFill>
                <a:ea typeface="Times New Roman"/>
              </a:rPr>
              <a:t>• apatické x nezvládnutelné</a:t>
            </a:r>
            <a:r>
              <a:rPr lang="cs-CZ" sz="2600" dirty="0">
                <a:solidFill>
                  <a:srgbClr val="000099"/>
                </a:solidFill>
                <a:ea typeface="Times New Roman"/>
              </a:rPr>
              <a:t/>
            </a:r>
            <a:br>
              <a:rPr lang="cs-CZ" sz="2600" dirty="0">
                <a:solidFill>
                  <a:srgbClr val="000099"/>
                </a:solidFill>
                <a:ea typeface="Times New Roman"/>
              </a:rPr>
            </a:br>
            <a:r>
              <a:rPr lang="cs-CZ" sz="2600" dirty="0">
                <a:solidFill>
                  <a:srgbClr val="000099"/>
                </a:solidFill>
                <a:ea typeface="Times New Roman"/>
              </a:rPr>
              <a:t>• </a:t>
            </a:r>
            <a:r>
              <a:rPr lang="cs-CZ" sz="2600" dirty="0" smtClean="0">
                <a:solidFill>
                  <a:srgbClr val="000099"/>
                </a:solidFill>
                <a:ea typeface="Times New Roman"/>
              </a:rPr>
              <a:t>jí </a:t>
            </a:r>
            <a:r>
              <a:rPr lang="cs-CZ" sz="2600" dirty="0">
                <a:solidFill>
                  <a:srgbClr val="000099"/>
                </a:solidFill>
                <a:ea typeface="Times New Roman"/>
              </a:rPr>
              <a:t>hltavě a hladově</a:t>
            </a:r>
            <a:br>
              <a:rPr lang="cs-CZ" sz="2600" dirty="0">
                <a:solidFill>
                  <a:srgbClr val="000099"/>
                </a:solidFill>
                <a:ea typeface="Times New Roman"/>
              </a:rPr>
            </a:br>
            <a:r>
              <a:rPr lang="cs-CZ" sz="2600" dirty="0">
                <a:solidFill>
                  <a:srgbClr val="000099"/>
                </a:solidFill>
                <a:ea typeface="Times New Roman"/>
              </a:rPr>
              <a:t>• chodí za školu nebo do ní chodí pozdě</a:t>
            </a:r>
            <a:br>
              <a:rPr lang="cs-CZ" sz="2600" dirty="0">
                <a:solidFill>
                  <a:srgbClr val="000099"/>
                </a:solidFill>
                <a:ea typeface="Times New Roman"/>
              </a:rPr>
            </a:br>
            <a:r>
              <a:rPr lang="cs-CZ" sz="2600" dirty="0">
                <a:solidFill>
                  <a:srgbClr val="000099"/>
                </a:solidFill>
                <a:ea typeface="Times New Roman"/>
              </a:rPr>
              <a:t>• má potíže s </a:t>
            </a:r>
            <a:r>
              <a:rPr lang="cs-CZ" sz="2600" dirty="0" smtClean="0">
                <a:solidFill>
                  <a:srgbClr val="000099"/>
                </a:solidFill>
                <a:ea typeface="Times New Roman"/>
              </a:rPr>
              <a:t>učením</a:t>
            </a:r>
            <a:r>
              <a:rPr lang="cs-CZ" sz="2600" dirty="0">
                <a:solidFill>
                  <a:srgbClr val="000099"/>
                </a:solidFill>
                <a:ea typeface="Times New Roman"/>
              </a:rPr>
              <a:t/>
            </a:r>
            <a:br>
              <a:rPr lang="cs-CZ" sz="2600" dirty="0">
                <a:solidFill>
                  <a:srgbClr val="000099"/>
                </a:solidFill>
                <a:ea typeface="Times New Roman"/>
              </a:rPr>
            </a:br>
            <a:r>
              <a:rPr lang="cs-CZ" sz="2600" dirty="0">
                <a:solidFill>
                  <a:srgbClr val="000099"/>
                </a:solidFill>
                <a:ea typeface="Times New Roman"/>
              </a:rPr>
              <a:t>• houpá se, cucá věci nebo prsty, kýve hlavou</a:t>
            </a:r>
            <a:br>
              <a:rPr lang="cs-CZ" sz="2600" dirty="0">
                <a:solidFill>
                  <a:srgbClr val="000099"/>
                </a:solidFill>
                <a:ea typeface="Times New Roman"/>
              </a:rPr>
            </a:br>
            <a:endParaRPr lang="cs-CZ" sz="2600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7489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1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1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lvl="0" indent="-285750" algn="just">
              <a:lnSpc>
                <a:spcPct val="11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1400" b="1" dirty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Němec, Ladislav (náměstek ministra MŠMT). Metodické doporučení</a:t>
            </a:r>
            <a:r>
              <a:rPr lang="cs-CZ" sz="1400" dirty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 </a:t>
            </a:r>
            <a:r>
              <a:rPr lang="cs-CZ" sz="1400" b="1" dirty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k primární prevenci rizikového chování u dětí, žáků a studentů ve školách a školských zařízeních č.j. 21291/2010-28. </a:t>
            </a:r>
            <a:r>
              <a:rPr lang="cs-CZ" sz="1400" dirty="0">
                <a:solidFill>
                  <a:srgbClr val="000000">
                    <a:tint val="75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Příloha č. 5 -  </a:t>
            </a:r>
            <a:r>
              <a:rPr lang="cs-CZ" sz="1400" b="1" i="1" dirty="0">
                <a:solidFill>
                  <a:srgbClr val="000000">
                    <a:tint val="75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Syndrom týraného dítěte – CAN</a:t>
            </a:r>
            <a:r>
              <a:rPr lang="cs-CZ" sz="1400" dirty="0">
                <a:solidFill>
                  <a:srgbClr val="000000">
                    <a:tint val="75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. </a:t>
            </a:r>
            <a:r>
              <a:rPr lang="cs-CZ" sz="1400" b="1" dirty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MŠMT, 2010.</a:t>
            </a:r>
            <a:endParaRPr lang="cs-CZ" sz="1400" dirty="0">
              <a:solidFill>
                <a:srgbClr val="FFFFFF">
                  <a:lumMod val="50000"/>
                </a:srgbClr>
              </a:solidFill>
              <a:latin typeface="Arial" pitchFamily="34" charset="0"/>
              <a:ea typeface="Times New Roman"/>
              <a:cs typeface="Arial" pitchFamily="34" charset="0"/>
            </a:endParaRPr>
          </a:p>
          <a:p>
            <a:pPr marL="342900" indent="-342900"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endParaRPr lang="cs-CZ" sz="1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solidFill>
                  <a:schemeClr val="tx1"/>
                </a:solidFill>
                <a:latin typeface="Arial"/>
                <a:ea typeface="Times New Roman"/>
              </a:rPr>
              <a:t>„Materiál </a:t>
            </a:r>
            <a:r>
              <a:rPr lang="cs-CZ" sz="1200" dirty="0">
                <a:solidFill>
                  <a:schemeClr val="tx1"/>
                </a:solidFill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683568" y="6453336"/>
            <a:ext cx="7704856" cy="29311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15073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273</TotalTime>
  <Words>470</Words>
  <Application>Microsoft Office PowerPoint</Application>
  <PresentationFormat>Předvádění na obrazovce (4:3)</PresentationFormat>
  <Paragraphs>141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Exekutivní</vt:lpstr>
      <vt:lpstr>PROTIDROGOVÁ PREVENCE  Syndrom týraného dítěte </vt:lpstr>
      <vt:lpstr>Prezentace aplikace PowerPoint</vt:lpstr>
      <vt:lpstr>SYNDROM TÝRANÉHO, ZNEUŽÍVANÉHO  A ZANEDBÁVANÉHO DÍTĚTE </vt:lpstr>
      <vt:lpstr>TÝRÁNÍ</vt:lpstr>
      <vt:lpstr>TĚLESNÉ TÝRÁNÍ</vt:lpstr>
      <vt:lpstr>PSYCHICKÉ TÝRÁNÍ</vt:lpstr>
      <vt:lpstr>SEXUÁLNÍ TÝRÁNÍ</vt:lpstr>
      <vt:lpstr>SYSTÉMOVÉ TÝRÁNÍ</vt:lpstr>
      <vt:lpstr>ZANEDBÁVÁNÍ</vt:lpstr>
      <vt:lpstr>SYNDROM TÝRANÉHO, ZNEUŽÍVANÉHO  A ZANEDBÁVANÉHO DÍTĚTE</vt:lpstr>
      <vt:lpstr>SYNDROM TÝRANÉHO, ZNEUŽÍVANÉHO  A ZANEDBÁVANÉHO DÍTĚTE</vt:lpstr>
      <vt:lpstr>SYNDROM TÝRANÉHO, ZNEUŽÍVANÉHO  A ZANEDBÁVANÉHO DÍTĚTE</vt:lpstr>
      <vt:lpstr>SYNDROM TÝRANÉHO, ZNEUŽÍVANÉHO  A ZANEDBÁVANÉHO DÍTĚTE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43</cp:revision>
  <dcterms:created xsi:type="dcterms:W3CDTF">2012-06-27T08:54:30Z</dcterms:created>
  <dcterms:modified xsi:type="dcterms:W3CDTF">2013-04-01T16:59:37Z</dcterms:modified>
</cp:coreProperties>
</file>