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7" r:id="rId2"/>
    <p:sldId id="258" r:id="rId3"/>
    <p:sldId id="261" r:id="rId4"/>
    <p:sldId id="260" r:id="rId5"/>
    <p:sldId id="262" r:id="rId6"/>
    <p:sldId id="265" r:id="rId7"/>
    <p:sldId id="266" r:id="rId8"/>
    <p:sldId id="268" r:id="rId9"/>
    <p:sldId id="267" r:id="rId10"/>
    <p:sldId id="263" r:id="rId11"/>
    <p:sldId id="264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cs.wikipedia.org/wiki/%C5%A0ikana#Vn.C4.9Bj.C5.A1.C3.AD_znaky" TargetMode="External"/><Relationship Id="rId4" Type="http://schemas.openxmlformats.org/officeDocument/2006/relationships/hyperlink" Target="http://cs.wikipedia.org/wiki/Agre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Agrese</a:t>
            </a:r>
            <a: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, šikana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650353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22_PP_09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Agrese, šikana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 problematikou agrese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a šikany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Uvědomění si závažnosti agrese a týrání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21.3.2013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AGRESE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chování, </a:t>
            </a:r>
            <a:r>
              <a:rPr lang="cs-CZ" dirty="0">
                <a:solidFill>
                  <a:srgbClr val="000099"/>
                </a:solidFill>
              </a:rPr>
              <a:t>které vědomě a se záměrem ubližuje, násilně omezuje svobodu a poškozuje jiné osoby nebo </a:t>
            </a:r>
            <a:r>
              <a:rPr lang="cs-CZ" dirty="0" smtClean="0">
                <a:solidFill>
                  <a:srgbClr val="000099"/>
                </a:solidFill>
              </a:rPr>
              <a:t>věci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fyzická </a:t>
            </a:r>
            <a:r>
              <a:rPr lang="cs-CZ" dirty="0">
                <a:solidFill>
                  <a:srgbClr val="000099"/>
                </a:solidFill>
              </a:rPr>
              <a:t>či </a:t>
            </a:r>
            <a:r>
              <a:rPr lang="cs-CZ" dirty="0" smtClean="0">
                <a:solidFill>
                  <a:srgbClr val="000099"/>
                </a:solidFill>
              </a:rPr>
              <a:t>verbální (nepřiměřená reakce, úmysl)</a:t>
            </a:r>
            <a:endParaRPr lang="cs-CZ" dirty="0">
              <a:solidFill>
                <a:srgbClr val="000099"/>
              </a:solidFill>
            </a:endParaRPr>
          </a:p>
          <a:p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AGRESIVITA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sklon </a:t>
            </a:r>
            <a:r>
              <a:rPr lang="cs-CZ" dirty="0">
                <a:solidFill>
                  <a:srgbClr val="000099"/>
                </a:solidFill>
              </a:rPr>
              <a:t>k útočnému </a:t>
            </a:r>
            <a:r>
              <a:rPr lang="cs-CZ" dirty="0" smtClean="0">
                <a:solidFill>
                  <a:srgbClr val="000099"/>
                </a:solidFill>
              </a:rPr>
              <a:t>jednání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MFYAPO70\MP9004067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05064"/>
            <a:ext cx="3577109" cy="2383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399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ŠIKANA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0"/>
              </a:spcAft>
            </a:pPr>
            <a:endParaRPr lang="cs-CZ" b="1" dirty="0" smtClean="0">
              <a:solidFill>
                <a:srgbClr val="000099"/>
              </a:solidFill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ponižování, obtěžování, zneužívání, vydírání,</a:t>
            </a:r>
          </a:p>
          <a:p>
            <a:pPr marL="0" indent="0">
              <a:spcAft>
                <a:spcPts val="0"/>
              </a:spcAft>
              <a:buNone/>
            </a:pPr>
            <a:r>
              <a:rPr lang="cs-CZ" b="1" dirty="0">
                <a:solidFill>
                  <a:srgbClr val="000099"/>
                </a:solidFill>
                <a:ea typeface="Times New Roman"/>
              </a:rPr>
              <a:t> </a:t>
            </a: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   fyzické týrání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získání převahy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, moci či určité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výhody nad druhými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jednání agresivní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často nezákonné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trpěné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a mnohdy podporované určitou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skupinou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chování asociální</a:t>
            </a:r>
          </a:p>
          <a:p>
            <a:pPr>
              <a:spcAft>
                <a:spcPts val="0"/>
              </a:spcAf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p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odhoubí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šikany je v osobnostních rysech týrajícího i jeho oběti a v lhostejnosti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okolí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120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STUPNĚ ŠIKANY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9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900" b="1" dirty="0" smtClean="0">
                <a:solidFill>
                  <a:srgbClr val="000099"/>
                </a:solidFill>
              </a:rPr>
              <a:t>1</a:t>
            </a:r>
            <a:r>
              <a:rPr lang="cs-CZ" sz="2900" b="1" dirty="0" smtClean="0">
                <a:solidFill>
                  <a:srgbClr val="000099"/>
                </a:solidFill>
              </a:rPr>
              <a:t>. </a:t>
            </a:r>
            <a:r>
              <a:rPr lang="cs-CZ" sz="2600" b="1" dirty="0" smtClean="0">
                <a:solidFill>
                  <a:srgbClr val="000099"/>
                </a:solidFill>
              </a:rPr>
              <a:t>ZROD </a:t>
            </a:r>
            <a:r>
              <a:rPr lang="cs-CZ" sz="2600" b="1" dirty="0" smtClean="0">
                <a:solidFill>
                  <a:srgbClr val="000099"/>
                </a:solidFill>
              </a:rPr>
              <a:t>OSTRAKISMU </a:t>
            </a:r>
          </a:p>
          <a:p>
            <a:r>
              <a:rPr lang="cs-CZ" sz="2600" dirty="0" smtClean="0">
                <a:solidFill>
                  <a:srgbClr val="000099"/>
                </a:solidFill>
              </a:rPr>
              <a:t>jedinci  méně oblíbení </a:t>
            </a:r>
            <a:r>
              <a:rPr lang="cs-CZ" sz="2600" dirty="0">
                <a:solidFill>
                  <a:srgbClr val="000099"/>
                </a:solidFill>
              </a:rPr>
              <a:t>a </a:t>
            </a:r>
            <a:r>
              <a:rPr lang="cs-CZ" sz="2600" dirty="0" smtClean="0">
                <a:solidFill>
                  <a:srgbClr val="000099"/>
                </a:solidFill>
              </a:rPr>
              <a:t>vlivní</a:t>
            </a:r>
          </a:p>
          <a:p>
            <a:r>
              <a:rPr lang="cs-CZ" sz="2600" dirty="0" smtClean="0">
                <a:solidFill>
                  <a:srgbClr val="000099"/>
                </a:solidFill>
              </a:rPr>
              <a:t>drobné legrácky intriky, pomlouvání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0099"/>
                </a:solidFill>
              </a:rPr>
              <a:t>2. FYZICKÁ AGRESE A PŘITVRZOVÁNÍ MANIPULACE</a:t>
            </a:r>
            <a:endParaRPr lang="cs-CZ" sz="2600" b="1" dirty="0">
              <a:solidFill>
                <a:srgbClr val="000099"/>
              </a:solidFill>
            </a:endParaRPr>
          </a:p>
          <a:p>
            <a:r>
              <a:rPr lang="cs-CZ" sz="2600" dirty="0" smtClean="0">
                <a:solidFill>
                  <a:srgbClr val="000099"/>
                </a:solidFill>
              </a:rPr>
              <a:t>nejslabší </a:t>
            </a:r>
            <a:r>
              <a:rPr lang="cs-CZ" sz="2600" dirty="0">
                <a:solidFill>
                  <a:srgbClr val="000099"/>
                </a:solidFill>
              </a:rPr>
              <a:t>slouží jako oživení </a:t>
            </a:r>
            <a:r>
              <a:rPr lang="cs-CZ" sz="2600" dirty="0" smtClean="0">
                <a:solidFill>
                  <a:srgbClr val="000099"/>
                </a:solidFill>
              </a:rPr>
              <a:t>programu</a:t>
            </a:r>
          </a:p>
          <a:p>
            <a:r>
              <a:rPr lang="cs-CZ" sz="2600" dirty="0" smtClean="0">
                <a:solidFill>
                  <a:srgbClr val="000099"/>
                </a:solidFill>
              </a:rPr>
              <a:t>při </a:t>
            </a:r>
            <a:r>
              <a:rPr lang="cs-CZ" sz="2600" dirty="0">
                <a:solidFill>
                  <a:srgbClr val="000099"/>
                </a:solidFill>
              </a:rPr>
              <a:t>bití a týrání zažívají jedinci pocit </a:t>
            </a:r>
            <a:r>
              <a:rPr lang="cs-CZ" sz="2600" dirty="0" smtClean="0">
                <a:solidFill>
                  <a:srgbClr val="000099"/>
                </a:solidFill>
              </a:rPr>
              <a:t>moci, uspokojení</a:t>
            </a:r>
            <a:endParaRPr lang="cs-CZ" sz="2600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0099"/>
                </a:solidFill>
              </a:rPr>
              <a:t>3. KLÍČOVÝ MOMENT – VYTVOŘENÍ JÁDRA</a:t>
            </a:r>
            <a:endParaRPr lang="cs-CZ" sz="2600" dirty="0">
              <a:solidFill>
                <a:srgbClr val="000099"/>
              </a:solidFill>
            </a:endParaRPr>
          </a:p>
          <a:p>
            <a:r>
              <a:rPr lang="cs-CZ" sz="2600" dirty="0" smtClean="0">
                <a:solidFill>
                  <a:srgbClr val="000099"/>
                </a:solidFill>
              </a:rPr>
              <a:t>skupinka agresorů – systematická spolupráce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76692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STUPNĚ ŠIKANY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lv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4</a:t>
            </a:r>
            <a:r>
              <a:rPr lang="cs-CZ" b="1" dirty="0">
                <a:solidFill>
                  <a:srgbClr val="000099"/>
                </a:solidFill>
              </a:rPr>
              <a:t>. </a:t>
            </a:r>
            <a:r>
              <a:rPr lang="cs-CZ" b="1" dirty="0" smtClean="0">
                <a:solidFill>
                  <a:srgbClr val="000099"/>
                </a:solidFill>
              </a:rPr>
              <a:t>VĚTŠINA </a:t>
            </a:r>
            <a:r>
              <a:rPr lang="cs-CZ" b="1" dirty="0">
                <a:solidFill>
                  <a:srgbClr val="000099"/>
                </a:solidFill>
              </a:rPr>
              <a:t>PŘIJÍMÁ NORMY AGRESORŮ </a:t>
            </a:r>
            <a:endParaRPr lang="cs-CZ" dirty="0">
              <a:solidFill>
                <a:srgbClr val="000000">
                  <a:lumMod val="50000"/>
                  <a:lumOff val="50000"/>
                </a:srgbClr>
              </a:solidFill>
            </a:endParaRPr>
          </a:p>
          <a:p>
            <a:pPr lvl="0"/>
            <a:r>
              <a:rPr lang="cs-CZ" dirty="0">
                <a:solidFill>
                  <a:srgbClr val="000099"/>
                </a:solidFill>
              </a:rPr>
              <a:t>normy agresorů přijaty (nepsané zákony)</a:t>
            </a:r>
          </a:p>
          <a:p>
            <a:pPr lvl="0"/>
            <a:r>
              <a:rPr lang="cs-CZ" dirty="0">
                <a:solidFill>
                  <a:srgbClr val="000099"/>
                </a:solidFill>
              </a:rPr>
              <a:t>týrání spolužáků, pocit uspokojení</a:t>
            </a:r>
          </a:p>
          <a:p>
            <a:pPr marL="0" lvl="0" indent="0">
              <a:buNone/>
            </a:pPr>
            <a:r>
              <a:rPr lang="cs-CZ" b="1" dirty="0">
                <a:solidFill>
                  <a:srgbClr val="000099"/>
                </a:solidFill>
              </a:rPr>
              <a:t>5. TOTALITA NEBOLI DOKONALÁ ŠIKANA</a:t>
            </a:r>
            <a:endParaRPr lang="cs-CZ" dirty="0">
              <a:solidFill>
                <a:srgbClr val="000099"/>
              </a:solidFill>
            </a:endParaRPr>
          </a:p>
          <a:p>
            <a:pPr lvl="0"/>
            <a:r>
              <a:rPr lang="cs-CZ" dirty="0">
                <a:solidFill>
                  <a:srgbClr val="000099"/>
                </a:solidFill>
              </a:rPr>
              <a:t>nastolení totalitní ideologie šikanování.</a:t>
            </a:r>
          </a:p>
          <a:p>
            <a:pPr lvl="0"/>
            <a:r>
              <a:rPr lang="cs-CZ" dirty="0">
                <a:solidFill>
                  <a:srgbClr val="000099"/>
                </a:solidFill>
              </a:rPr>
              <a:t>agresoři a oběti</a:t>
            </a:r>
          </a:p>
          <a:p>
            <a:pPr lvl="0"/>
            <a:r>
              <a:rPr lang="cs-CZ" dirty="0">
                <a:solidFill>
                  <a:srgbClr val="000099"/>
                </a:solidFill>
              </a:rPr>
              <a:t>agresoři ztrácí veškeré zábrany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295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CHARAKTERISTIKA AGRESORA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0099"/>
                </a:solidFill>
              </a:rPr>
              <a:t>touha ovládat druhé</a:t>
            </a:r>
          </a:p>
          <a:p>
            <a:r>
              <a:rPr lang="cs-CZ" dirty="0">
                <a:solidFill>
                  <a:srgbClr val="000099"/>
                </a:solidFill>
              </a:rPr>
              <a:t>t</a:t>
            </a:r>
            <a:r>
              <a:rPr lang="cs-CZ" dirty="0" smtClean="0">
                <a:solidFill>
                  <a:srgbClr val="000099"/>
                </a:solidFill>
              </a:rPr>
              <a:t>ouha se bezohledně prosazovat</a:t>
            </a:r>
          </a:p>
          <a:p>
            <a:r>
              <a:rPr lang="cs-CZ" dirty="0">
                <a:solidFill>
                  <a:srgbClr val="000099"/>
                </a:solidFill>
              </a:rPr>
              <a:t>r</a:t>
            </a:r>
            <a:r>
              <a:rPr lang="cs-CZ" dirty="0" smtClean="0">
                <a:solidFill>
                  <a:srgbClr val="000099"/>
                </a:solidFill>
              </a:rPr>
              <a:t>adost z ubližování druhým</a:t>
            </a:r>
          </a:p>
          <a:p>
            <a:r>
              <a:rPr lang="cs-CZ" dirty="0">
                <a:solidFill>
                  <a:srgbClr val="000099"/>
                </a:solidFill>
              </a:rPr>
              <a:t>s</a:t>
            </a:r>
            <a:r>
              <a:rPr lang="cs-CZ" dirty="0" smtClean="0">
                <a:solidFill>
                  <a:srgbClr val="000099"/>
                </a:solidFill>
              </a:rPr>
              <a:t>obeckost, sebestřednost</a:t>
            </a:r>
          </a:p>
          <a:p>
            <a:r>
              <a:rPr lang="cs-CZ" dirty="0">
                <a:solidFill>
                  <a:srgbClr val="000099"/>
                </a:solidFill>
              </a:rPr>
              <a:t>n</a:t>
            </a:r>
            <a:r>
              <a:rPr lang="cs-CZ" dirty="0" smtClean="0">
                <a:solidFill>
                  <a:srgbClr val="000099"/>
                </a:solidFill>
              </a:rPr>
              <a:t>emá pocit viny</a:t>
            </a:r>
          </a:p>
          <a:p>
            <a:r>
              <a:rPr lang="cs-CZ" dirty="0">
                <a:solidFill>
                  <a:srgbClr val="000099"/>
                </a:solidFill>
              </a:rPr>
              <a:t>n</a:t>
            </a:r>
            <a:r>
              <a:rPr lang="cs-CZ" dirty="0" smtClean="0">
                <a:solidFill>
                  <a:srgbClr val="000099"/>
                </a:solidFill>
              </a:rPr>
              <a:t>epovažuje se za tyrana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30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TŘI TYPY AGRESORŮ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HRUBÝ, PRIMITIVNÍ, IMPULZIVNÍ</a:t>
            </a:r>
          </a:p>
          <a:p>
            <a:r>
              <a:rPr lang="cs-CZ" dirty="0">
                <a:solidFill>
                  <a:srgbClr val="000099"/>
                </a:solidFill>
              </a:rPr>
              <a:t>š</a:t>
            </a:r>
            <a:r>
              <a:rPr lang="cs-CZ" dirty="0" smtClean="0">
                <a:solidFill>
                  <a:srgbClr val="000099"/>
                </a:solidFill>
              </a:rPr>
              <a:t>ikanuje tvrdě</a:t>
            </a:r>
          </a:p>
          <a:p>
            <a:r>
              <a:rPr lang="cs-CZ" dirty="0">
                <a:solidFill>
                  <a:srgbClr val="000099"/>
                </a:solidFill>
              </a:rPr>
              <a:t>v</a:t>
            </a:r>
            <a:r>
              <a:rPr lang="cs-CZ" dirty="0" smtClean="0">
                <a:solidFill>
                  <a:srgbClr val="000099"/>
                </a:solidFill>
              </a:rPr>
              <a:t>yžaduje absolutní poslušnost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SLUŠNÝ, KULTIVOVANÝ ZVÝŠENĚ ÚZKOSTNÝ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kruté úmysly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násilí a týrání je rafinované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DOBRODRUŽNÝ</a:t>
            </a:r>
          </a:p>
          <a:p>
            <a:r>
              <a:rPr lang="cs-CZ" dirty="0">
                <a:solidFill>
                  <a:srgbClr val="000099"/>
                </a:solidFill>
              </a:rPr>
              <a:t>š</a:t>
            </a:r>
            <a:r>
              <a:rPr lang="cs-CZ" dirty="0" smtClean="0">
                <a:solidFill>
                  <a:srgbClr val="000099"/>
                </a:solidFill>
              </a:rPr>
              <a:t>ikanuje pro pobavení sebe i druhých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914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CHARAKTERISTIKA </a:t>
            </a: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 OBĚTI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>
                <a:solidFill>
                  <a:srgbClr val="000099"/>
                </a:solidFill>
              </a:rPr>
              <a:t>b</a:t>
            </a:r>
            <a:r>
              <a:rPr lang="cs-CZ" dirty="0" smtClean="0">
                <a:solidFill>
                  <a:srgbClr val="000099"/>
                </a:solidFill>
              </a:rPr>
              <a:t>ojácný jedinec</a:t>
            </a:r>
          </a:p>
          <a:p>
            <a:r>
              <a:rPr lang="cs-CZ" dirty="0">
                <a:solidFill>
                  <a:srgbClr val="000099"/>
                </a:solidFill>
              </a:rPr>
              <a:t>tělesné </a:t>
            </a:r>
            <a:r>
              <a:rPr lang="cs-CZ" dirty="0" smtClean="0">
                <a:solidFill>
                  <a:srgbClr val="000099"/>
                </a:solidFill>
              </a:rPr>
              <a:t>postižení - obezita, neobratnost, zvláštní zjev</a:t>
            </a: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sychické postižení - mentální opoždění, naivita, těžkopádnost</a:t>
            </a: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Users\franzova\AppData\Local\Microsoft\Windows\Temporary Internet Files\Content.IE5\EB9D9VFY\MP9004423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891" y="3645023"/>
            <a:ext cx="1636562" cy="245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7146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Arial Unicode MS"/>
                <a:cs typeface="Arial" pitchFamily="34" charset="0"/>
              </a:rPr>
              <a:t>NEPŘÍMÉ  ZNAKY ŠIKANOVÁNÍ</a:t>
            </a:r>
            <a:r>
              <a:rPr lang="cs-CZ" sz="28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Arial Unicode MS"/>
                <a:cs typeface="Arial" pitchFamily="34" charset="0"/>
              </a:rPr>
              <a:t> </a:t>
            </a:r>
            <a:endParaRPr lang="cs-CZ" sz="2800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endParaRPr lang="cs-CZ" dirty="0" smtClean="0">
              <a:solidFill>
                <a:srgbClr val="000099"/>
              </a:solidFill>
              <a:ea typeface="Times New Roman"/>
            </a:endParaRPr>
          </a:p>
          <a:p>
            <a:pPr lvl="0" algn="just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nemá kamarády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lvl="0" algn="just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o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přestávkách vyhledává blízkost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učitelů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lvl="0" algn="just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nejistý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,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ustrašený při komunikaci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lvl="0" algn="just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smutný, nešťastný, mívá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blízko k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pláči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lvl="0" algn="just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uzavřený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lvl="0" algn="just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školní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prospěch se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zhoršuje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lvl="0" algn="just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zašpiněný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nebo poškozený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oděv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lvl="0" algn="just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odřeniny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, modřiny, škrábance nebo řezné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rány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9302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Arial Unicode MS"/>
                <a:cs typeface="Arial" pitchFamily="34" charset="0"/>
              </a:rPr>
              <a:t>PŘÍMÉ ZNAKY ŠIKANOVÁNÍ</a:t>
            </a:r>
            <a:endParaRPr lang="cs-CZ" sz="3200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endParaRPr lang="cs-CZ" dirty="0" smtClean="0">
              <a:solidFill>
                <a:srgbClr val="000099"/>
              </a:solidFill>
              <a:ea typeface="Times New Roman"/>
            </a:endParaRPr>
          </a:p>
          <a:p>
            <a:pPr lvl="0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posměšné poznámky, pokořující přezdívka, nadávky, ponižování, hrubé žerty</a:t>
            </a:r>
          </a:p>
          <a:p>
            <a:pPr lvl="0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o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devzdávání věcných nebo peněžních darů</a:t>
            </a:r>
          </a:p>
          <a:p>
            <a:pPr lvl="0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příkazy od jiných spolužáků (panovačný tón) </a:t>
            </a:r>
          </a:p>
          <a:p>
            <a:pPr lvl="0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vykonávání nemorálních až trestných činů, spoluúčast</a:t>
            </a:r>
          </a:p>
          <a:p>
            <a:pPr lvl="0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honění, strkání, rány, kopání</a:t>
            </a:r>
          </a:p>
          <a:p>
            <a:pPr lvl="0">
              <a:lnSpc>
                <a:spcPct val="115000"/>
              </a:lnSpc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r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vačky - slabší a snaží se uniknout.</a:t>
            </a: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795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600" dirty="0">
                <a:latin typeface="Arial"/>
                <a:ea typeface="Times New Roman"/>
                <a:hlinkClick r:id="rId4"/>
              </a:rPr>
              <a:t>http://</a:t>
            </a:r>
            <a:r>
              <a:rPr lang="cs-CZ" sz="1600" dirty="0" smtClean="0">
                <a:latin typeface="Arial"/>
                <a:ea typeface="Times New Roman"/>
                <a:hlinkClick r:id="rId4"/>
              </a:rPr>
              <a:t>cs.wikipedia.org/wiki/Agrese</a:t>
            </a:r>
            <a:r>
              <a:rPr lang="cs-CZ" sz="1600" dirty="0" smtClean="0">
                <a:latin typeface="Arial"/>
                <a:ea typeface="Times New Roman"/>
              </a:rPr>
              <a:t> (str. 3)</a:t>
            </a: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600" dirty="0">
                <a:latin typeface="Arial"/>
                <a:ea typeface="Times New Roman"/>
                <a:hlinkClick r:id="rId5"/>
              </a:rPr>
              <a:t>http://cs.wikipedia.org/wiki/%</a:t>
            </a:r>
            <a:r>
              <a:rPr lang="cs-CZ" sz="1600" dirty="0" smtClean="0">
                <a:latin typeface="Arial"/>
                <a:ea typeface="Times New Roman"/>
                <a:hlinkClick r:id="rId5"/>
              </a:rPr>
              <a:t>C5%A0ikana#Vn.C4.9Bj.C5.A1.C3.AD_znaky</a:t>
            </a:r>
            <a:r>
              <a:rPr lang="cs-CZ" sz="1600" dirty="0" smtClean="0">
                <a:latin typeface="Arial"/>
                <a:ea typeface="Times New Roman"/>
              </a:rPr>
              <a:t> </a:t>
            </a: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600" dirty="0" smtClean="0">
                <a:latin typeface="Arial"/>
                <a:ea typeface="Times New Roman"/>
              </a:rPr>
              <a:t>(str. 5, 6)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3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3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3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3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dirty="0" smtClean="0">
                <a:solidFill>
                  <a:schemeClr val="tx1"/>
                </a:solidFill>
                <a:latin typeface="Arial"/>
                <a:ea typeface="Times New Roman"/>
              </a:rPr>
              <a:t>„</a:t>
            </a: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103</TotalTime>
  <Words>573</Words>
  <Application>Microsoft Office PowerPoint</Application>
  <PresentationFormat>Předvádění na obrazovce (4:3)</PresentationFormat>
  <Paragraphs>124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PROTIDROGOVÁ PREVENCE  Agrese, šikana </vt:lpstr>
      <vt:lpstr>Prezentace aplikace PowerPoint</vt:lpstr>
      <vt:lpstr>AGRESE</vt:lpstr>
      <vt:lpstr>ŠIKANA</vt:lpstr>
      <vt:lpstr>STUPNĚ ŠIKANY</vt:lpstr>
      <vt:lpstr>STUPNĚ ŠIKANY</vt:lpstr>
      <vt:lpstr>CHARAKTERISTIKA AGRESORA</vt:lpstr>
      <vt:lpstr>TŘI TYPY AGRESORŮ</vt:lpstr>
      <vt:lpstr>CHARAKTERISTIKA  OBĚTI</vt:lpstr>
      <vt:lpstr>NEPŘÍMÉ  ZNAKY ŠIKANOVÁNÍ </vt:lpstr>
      <vt:lpstr>PŘÍMÉ ZNAKY ŠIKANOVÁNÍ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32</cp:revision>
  <dcterms:created xsi:type="dcterms:W3CDTF">2012-06-27T08:54:30Z</dcterms:created>
  <dcterms:modified xsi:type="dcterms:W3CDTF">2013-04-01T10:04:49Z</dcterms:modified>
</cp:coreProperties>
</file>