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62" r:id="rId3"/>
    <p:sldId id="260" r:id="rId4"/>
    <p:sldId id="261" r:id="rId5"/>
    <p:sldId id="263" r:id="rId6"/>
    <p:sldId id="266" r:id="rId7"/>
    <p:sldId id="265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9" autoAdjust="0"/>
    <p:restoredTop sz="94660"/>
  </p:normalViewPr>
  <p:slideViewPr>
    <p:cSldViewPr showGuides="1">
      <p:cViewPr varScale="1">
        <p:scale>
          <a:sx n="69" d="100"/>
          <a:sy n="69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isexualita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s.wikipedia.org/wiki/Homosexualit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Heterosexualita" TargetMode="External"/><Relationship Id="rId5" Type="http://schemas.openxmlformats.org/officeDocument/2006/relationships/hyperlink" Target="http://cs.wikipedia.org/wiki/Homofobie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www.prevence-info.cz/typy-rizikoveho-chovani/homofobie" TargetMode="External"/><Relationship Id="rId9" Type="http://schemas.openxmlformats.org/officeDocument/2006/relationships/hyperlink" Target="http://cs.wikipedia.org/wiki/Transsexualit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Homofobie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046114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Homofobie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pojmem homofobie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problematice homofobie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2669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HOMOFOBIE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6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000099"/>
                </a:solidFill>
              </a:rPr>
              <a:t>HOMOFOBIE</a:t>
            </a:r>
            <a:r>
              <a:rPr lang="cs-CZ" sz="2600" dirty="0" smtClean="0">
                <a:solidFill>
                  <a:srgbClr val="000099"/>
                </a:solidFill>
              </a:rPr>
              <a:t>  </a:t>
            </a:r>
            <a:endParaRPr lang="cs-CZ" sz="2600" dirty="0" smtClean="0">
              <a:solidFill>
                <a:srgbClr val="000099"/>
              </a:solidFill>
            </a:endParaRPr>
          </a:p>
          <a:p>
            <a:r>
              <a:rPr lang="cs-CZ" sz="2600" dirty="0" smtClean="0">
                <a:solidFill>
                  <a:srgbClr val="000099"/>
                </a:solidFill>
              </a:rPr>
              <a:t>diskriminace</a:t>
            </a:r>
            <a:r>
              <a:rPr lang="cs-CZ" sz="2600" dirty="0">
                <a:solidFill>
                  <a:srgbClr val="000099"/>
                </a:solidFill>
              </a:rPr>
              <a:t>, odpor nebo </a:t>
            </a:r>
            <a:r>
              <a:rPr lang="cs-CZ" sz="2600" dirty="0" smtClean="0">
                <a:solidFill>
                  <a:srgbClr val="000099"/>
                </a:solidFill>
              </a:rPr>
              <a:t>strach </a:t>
            </a:r>
            <a:r>
              <a:rPr lang="cs-CZ" sz="2600" dirty="0">
                <a:solidFill>
                  <a:srgbClr val="000099"/>
                </a:solidFill>
              </a:rPr>
              <a:t>z </a:t>
            </a:r>
            <a:r>
              <a:rPr lang="cs-CZ" sz="2600" dirty="0" smtClean="0">
                <a:solidFill>
                  <a:srgbClr val="000099"/>
                </a:solidFill>
              </a:rPr>
              <a:t>homosexuality </a:t>
            </a:r>
            <a:r>
              <a:rPr lang="cs-CZ" sz="2600" dirty="0">
                <a:solidFill>
                  <a:srgbClr val="000099"/>
                </a:solidFill>
              </a:rPr>
              <a:t>nebo homosexuálně zaměřených </a:t>
            </a:r>
            <a:r>
              <a:rPr lang="cs-CZ" sz="2600" dirty="0" smtClean="0">
                <a:solidFill>
                  <a:srgbClr val="000099"/>
                </a:solidFill>
              </a:rPr>
              <a:t>osob</a:t>
            </a:r>
          </a:p>
          <a:p>
            <a:r>
              <a:rPr lang="cs-CZ" sz="2600" dirty="0" smtClean="0">
                <a:solidFill>
                  <a:srgbClr val="000099"/>
                </a:solidFill>
              </a:rPr>
              <a:t>strach </a:t>
            </a:r>
            <a:r>
              <a:rPr lang="cs-CZ" sz="2600" dirty="0">
                <a:solidFill>
                  <a:srgbClr val="000099"/>
                </a:solidFill>
              </a:rPr>
              <a:t>či odpor vůči stejnopohlavně </a:t>
            </a:r>
            <a:r>
              <a:rPr lang="cs-CZ" sz="2600" dirty="0" smtClean="0">
                <a:solidFill>
                  <a:srgbClr val="000099"/>
                </a:solidFill>
              </a:rPr>
              <a:t>eroticky zaměřeným </a:t>
            </a:r>
            <a:r>
              <a:rPr lang="cs-CZ" sz="2600" dirty="0">
                <a:solidFill>
                  <a:srgbClr val="000099"/>
                </a:solidFill>
              </a:rPr>
              <a:t>osobám </a:t>
            </a:r>
            <a:endParaRPr lang="cs-CZ" sz="2600" dirty="0" smtClean="0">
              <a:solidFill>
                <a:srgbClr val="000099"/>
              </a:solidFill>
            </a:endParaRPr>
          </a:p>
          <a:p>
            <a:r>
              <a:rPr lang="cs-CZ" sz="2600" dirty="0" smtClean="0">
                <a:solidFill>
                  <a:srgbClr val="000099"/>
                </a:solidFill>
              </a:rPr>
              <a:t>strach z </a:t>
            </a:r>
            <a:r>
              <a:rPr lang="cs-CZ" sz="2600" dirty="0">
                <a:solidFill>
                  <a:srgbClr val="000099"/>
                </a:solidFill>
              </a:rPr>
              <a:t>myšlenky o vlastním </a:t>
            </a:r>
            <a:r>
              <a:rPr lang="cs-CZ" sz="2600" dirty="0" smtClean="0">
                <a:solidFill>
                  <a:srgbClr val="000099"/>
                </a:solidFill>
              </a:rPr>
              <a:t> </a:t>
            </a:r>
            <a:r>
              <a:rPr lang="cs-CZ" sz="2600" dirty="0" err="1" smtClean="0">
                <a:solidFill>
                  <a:srgbClr val="000099"/>
                </a:solidFill>
              </a:rPr>
              <a:t>homosexualním</a:t>
            </a:r>
            <a:r>
              <a:rPr lang="cs-CZ" sz="2600" dirty="0" smtClean="0">
                <a:solidFill>
                  <a:srgbClr val="000099"/>
                </a:solidFill>
              </a:rPr>
              <a:t> zaměření </a:t>
            </a:r>
          </a:p>
          <a:p>
            <a:r>
              <a:rPr lang="cs-CZ" sz="2600" dirty="0">
                <a:solidFill>
                  <a:srgbClr val="000099"/>
                </a:solidFill>
              </a:rPr>
              <a:t>p</a:t>
            </a:r>
            <a:r>
              <a:rPr lang="cs-CZ" sz="2600" dirty="0" smtClean="0">
                <a:solidFill>
                  <a:srgbClr val="000099"/>
                </a:solidFill>
              </a:rPr>
              <a:t>ostoje, chování a jednání vyjadřující </a:t>
            </a:r>
            <a:r>
              <a:rPr lang="cs-CZ" sz="2600" dirty="0">
                <a:solidFill>
                  <a:srgbClr val="000099"/>
                </a:solidFill>
              </a:rPr>
              <a:t>nepřátelství vůči </a:t>
            </a:r>
            <a:r>
              <a:rPr lang="cs-CZ" sz="2600" dirty="0" smtClean="0">
                <a:solidFill>
                  <a:srgbClr val="000099"/>
                </a:solidFill>
              </a:rPr>
              <a:t>homosexuálním lidem </a:t>
            </a:r>
          </a:p>
          <a:p>
            <a:r>
              <a:rPr lang="cs-CZ" sz="2600" dirty="0" smtClean="0">
                <a:solidFill>
                  <a:srgbClr val="000099"/>
                </a:solidFill>
              </a:rPr>
              <a:t>nemoc</a:t>
            </a:r>
            <a:endParaRPr lang="cs-CZ" sz="2600" dirty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136339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925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BIFOBIE, TRANSFOBIE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endParaRPr lang="cs-CZ" sz="2600" b="1" dirty="0" smtClean="0">
              <a:solidFill>
                <a:srgbClr val="000099"/>
              </a:solidFill>
            </a:endParaRPr>
          </a:p>
          <a:p>
            <a:pPr marL="0" lvl="0" indent="0">
              <a:buNone/>
            </a:pPr>
            <a:r>
              <a:rPr lang="cs-CZ" sz="2600" b="1" dirty="0" smtClean="0">
                <a:solidFill>
                  <a:srgbClr val="000099"/>
                </a:solidFill>
              </a:rPr>
              <a:t>BIFOBIE</a:t>
            </a:r>
          </a:p>
          <a:p>
            <a:pPr marL="0" lvl="0" indent="0">
              <a:buNone/>
            </a:pPr>
            <a:r>
              <a:rPr lang="cs-CZ" sz="2600" dirty="0">
                <a:solidFill>
                  <a:srgbClr val="000099"/>
                </a:solidFill>
              </a:rPr>
              <a:t>n</a:t>
            </a:r>
            <a:r>
              <a:rPr lang="cs-CZ" sz="2600" dirty="0" smtClean="0">
                <a:solidFill>
                  <a:srgbClr val="000099"/>
                </a:solidFill>
              </a:rPr>
              <a:t>enávist vůči lidem bisexuálním, kteří </a:t>
            </a:r>
            <a:r>
              <a:rPr lang="cs-CZ" sz="2600" dirty="0">
                <a:solidFill>
                  <a:srgbClr val="000099"/>
                </a:solidFill>
              </a:rPr>
              <a:t>vybočují z běžných </a:t>
            </a:r>
            <a:r>
              <a:rPr lang="cs-CZ" sz="2600" dirty="0" smtClean="0">
                <a:solidFill>
                  <a:srgbClr val="000099"/>
                </a:solidFill>
              </a:rPr>
              <a:t>pohlavních </a:t>
            </a:r>
            <a:r>
              <a:rPr lang="cs-CZ" sz="2600" dirty="0">
                <a:solidFill>
                  <a:srgbClr val="000099"/>
                </a:solidFill>
              </a:rPr>
              <a:t>norem</a:t>
            </a:r>
          </a:p>
          <a:p>
            <a:pPr marL="0" lvl="0" indent="0">
              <a:buNone/>
            </a:pPr>
            <a:endParaRPr lang="cs-CZ" sz="2600" b="1" dirty="0">
              <a:solidFill>
                <a:srgbClr val="000099"/>
              </a:solidFill>
            </a:endParaRPr>
          </a:p>
          <a:p>
            <a:pPr marL="0" lvl="0" indent="0">
              <a:buNone/>
            </a:pPr>
            <a:r>
              <a:rPr lang="cs-CZ" sz="2600" b="1" dirty="0" smtClean="0">
                <a:solidFill>
                  <a:srgbClr val="000099"/>
                </a:solidFill>
              </a:rPr>
              <a:t>TRANSFOBIE</a:t>
            </a:r>
            <a:endParaRPr lang="cs-CZ" sz="2600" b="1" dirty="0">
              <a:solidFill>
                <a:srgbClr val="000099"/>
              </a:solidFill>
            </a:endParaRPr>
          </a:p>
          <a:p>
            <a:pPr marL="0" lvl="0" indent="0">
              <a:buNone/>
            </a:pPr>
            <a:r>
              <a:rPr lang="cs-CZ" sz="2600" dirty="0" smtClean="0">
                <a:solidFill>
                  <a:srgbClr val="000099"/>
                </a:solidFill>
              </a:rPr>
              <a:t>nenávist </a:t>
            </a:r>
            <a:r>
              <a:rPr lang="cs-CZ" sz="2600" dirty="0">
                <a:solidFill>
                  <a:srgbClr val="000099"/>
                </a:solidFill>
              </a:rPr>
              <a:t>vůči lidem transsexuálním </a:t>
            </a:r>
            <a:r>
              <a:rPr lang="cs-CZ" sz="2600" dirty="0" smtClean="0">
                <a:solidFill>
                  <a:srgbClr val="000099"/>
                </a:solidFill>
              </a:rPr>
              <a:t>, </a:t>
            </a:r>
            <a:r>
              <a:rPr lang="cs-CZ" sz="2600" dirty="0">
                <a:solidFill>
                  <a:srgbClr val="000099"/>
                </a:solidFill>
              </a:rPr>
              <a:t>kteří vybočují z běžných </a:t>
            </a:r>
            <a:r>
              <a:rPr lang="cs-CZ" sz="2600" dirty="0" smtClean="0">
                <a:solidFill>
                  <a:srgbClr val="000099"/>
                </a:solidFill>
              </a:rPr>
              <a:t>pohlavních norem</a:t>
            </a:r>
            <a:endParaRPr lang="cs-CZ" sz="2600" dirty="0">
              <a:solidFill>
                <a:srgbClr val="000099"/>
              </a:solidFill>
            </a:endParaRPr>
          </a:p>
          <a:p>
            <a:pPr marL="0" lvl="0" indent="0">
              <a:buNone/>
            </a:pPr>
            <a:endParaRPr lang="cs-CZ" sz="2600" dirty="0">
              <a:solidFill>
                <a:srgbClr val="000099"/>
              </a:solidFill>
            </a:endParaRPr>
          </a:p>
          <a:p>
            <a:r>
              <a:rPr lang="cs-CZ" sz="2600" dirty="0" smtClean="0">
                <a:solidFill>
                  <a:srgbClr val="000099"/>
                </a:solidFill>
              </a:rPr>
              <a:t>tyto </a:t>
            </a:r>
            <a:r>
              <a:rPr lang="cs-CZ" sz="2600" dirty="0">
                <a:solidFill>
                  <a:srgbClr val="000099"/>
                </a:solidFill>
              </a:rPr>
              <a:t>termíny nejsou v českém jazykovém prostředí příliš </a:t>
            </a:r>
            <a:r>
              <a:rPr lang="cs-CZ" sz="2600" dirty="0" smtClean="0">
                <a:solidFill>
                  <a:srgbClr val="000099"/>
                </a:solidFill>
              </a:rPr>
              <a:t>rozšířené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977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HETEROSEXUALITA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= HETEROSEXUÁLNÍ </a:t>
            </a:r>
            <a:r>
              <a:rPr lang="cs-CZ" b="1" dirty="0" smtClean="0">
                <a:solidFill>
                  <a:srgbClr val="000099"/>
                </a:solidFill>
              </a:rPr>
              <a:t>ORIENTACE</a:t>
            </a:r>
            <a:r>
              <a:rPr lang="cs-CZ" dirty="0" smtClean="0">
                <a:solidFill>
                  <a:srgbClr val="000099"/>
                </a:solidFill>
              </a:rPr>
              <a:t>, </a:t>
            </a:r>
            <a:r>
              <a:rPr lang="cs-CZ" b="1" dirty="0" smtClean="0">
                <a:solidFill>
                  <a:srgbClr val="000099"/>
                </a:solidFill>
              </a:rPr>
              <a:t>HETEROSEXUÁLNÍ PREFERENCE</a:t>
            </a:r>
            <a:r>
              <a:rPr lang="cs-CZ" dirty="0" smtClean="0">
                <a:solidFill>
                  <a:srgbClr val="000099"/>
                </a:solidFill>
              </a:rPr>
              <a:t>, </a:t>
            </a:r>
            <a:r>
              <a:rPr lang="cs-CZ" b="1" dirty="0" smtClean="0">
                <a:solidFill>
                  <a:srgbClr val="000099"/>
                </a:solidFill>
              </a:rPr>
              <a:t>HETEROSEXUÁLNÍ ZAMĚŘENÍ</a:t>
            </a:r>
            <a:r>
              <a:rPr lang="cs-CZ" dirty="0" smtClean="0">
                <a:solidFill>
                  <a:srgbClr val="000099"/>
                </a:solidFill>
              </a:rPr>
              <a:t>, </a:t>
            </a:r>
            <a:r>
              <a:rPr lang="cs-CZ" b="1" dirty="0" smtClean="0">
                <a:solidFill>
                  <a:srgbClr val="000099"/>
                </a:solidFill>
              </a:rPr>
              <a:t>HETEROSEXUÁLNÍ ZALOŽENÍ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převažující </a:t>
            </a:r>
            <a:r>
              <a:rPr lang="cs-CZ" dirty="0">
                <a:solidFill>
                  <a:srgbClr val="000099"/>
                </a:solidFill>
              </a:rPr>
              <a:t>nebo výhradní </a:t>
            </a:r>
            <a:r>
              <a:rPr lang="cs-CZ" dirty="0" smtClean="0">
                <a:solidFill>
                  <a:srgbClr val="000099"/>
                </a:solidFill>
              </a:rPr>
              <a:t>erotická </a:t>
            </a:r>
            <a:r>
              <a:rPr lang="cs-CZ" dirty="0">
                <a:solidFill>
                  <a:srgbClr val="000099"/>
                </a:solidFill>
              </a:rPr>
              <a:t>citlivost </a:t>
            </a:r>
            <a:r>
              <a:rPr lang="cs-CZ" dirty="0" smtClean="0">
                <a:solidFill>
                  <a:srgbClr val="000099"/>
                </a:solidFill>
              </a:rPr>
              <a:t>vůči </a:t>
            </a:r>
            <a:r>
              <a:rPr lang="cs-CZ" dirty="0">
                <a:solidFill>
                  <a:srgbClr val="000099"/>
                </a:solidFill>
              </a:rPr>
              <a:t>osobám opačného </a:t>
            </a:r>
            <a:r>
              <a:rPr lang="cs-CZ" dirty="0" smtClean="0">
                <a:solidFill>
                  <a:srgbClr val="000099"/>
                </a:solidFill>
              </a:rPr>
              <a:t>pohlaví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PROJEV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potřeba vztahů </a:t>
            </a:r>
            <a:r>
              <a:rPr lang="cs-CZ" dirty="0">
                <a:solidFill>
                  <a:srgbClr val="000099"/>
                </a:solidFill>
              </a:rPr>
              <a:t>k osobám </a:t>
            </a: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> </a:t>
            </a:r>
            <a:r>
              <a:rPr lang="cs-CZ" dirty="0" smtClean="0">
                <a:solidFill>
                  <a:srgbClr val="000099"/>
                </a:solidFill>
              </a:rPr>
              <a:t>   opačného pohlaví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schopnost </a:t>
            </a:r>
            <a:r>
              <a:rPr lang="cs-CZ" dirty="0">
                <a:solidFill>
                  <a:srgbClr val="000099"/>
                </a:solidFill>
              </a:rPr>
              <a:t>se </a:t>
            </a:r>
            <a:r>
              <a:rPr lang="cs-CZ" dirty="0" smtClean="0">
                <a:solidFill>
                  <a:srgbClr val="000099"/>
                </a:solidFill>
              </a:rPr>
              <a:t>zamilovat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touha </a:t>
            </a:r>
            <a:r>
              <a:rPr lang="cs-CZ" dirty="0">
                <a:solidFill>
                  <a:srgbClr val="000099"/>
                </a:solidFill>
              </a:rPr>
              <a:t>po fyzické blízkosti 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orgasmické aktivity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FEKXGN8L\MP9004423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29000"/>
            <a:ext cx="1856291" cy="278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342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HOMOSEXUALITA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= HOMOSEXUÁLNÍ ORIENTACE, HOMOSEXUÁLNÍ PREFERENCE, HOMOSEXUÁLNÍ ZAMĚŘENÍ, HOMOSEXUÁLNÍ ZALOŽENÍ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sexuální orientace na </a:t>
            </a:r>
            <a:r>
              <a:rPr lang="cs-CZ" dirty="0">
                <a:solidFill>
                  <a:srgbClr val="000099"/>
                </a:solidFill>
              </a:rPr>
              <a:t>osoby stejného </a:t>
            </a:r>
            <a:r>
              <a:rPr lang="cs-CZ" dirty="0" smtClean="0">
                <a:solidFill>
                  <a:srgbClr val="000099"/>
                </a:solidFill>
              </a:rPr>
              <a:t>pohlaví</a:t>
            </a: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GAY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mužská homosexualita - náklonnosti </a:t>
            </a:r>
            <a:r>
              <a:rPr lang="cs-CZ" dirty="0">
                <a:solidFill>
                  <a:srgbClr val="000099"/>
                </a:solidFill>
              </a:rPr>
              <a:t>muže k </a:t>
            </a:r>
            <a:r>
              <a:rPr lang="cs-CZ" dirty="0" smtClean="0">
                <a:solidFill>
                  <a:srgbClr val="000099"/>
                </a:solidFill>
              </a:rPr>
              <a:t>muži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LESBA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- LESBIČKA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ženská homosexualita - náklonnosti </a:t>
            </a:r>
            <a:r>
              <a:rPr lang="cs-CZ" dirty="0">
                <a:solidFill>
                  <a:srgbClr val="000099"/>
                </a:solidFill>
              </a:rPr>
              <a:t>ženy k </a:t>
            </a:r>
            <a:r>
              <a:rPr lang="cs-CZ" dirty="0" smtClean="0">
                <a:solidFill>
                  <a:srgbClr val="000099"/>
                </a:solidFill>
              </a:rPr>
              <a:t>ženě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883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BISEXUALITA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000099"/>
                </a:solidFill>
              </a:rPr>
              <a:t>typ sexuální orientace jedince </a:t>
            </a:r>
            <a:r>
              <a:rPr lang="cs-CZ" dirty="0">
                <a:solidFill>
                  <a:srgbClr val="000099"/>
                </a:solidFill>
              </a:rPr>
              <a:t>k jedincům obou pohlaví v přibližně stejné </a:t>
            </a:r>
            <a:r>
              <a:rPr lang="cs-CZ" dirty="0" smtClean="0">
                <a:solidFill>
                  <a:srgbClr val="000099"/>
                </a:solidFill>
              </a:rPr>
              <a:t>míře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označuje </a:t>
            </a:r>
            <a:r>
              <a:rPr lang="cs-CZ" dirty="0">
                <a:solidFill>
                  <a:srgbClr val="000099"/>
                </a:solidFill>
              </a:rPr>
              <a:t>nevyhraněnou pohlavní orientaci mezi </a:t>
            </a:r>
            <a:r>
              <a:rPr lang="cs-CZ" dirty="0" smtClean="0">
                <a:solidFill>
                  <a:srgbClr val="000099"/>
                </a:solidFill>
              </a:rPr>
              <a:t>homosexualitou </a:t>
            </a:r>
            <a:r>
              <a:rPr lang="cs-CZ" dirty="0">
                <a:solidFill>
                  <a:srgbClr val="000099"/>
                </a:solidFill>
              </a:rPr>
              <a:t>a </a:t>
            </a:r>
            <a:r>
              <a:rPr lang="cs-CZ" dirty="0" smtClean="0">
                <a:solidFill>
                  <a:srgbClr val="000099"/>
                </a:solidFill>
              </a:rPr>
              <a:t>heterosexualitou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 </a:t>
            </a:r>
            <a:r>
              <a:rPr lang="cs-CZ" dirty="0">
                <a:solidFill>
                  <a:srgbClr val="000099"/>
                </a:solidFill>
              </a:rPr>
              <a:t>sexuální orientace, která se za příznivých okolností projevuje schopností vytvářet plnohodnotný citový vztah s osobou nebo osobami jak opačného, tak stejného </a:t>
            </a:r>
            <a:r>
              <a:rPr lang="cs-CZ" dirty="0" smtClean="0">
                <a:solidFill>
                  <a:srgbClr val="000099"/>
                </a:solidFill>
              </a:rPr>
              <a:t>pohlaví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332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TRANSSEXUALITA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000099"/>
                </a:solidFill>
              </a:rPr>
              <a:t>stav </a:t>
            </a:r>
            <a:r>
              <a:rPr lang="cs-CZ" dirty="0">
                <a:solidFill>
                  <a:srgbClr val="000099"/>
                </a:solidFill>
              </a:rPr>
              <a:t>nesouladu mezi psychickým a anatomickým </a:t>
            </a:r>
            <a:r>
              <a:rPr lang="cs-CZ" dirty="0" smtClean="0">
                <a:solidFill>
                  <a:srgbClr val="000099"/>
                </a:solidFill>
              </a:rPr>
              <a:t>pohlavím</a:t>
            </a: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TRANSSEXUÁL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má </a:t>
            </a:r>
            <a:r>
              <a:rPr lang="cs-CZ" dirty="0">
                <a:solidFill>
                  <a:srgbClr val="000099"/>
                </a:solidFill>
              </a:rPr>
              <a:t>primární </a:t>
            </a:r>
            <a:r>
              <a:rPr lang="cs-CZ" dirty="0" smtClean="0">
                <a:solidFill>
                  <a:srgbClr val="000099"/>
                </a:solidFill>
              </a:rPr>
              <a:t>pohlavní znaky muže</a:t>
            </a:r>
            <a:r>
              <a:rPr lang="cs-CZ" dirty="0">
                <a:solidFill>
                  <a:srgbClr val="000099"/>
                </a:solidFill>
              </a:rPr>
              <a:t>, ale cítí se být </a:t>
            </a:r>
            <a:r>
              <a:rPr lang="cs-CZ" dirty="0" smtClean="0">
                <a:solidFill>
                  <a:srgbClr val="000099"/>
                </a:solidFill>
              </a:rPr>
              <a:t>ženou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má </a:t>
            </a:r>
            <a:r>
              <a:rPr lang="cs-CZ" dirty="0">
                <a:solidFill>
                  <a:srgbClr val="000099"/>
                </a:solidFill>
              </a:rPr>
              <a:t>primární pohlavní znaky ženy, ale cítí se být mužem </a:t>
            </a:r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každá společnost k těmto lidem přistupuje jinak</a:t>
            </a:r>
          </a:p>
          <a:p>
            <a:pPr marL="0" indent="0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HNUTÍ TRANSSEXUÁLŮ </a:t>
            </a:r>
            <a:r>
              <a:rPr lang="cs-CZ" dirty="0" smtClean="0">
                <a:solidFill>
                  <a:srgbClr val="000099"/>
                </a:solidFill>
              </a:rPr>
              <a:t>(90</a:t>
            </a:r>
            <a:r>
              <a:rPr lang="cs-CZ" dirty="0">
                <a:solidFill>
                  <a:srgbClr val="000099"/>
                </a:solidFill>
              </a:rPr>
              <a:t>. </a:t>
            </a:r>
            <a:r>
              <a:rPr lang="cs-CZ" dirty="0" smtClean="0">
                <a:solidFill>
                  <a:srgbClr val="000099"/>
                </a:solidFill>
              </a:rPr>
              <a:t>léta </a:t>
            </a:r>
            <a:r>
              <a:rPr lang="cs-CZ" dirty="0">
                <a:solidFill>
                  <a:srgbClr val="000099"/>
                </a:solidFill>
              </a:rPr>
              <a:t>20. století </a:t>
            </a:r>
            <a:r>
              <a:rPr lang="cs-CZ" dirty="0" smtClean="0">
                <a:solidFill>
                  <a:srgbClr val="000099"/>
                </a:solidFill>
              </a:rPr>
              <a:t>)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prosazují </a:t>
            </a:r>
            <a:r>
              <a:rPr lang="cs-CZ" dirty="0">
                <a:solidFill>
                  <a:srgbClr val="000099"/>
                </a:solidFill>
              </a:rPr>
              <a:t>rovnoprávnost a důstojnost transsexuálních lidí a právo na lékařskou i úřední </a:t>
            </a:r>
            <a:r>
              <a:rPr lang="cs-CZ" dirty="0" smtClean="0">
                <a:solidFill>
                  <a:srgbClr val="000099"/>
                </a:solidFill>
              </a:rPr>
              <a:t>změnu pohlaví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172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17145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17145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200" dirty="0" smtClean="0">
                <a:latin typeface="Arial"/>
                <a:ea typeface="Times New Roman"/>
                <a:hlinkClick r:id="rId4"/>
              </a:rPr>
              <a:t>www.prevence-info.cz/typy-rizikoveho-chovani/homofobie</a:t>
            </a:r>
            <a:r>
              <a:rPr lang="cs-CZ" sz="1200" dirty="0" smtClean="0">
                <a:latin typeface="Arial"/>
                <a:ea typeface="Times New Roman"/>
              </a:rPr>
              <a:t> (str. </a:t>
            </a:r>
            <a:r>
              <a:rPr lang="cs-CZ" sz="1200" dirty="0">
                <a:latin typeface="Arial"/>
                <a:ea typeface="Times New Roman"/>
              </a:rPr>
              <a:t>3</a:t>
            </a:r>
            <a:r>
              <a:rPr lang="cs-CZ" sz="1200" dirty="0" smtClean="0">
                <a:latin typeface="Arial"/>
                <a:ea typeface="Times New Roman"/>
              </a:rPr>
              <a:t>, </a:t>
            </a:r>
            <a:r>
              <a:rPr lang="cs-CZ" sz="1200" dirty="0">
                <a:latin typeface="Arial"/>
                <a:ea typeface="Times New Roman"/>
              </a:rPr>
              <a:t>4</a:t>
            </a:r>
            <a:r>
              <a:rPr lang="cs-CZ" sz="1200" dirty="0" smtClean="0">
                <a:latin typeface="Arial"/>
                <a:ea typeface="Times New Roman"/>
              </a:rPr>
              <a:t>)</a:t>
            </a:r>
          </a:p>
          <a:p>
            <a:pPr marL="171450" lvl="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>
                <a:latin typeface="Arial"/>
                <a:ea typeface="Times New Roman"/>
                <a:hlinkClick r:id="rId5"/>
              </a:rPr>
              <a:t>http://</a:t>
            </a:r>
            <a:r>
              <a:rPr lang="cs-CZ" sz="1200" dirty="0" smtClean="0">
                <a:latin typeface="Arial"/>
                <a:ea typeface="Times New Roman"/>
                <a:hlinkClick r:id="rId5"/>
              </a:rPr>
              <a:t>cs.wikipedia.org/wiki/Homofobie</a:t>
            </a:r>
            <a:r>
              <a:rPr lang="cs-CZ" sz="1200" dirty="0" smtClean="0">
                <a:latin typeface="Arial"/>
                <a:ea typeface="Times New Roman"/>
              </a:rPr>
              <a:t> (str. 3) </a:t>
            </a:r>
          </a:p>
          <a:p>
            <a:pPr marL="171450" lvl="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>
                <a:latin typeface="Arial"/>
                <a:ea typeface="Times New Roman"/>
                <a:hlinkClick r:id="rId6"/>
              </a:rPr>
              <a:t>http://</a:t>
            </a:r>
            <a:r>
              <a:rPr lang="cs-CZ" sz="1200" dirty="0" smtClean="0">
                <a:latin typeface="Arial"/>
                <a:ea typeface="Times New Roman"/>
                <a:hlinkClick r:id="rId6"/>
              </a:rPr>
              <a:t>cs.wikipedia.org/wiki/Heterosexualita</a:t>
            </a:r>
            <a:r>
              <a:rPr lang="cs-CZ" sz="1200" dirty="0" smtClean="0">
                <a:latin typeface="Arial"/>
                <a:ea typeface="Times New Roman"/>
              </a:rPr>
              <a:t> (str. 5)</a:t>
            </a:r>
          </a:p>
          <a:p>
            <a:pPr marL="171450" lvl="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>
                <a:latin typeface="Arial"/>
                <a:ea typeface="Times New Roman"/>
                <a:hlinkClick r:id="rId7"/>
              </a:rPr>
              <a:t>http://</a:t>
            </a:r>
            <a:r>
              <a:rPr lang="cs-CZ" sz="1200" dirty="0" smtClean="0">
                <a:latin typeface="Arial"/>
                <a:ea typeface="Times New Roman"/>
                <a:hlinkClick r:id="rId7"/>
              </a:rPr>
              <a:t>cs.wikipedia.org/wiki/Homosexualita</a:t>
            </a:r>
            <a:r>
              <a:rPr lang="cs-CZ" sz="1200" dirty="0" smtClean="0">
                <a:latin typeface="Arial"/>
                <a:ea typeface="Times New Roman"/>
              </a:rPr>
              <a:t> (str. 6)</a:t>
            </a:r>
          </a:p>
          <a:p>
            <a:pPr marL="171450" lvl="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 smtClean="0">
                <a:solidFill>
                  <a:srgbClr val="000000">
                    <a:tint val="75000"/>
                  </a:srgbClr>
                </a:solidFill>
                <a:latin typeface="Arial"/>
                <a:ea typeface="Times New Roman"/>
                <a:hlinkClick r:id="rId8"/>
              </a:rPr>
              <a:t>http</a:t>
            </a:r>
            <a:r>
              <a:rPr lang="cs-CZ" sz="1200" dirty="0">
                <a:solidFill>
                  <a:srgbClr val="000000">
                    <a:tint val="75000"/>
                  </a:srgbClr>
                </a:solidFill>
                <a:latin typeface="Arial"/>
                <a:ea typeface="Times New Roman"/>
                <a:hlinkClick r:id="rId8"/>
              </a:rPr>
              <a:t>://cs.wikipedia.org/wiki/Bisexualita</a:t>
            </a:r>
            <a:r>
              <a:rPr lang="cs-CZ" sz="1200" dirty="0">
                <a:solidFill>
                  <a:srgbClr val="000000">
                    <a:tint val="75000"/>
                  </a:srgbClr>
                </a:solidFill>
                <a:latin typeface="Arial"/>
                <a:ea typeface="Times New Roman"/>
              </a:rPr>
              <a:t> (str. 7</a:t>
            </a:r>
            <a:r>
              <a:rPr lang="cs-CZ" sz="1200" dirty="0" smtClean="0">
                <a:solidFill>
                  <a:srgbClr val="000000">
                    <a:tint val="75000"/>
                  </a:srgbClr>
                </a:solidFill>
                <a:latin typeface="Arial"/>
                <a:ea typeface="Times New Roman"/>
              </a:rPr>
              <a:t>)</a:t>
            </a:r>
            <a:endParaRPr lang="cs-CZ" sz="1200" dirty="0" smtClean="0">
              <a:latin typeface="Arial"/>
              <a:ea typeface="Times New Roman"/>
            </a:endParaRPr>
          </a:p>
          <a:p>
            <a:pPr marL="171450" indent="-1714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200" dirty="0">
                <a:latin typeface="Arial"/>
                <a:ea typeface="Times New Roman"/>
                <a:hlinkClick r:id="rId9"/>
              </a:rPr>
              <a:t>http://</a:t>
            </a:r>
            <a:r>
              <a:rPr lang="cs-CZ" sz="1200" dirty="0" smtClean="0">
                <a:latin typeface="Arial"/>
                <a:ea typeface="Times New Roman"/>
                <a:hlinkClick r:id="rId9"/>
              </a:rPr>
              <a:t>cs.wikipedia.org/wiki/Transsexualita</a:t>
            </a:r>
            <a:r>
              <a:rPr lang="cs-CZ" sz="1200" dirty="0" smtClean="0">
                <a:latin typeface="Arial"/>
                <a:ea typeface="Times New Roman"/>
              </a:rPr>
              <a:t> (str. 8)</a:t>
            </a:r>
          </a:p>
          <a:p>
            <a:pPr algn="l">
              <a:spcBef>
                <a:spcPts val="0"/>
              </a:spcBef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  <a:spcAft>
                <a:spcPts val="1000"/>
              </a:spcAft>
            </a:pPr>
            <a:endParaRPr lang="cs-CZ" sz="1200" dirty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  <a:spcAft>
                <a:spcPts val="1000"/>
              </a:spcAft>
            </a:pPr>
            <a:endParaRPr lang="cs-CZ" sz="1200" smtClean="0">
              <a:latin typeface="Arial"/>
              <a:ea typeface="Times New Roman"/>
            </a:endParaRPr>
          </a:p>
          <a:p>
            <a:pPr algn="l">
              <a:spcBef>
                <a:spcPts val="0"/>
              </a:spcBef>
              <a:spcAft>
                <a:spcPts val="1000"/>
              </a:spcAft>
            </a:pPr>
            <a:endParaRPr lang="cs-CZ" sz="1200" dirty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3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130</TotalTime>
  <Words>507</Words>
  <Application>Microsoft Office PowerPoint</Application>
  <PresentationFormat>Předvádění na obrazovce (4:3)</PresentationFormat>
  <Paragraphs>101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PROTIDROGOVÁ PREVENCE  Homofobie </vt:lpstr>
      <vt:lpstr>Prezentace aplikace PowerPoint</vt:lpstr>
      <vt:lpstr>HOMOFOBIE</vt:lpstr>
      <vt:lpstr>BIFOBIE, TRANSFOBIE</vt:lpstr>
      <vt:lpstr>HETEROSEXUALITA</vt:lpstr>
      <vt:lpstr>HOMOSEXUALITA</vt:lpstr>
      <vt:lpstr>BISEXUALITA</vt:lpstr>
      <vt:lpstr>TRANSSEXUALITA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36</cp:revision>
  <dcterms:created xsi:type="dcterms:W3CDTF">2012-06-27T08:54:30Z</dcterms:created>
  <dcterms:modified xsi:type="dcterms:W3CDTF">2013-04-01T10:10:48Z</dcterms:modified>
</cp:coreProperties>
</file>