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7" r:id="rId2"/>
    <p:sldId id="258" r:id="rId3"/>
    <p:sldId id="260" r:id="rId4"/>
    <p:sldId id="266" r:id="rId5"/>
    <p:sldId id="263" r:id="rId6"/>
    <p:sldId id="265" r:id="rId7"/>
    <p:sldId id="262" r:id="rId8"/>
    <p:sldId id="267" r:id="rId9"/>
    <p:sldId id="268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Extrem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PROTIDROGOVÁ PREVENCE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>
                <a:latin typeface="Arial" pitchFamily="34" charset="0"/>
                <a:cs typeface="Arial" pitchFamily="34" charset="0"/>
              </a:rPr>
              <a:t/>
            </a:r>
            <a:br>
              <a:rPr lang="cs-CZ">
                <a:latin typeface="Arial" pitchFamily="34" charset="0"/>
                <a:cs typeface="Arial" pitchFamily="34" charset="0"/>
              </a:rPr>
            </a:b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Extremismus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Bc. Eva Franzová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609882" y="6381328"/>
            <a:ext cx="7924236" cy="293117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8338168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22_PP_12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PROTIDROGOVÁ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PREVENCE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Extremismus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Bc. Eva Franzová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pojmem extremismus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problematice extrémismu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453336"/>
            <a:ext cx="7776864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EXTREMISMUS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spcBef>
                <a:spcPts val="0"/>
              </a:spcBef>
            </a:pPr>
            <a:endParaRPr lang="cs-CZ" dirty="0" smtClean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jednání</a:t>
            </a:r>
            <a:r>
              <a:rPr lang="cs-CZ" dirty="0">
                <a:solidFill>
                  <a:srgbClr val="000099"/>
                </a:solidFill>
              </a:rPr>
              <a:t>, ideologie či skupiny </a:t>
            </a:r>
            <a:r>
              <a:rPr lang="cs-CZ" dirty="0" smtClean="0">
                <a:solidFill>
                  <a:srgbClr val="000099"/>
                </a:solidFill>
              </a:rPr>
              <a:t>mimo hlavní </a:t>
            </a:r>
            <a:r>
              <a:rPr lang="cs-CZ" dirty="0">
                <a:solidFill>
                  <a:srgbClr val="000099"/>
                </a:solidFill>
              </a:rPr>
              <a:t>proud </a:t>
            </a:r>
            <a:r>
              <a:rPr lang="cs-CZ" dirty="0" smtClean="0">
                <a:solidFill>
                  <a:srgbClr val="000099"/>
                </a:solidFill>
              </a:rPr>
              <a:t>společnosti</a:t>
            </a:r>
          </a:p>
          <a:p>
            <a:pPr>
              <a:spcBef>
                <a:spcPts val="0"/>
              </a:spcBef>
            </a:pPr>
            <a:r>
              <a:rPr lang="cs-CZ" dirty="0">
                <a:solidFill>
                  <a:srgbClr val="000099"/>
                </a:solidFill>
              </a:rPr>
              <a:t>j</a:t>
            </a:r>
            <a:r>
              <a:rPr lang="cs-CZ" dirty="0" smtClean="0">
                <a:solidFill>
                  <a:srgbClr val="000099"/>
                </a:solidFill>
              </a:rPr>
              <a:t>ednání proti základům demokratického ústavního státu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porušování </a:t>
            </a:r>
            <a:r>
              <a:rPr lang="cs-CZ" dirty="0">
                <a:solidFill>
                  <a:srgbClr val="000099"/>
                </a:solidFill>
              </a:rPr>
              <a:t>či neuznávání základních etických, </a:t>
            </a:r>
            <a:r>
              <a:rPr lang="cs-CZ" dirty="0" smtClean="0">
                <a:solidFill>
                  <a:srgbClr val="000099"/>
                </a:solidFill>
              </a:rPr>
              <a:t>právních a jiných </a:t>
            </a:r>
            <a:r>
              <a:rPr lang="cs-CZ" dirty="0">
                <a:solidFill>
                  <a:srgbClr val="000099"/>
                </a:solidFill>
              </a:rPr>
              <a:t>společenských </a:t>
            </a:r>
            <a:r>
              <a:rPr lang="cs-CZ" dirty="0" smtClean="0">
                <a:solidFill>
                  <a:srgbClr val="000099"/>
                </a:solidFill>
              </a:rPr>
              <a:t>pravidel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slovní </a:t>
            </a:r>
            <a:r>
              <a:rPr lang="cs-CZ" dirty="0">
                <a:solidFill>
                  <a:srgbClr val="000099"/>
                </a:solidFill>
              </a:rPr>
              <a:t>nebo </a:t>
            </a:r>
            <a:r>
              <a:rPr lang="cs-CZ" dirty="0" smtClean="0">
                <a:solidFill>
                  <a:srgbClr val="000099"/>
                </a:solidFill>
              </a:rPr>
              <a:t>fyzická agresivita, násilí </a:t>
            </a:r>
            <a:r>
              <a:rPr lang="cs-CZ" dirty="0">
                <a:solidFill>
                  <a:srgbClr val="000099"/>
                </a:solidFill>
              </a:rPr>
              <a:t>nebo </a:t>
            </a:r>
            <a:r>
              <a:rPr lang="cs-CZ" dirty="0" smtClean="0">
                <a:solidFill>
                  <a:srgbClr val="000099"/>
                </a:solidFill>
              </a:rPr>
              <a:t>hrozba násilím, motivované </a:t>
            </a:r>
            <a:r>
              <a:rPr lang="cs-CZ" dirty="0">
                <a:solidFill>
                  <a:srgbClr val="000099"/>
                </a:solidFill>
              </a:rPr>
              <a:t>zejména rasovou, národnostní, náboženskou, třídní nebo jinou sociální </a:t>
            </a:r>
            <a:r>
              <a:rPr lang="cs-CZ" dirty="0" smtClean="0">
                <a:solidFill>
                  <a:srgbClr val="000099"/>
                </a:solidFill>
              </a:rPr>
              <a:t>nenávistí</a:t>
            </a:r>
            <a:endParaRPr lang="cs-CZ" dirty="0">
              <a:solidFill>
                <a:srgbClr val="000099"/>
              </a:solidFill>
            </a:endParaRP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</a:rPr>
              <a:t>velmi </a:t>
            </a:r>
            <a:r>
              <a:rPr lang="cs-CZ" dirty="0">
                <a:solidFill>
                  <a:srgbClr val="000099"/>
                </a:solidFill>
              </a:rPr>
              <a:t>závažné jevy, ale i </a:t>
            </a:r>
            <a:r>
              <a:rPr lang="cs-CZ" dirty="0" smtClean="0">
                <a:solidFill>
                  <a:srgbClr val="000099"/>
                </a:solidFill>
              </a:rPr>
              <a:t>takové, které jsou </a:t>
            </a:r>
            <a:r>
              <a:rPr lang="cs-CZ" dirty="0">
                <a:solidFill>
                  <a:srgbClr val="000099"/>
                </a:solidFill>
              </a:rPr>
              <a:t>pro </a:t>
            </a:r>
            <a:r>
              <a:rPr lang="cs-CZ" dirty="0" smtClean="0">
                <a:solidFill>
                  <a:srgbClr val="000099"/>
                </a:solidFill>
              </a:rPr>
              <a:t>společnost </a:t>
            </a:r>
            <a:r>
              <a:rPr lang="cs-CZ" dirty="0">
                <a:solidFill>
                  <a:srgbClr val="000099"/>
                </a:solidFill>
              </a:rPr>
              <a:t>sporná nebo </a:t>
            </a:r>
            <a:r>
              <a:rPr lang="cs-CZ" dirty="0" smtClean="0">
                <a:solidFill>
                  <a:srgbClr val="000099"/>
                </a:solidFill>
              </a:rPr>
              <a:t>mizivá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5148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EXTREMISMUS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0099"/>
                </a:solidFill>
              </a:rPr>
              <a:t>nemá </a:t>
            </a:r>
            <a:r>
              <a:rPr lang="cs-CZ" dirty="0">
                <a:solidFill>
                  <a:srgbClr val="000099"/>
                </a:solidFill>
              </a:rPr>
              <a:t>v zásadě žádný konkrétní </a:t>
            </a:r>
            <a:r>
              <a:rPr lang="cs-CZ" dirty="0" smtClean="0">
                <a:solidFill>
                  <a:srgbClr val="000099"/>
                </a:solidFill>
              </a:rPr>
              <a:t>obsah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neříká </a:t>
            </a:r>
            <a:r>
              <a:rPr lang="cs-CZ" dirty="0">
                <a:solidFill>
                  <a:srgbClr val="000099"/>
                </a:solidFill>
              </a:rPr>
              <a:t>nic o tom, čeho chce subjekt dosáhnout, jak, ani </a:t>
            </a:r>
            <a:r>
              <a:rPr lang="cs-CZ" dirty="0" smtClean="0">
                <a:solidFill>
                  <a:srgbClr val="000099"/>
                </a:solidFill>
              </a:rPr>
              <a:t>proč</a:t>
            </a:r>
          </a:p>
          <a:p>
            <a:r>
              <a:rPr lang="cs-CZ" dirty="0" smtClean="0">
                <a:solidFill>
                  <a:srgbClr val="000099"/>
                </a:solidFill>
              </a:rPr>
              <a:t>jeho </a:t>
            </a:r>
            <a:r>
              <a:rPr lang="cs-CZ" dirty="0">
                <a:solidFill>
                  <a:srgbClr val="000099"/>
                </a:solidFill>
              </a:rPr>
              <a:t>podstatou je pouze hodnocení.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franzova\AppData\Local\Microsoft\Windows\Temporary Internet Files\Content.IE5\FEKXGN8L\MP9004224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3635896" cy="264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110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RASISTICKÉ CHOVÁNÍ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15000"/>
              </a:lnSpc>
            </a:pPr>
            <a:endParaRPr lang="cs-CZ" dirty="0" smtClean="0">
              <a:ea typeface="Times New Roman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hodnotí a poškozuje ve formě tvrdého rasismu skupiny podle biologického, rasového či národnostního původu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endParaRPr lang="cs-CZ" dirty="0">
              <a:ea typeface="Times New Roman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franzova\AppData\Local\Microsoft\Windows\Temporary Internet Files\Content.IE5\MFYAPO70\MC900019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16738"/>
            <a:ext cx="3456384" cy="305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4185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XENOFOBNÍ CHOVÁNÍ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na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základě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jednostranně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stanovených prvků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cizosti vyvolává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obavy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z osob,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které jsou jako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cizí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pojímány,  v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 krajních případech může vést k 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jejich poškozování, vyvolává protireakci poškozených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0099"/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ea typeface="Times New Roman"/>
                <a:cs typeface="Arial" pitchFamily="34" charset="0"/>
              </a:rPr>
              <a:t>ANTISEMITSKÉ JEDNÁNÍ</a:t>
            </a:r>
          </a:p>
          <a:p>
            <a:pPr marL="0" indent="0">
              <a:buNone/>
            </a:pPr>
            <a:r>
              <a:rPr lang="cs-CZ" dirty="0">
                <a:solidFill>
                  <a:srgbClr val="000099"/>
                </a:solidFill>
                <a:ea typeface="Times New Roman"/>
              </a:rPr>
              <a:t>poškozuje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židy, protože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jim přisuzuje určité nežádoucí vlastnosti nebo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symbolický význam na základě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zaujetí proti židovství</a:t>
            </a:r>
            <a:endParaRPr lang="cs-CZ" b="1" dirty="0">
              <a:solidFill>
                <a:srgbClr val="000099"/>
              </a:solidFill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5807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latin typeface="Arial" pitchFamily="34" charset="0"/>
                <a:cs typeface="Arial" pitchFamily="34" charset="0"/>
              </a:rPr>
              <a:t>DĚLENÍ EXTREMISMU</a:t>
            </a:r>
            <a:endParaRPr lang="cs-CZ" sz="32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100" b="1" dirty="0" smtClean="0">
                <a:solidFill>
                  <a:srgbClr val="000099"/>
                </a:solidFill>
                <a:ea typeface="Times New Roman"/>
              </a:rPr>
              <a:t>PRAVICOVÝ</a:t>
            </a:r>
            <a:r>
              <a:rPr lang="cs-CZ" sz="3100" dirty="0" smtClean="0">
                <a:ea typeface="Times New Roman"/>
              </a:rPr>
              <a:t> </a:t>
            </a:r>
            <a:endParaRPr lang="cs-CZ" sz="3100" dirty="0">
              <a:ea typeface="Times New Roman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odmítá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rovnost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lidí, potlačuje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svobodu některých z 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nich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100" b="1" dirty="0" smtClean="0">
                <a:solidFill>
                  <a:srgbClr val="000099"/>
                </a:solidFill>
                <a:ea typeface="Times New Roman"/>
              </a:rPr>
              <a:t>LEVICOVÝ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 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prosazuje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rovnost lidí na úkor individuální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svobody</a:t>
            </a:r>
            <a:endParaRPr lang="cs-CZ" sz="3100" dirty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3100" dirty="0">
                <a:solidFill>
                  <a:srgbClr val="000099"/>
                </a:solidFill>
                <a:ea typeface="Times New Roman"/>
              </a:rPr>
              <a:t>náboženský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- suverénnost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náboženského vyznání na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úkor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porušení lidských práv a individuální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svobody</a:t>
            </a:r>
            <a:endParaRPr lang="cs-CZ" sz="3100" dirty="0">
              <a:solidFill>
                <a:srgbClr val="000099"/>
              </a:solidFill>
              <a:ea typeface="Times New Roman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100" b="1" dirty="0" smtClean="0">
                <a:solidFill>
                  <a:srgbClr val="000099"/>
                </a:solidFill>
                <a:ea typeface="Times New Roman"/>
              </a:rPr>
              <a:t>ETNICKO-REGIONÁLNÍ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 </a:t>
            </a:r>
            <a:endParaRPr lang="cs-CZ" sz="3100" dirty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nárok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na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suverénnost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a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izolaci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vlastního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etnika,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regionu,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vede k 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potlačování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svobody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jiných</a:t>
            </a:r>
            <a:endParaRPr lang="cs-CZ" sz="3100" dirty="0">
              <a:solidFill>
                <a:srgbClr val="000099"/>
              </a:solidFill>
              <a:ea typeface="Times New Roman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3100" b="1" dirty="0" smtClean="0">
                <a:solidFill>
                  <a:srgbClr val="000099"/>
                </a:solidFill>
                <a:ea typeface="Times New Roman"/>
              </a:rPr>
              <a:t>ENVIRONMENTÁLNÍ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 </a:t>
            </a:r>
            <a:endParaRPr lang="cs-CZ" sz="3100" dirty="0">
              <a:solidFill>
                <a:srgbClr val="000099"/>
              </a:solidFill>
              <a:ea typeface="Times New Roman"/>
            </a:endParaRP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zájmy přírody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a jejich částí jsou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nadřazeny demokratickým principům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a prosazovány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na </a:t>
            </a:r>
            <a:r>
              <a:rPr lang="cs-CZ" sz="3100" dirty="0">
                <a:solidFill>
                  <a:srgbClr val="000099"/>
                </a:solidFill>
                <a:ea typeface="Times New Roman"/>
              </a:rPr>
              <a:t>úkor lidské </a:t>
            </a:r>
            <a:r>
              <a:rPr lang="cs-CZ" sz="3100" dirty="0" smtClean="0">
                <a:solidFill>
                  <a:srgbClr val="000099"/>
                </a:solidFill>
                <a:ea typeface="Times New Roman"/>
              </a:rPr>
              <a:t>svobody</a:t>
            </a:r>
            <a:endParaRPr lang="cs-CZ" sz="3100" dirty="0">
              <a:solidFill>
                <a:srgbClr val="000099"/>
              </a:solidFill>
              <a:ea typeface="Times New Roman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5864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0099"/>
                </a:solidFill>
                <a:effectLst/>
                <a:latin typeface="Arial" pitchFamily="34" charset="0"/>
                <a:ea typeface="Times New Roman"/>
                <a:cs typeface="Arial" pitchFamily="34" charset="0"/>
              </a:rPr>
              <a:t>RIZIKOVÉ TYPY CHOVÁNÍ</a:t>
            </a:r>
            <a:r>
              <a:rPr lang="cs-CZ" sz="2800" b="1" dirty="0" smtClean="0">
                <a:solidFill>
                  <a:srgbClr val="000099"/>
                </a:solidFill>
                <a:effectLst/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endParaRPr lang="cs-CZ" sz="2800" b="1" dirty="0">
              <a:solidFill>
                <a:srgbClr val="00009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SLOVNÍ A FYZICKÉ NAPADANÍ</a:t>
            </a:r>
            <a:r>
              <a:rPr lang="cs-CZ" dirty="0" smtClean="0">
                <a:ea typeface="Times New Roman"/>
              </a:rPr>
              <a:t>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kvůli politickému, náboženskému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přesvědčení anebo rasovému, národnostnímu, etnickému či třídnímu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původu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ÚSILÍ O ZPOCHYBŇOVÁNÍ OFICIÁLNÍCH VÝKLADŮ HISTORIE, DEMOKRACIE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ve prospěch extremistického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výkladu;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AGITACE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ve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prospěch extremistických hnutí na půdě školy a snaha o získání nových stoupenců mezi vrstevníky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(vytváření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extremistických part a skupin ve škole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)</a:t>
            </a:r>
            <a:endParaRPr lang="cs-CZ" dirty="0">
              <a:solidFill>
                <a:srgbClr val="000099"/>
              </a:solidFill>
              <a:ea typeface="Times New Roman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4441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0099"/>
                </a:solidFill>
                <a:effectLst/>
                <a:latin typeface="Arial" pitchFamily="34" charset="0"/>
                <a:ea typeface="Times New Roman"/>
                <a:cs typeface="Arial" pitchFamily="34" charset="0"/>
              </a:rPr>
              <a:t>RIZIKOVÉ TYPY CHOVÁNÍ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endParaRPr lang="cs-CZ" b="1" dirty="0" smtClean="0">
              <a:solidFill>
                <a:srgbClr val="000099"/>
              </a:solidFill>
              <a:ea typeface="Times New Roman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VYUŽÍVÁNÍ ŠKOLNÍHO VZDĚLÁNÍ A VÝCVIKU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k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 nabytí znalostí, dovedností a schopností pro bezprostřední využití v extremistické scéně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- kroužky bojového umění, sebeobrany,… </a:t>
            </a:r>
            <a:endParaRPr lang="cs-CZ" dirty="0">
              <a:solidFill>
                <a:srgbClr val="000099"/>
              </a:solidFill>
              <a:ea typeface="Times New Roman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VYUŽITÍ ŠKOLNÍCH PROSTOR, ZAŘÍZENÍ A PŘÍSTROJŮ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ve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prospěch extremismu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- využití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školních počítačů a serverů k vytváření a umístění extremistických internetových 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stránek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000099"/>
                </a:solidFill>
                <a:ea typeface="Times New Roman"/>
              </a:rPr>
              <a:t>ZANEDBÁVÁNÍ ŠKOLNÍCH POVINNOSTÍ</a:t>
            </a:r>
            <a:r>
              <a:rPr lang="cs-CZ" dirty="0" smtClean="0">
                <a:solidFill>
                  <a:srgbClr val="000099"/>
                </a:solidFill>
                <a:ea typeface="Times New Roman"/>
              </a:rPr>
              <a:t> </a:t>
            </a:r>
          </a:p>
          <a:p>
            <a:pPr>
              <a:spcBef>
                <a:spcPts val="0"/>
              </a:spcBef>
            </a:pPr>
            <a:r>
              <a:rPr lang="cs-CZ" dirty="0" smtClean="0">
                <a:solidFill>
                  <a:srgbClr val="000099"/>
                </a:solidFill>
                <a:ea typeface="Times New Roman"/>
              </a:rPr>
              <a:t>kvůli </a:t>
            </a:r>
            <a:r>
              <a:rPr lang="cs-CZ" dirty="0">
                <a:solidFill>
                  <a:srgbClr val="000099"/>
                </a:solidFill>
                <a:ea typeface="Times New Roman"/>
              </a:rPr>
              <a:t>volnočasovým extremistickým aktivitám mimo školu </a:t>
            </a:r>
            <a:endParaRPr lang="cs-CZ" dirty="0">
              <a:solidFill>
                <a:srgbClr val="000099"/>
              </a:solidFill>
            </a:endParaRPr>
          </a:p>
          <a:p>
            <a:endParaRPr lang="cs-CZ" dirty="0">
              <a:solidFill>
                <a:srgbClr val="000099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73856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4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4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dirty="0">
                <a:latin typeface="Arial"/>
                <a:ea typeface="Times New Roman"/>
                <a:hlinkClick r:id="rId4"/>
              </a:rPr>
              <a:t>http://</a:t>
            </a:r>
            <a:r>
              <a:rPr lang="cs-CZ" sz="1400" dirty="0" smtClean="0">
                <a:latin typeface="Arial"/>
                <a:ea typeface="Times New Roman"/>
                <a:hlinkClick r:id="rId4"/>
              </a:rPr>
              <a:t>cs.wikipedia.org/wiki/Extremismus</a:t>
            </a:r>
            <a:r>
              <a:rPr lang="cs-CZ" sz="1400" dirty="0" smtClean="0">
                <a:latin typeface="Arial"/>
                <a:ea typeface="Times New Roman"/>
              </a:rPr>
              <a:t> (str. 3,4)</a:t>
            </a:r>
          </a:p>
          <a:p>
            <a:pPr marL="285750" indent="-285750" algn="just">
              <a:lnSpc>
                <a:spcPct val="11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Němec, Ladislav (náměstek ministra MŠMT). Metodické doporučení</a:t>
            </a:r>
            <a:r>
              <a:rPr lang="cs-CZ" sz="1400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k primární </a:t>
            </a:r>
            <a:r>
              <a:rPr lang="cs-CZ" sz="14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prevenci rizikového </a:t>
            </a: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chování u dětí, žáků a studentů ve školách a školských zařízeních č.j. 21291/2010-28. Příloha č. </a:t>
            </a:r>
            <a:r>
              <a:rPr lang="cs-CZ" sz="14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9 –</a:t>
            </a:r>
            <a:r>
              <a:rPr lang="cs-CZ" sz="1400" b="1" dirty="0" smtClean="0"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400" b="1" dirty="0">
                <a:latin typeface="Arial" pitchFamily="34" charset="0"/>
                <a:ea typeface="Times New Roman"/>
                <a:cs typeface="Arial" pitchFamily="34" charset="0"/>
              </a:rPr>
              <a:t>Extremismus, rasismus, xenofobie, </a:t>
            </a:r>
            <a:r>
              <a:rPr lang="cs-CZ" sz="1400" b="1" dirty="0" smtClean="0">
                <a:latin typeface="Arial" pitchFamily="34" charset="0"/>
                <a:ea typeface="Times New Roman"/>
                <a:cs typeface="Arial" pitchFamily="34" charset="0"/>
              </a:rPr>
              <a:t>antisemitismus</a:t>
            </a:r>
            <a:r>
              <a:rPr lang="cs-CZ" sz="1400" dirty="0" smtClean="0">
                <a:latin typeface="Arial" pitchFamily="34" charset="0"/>
                <a:ea typeface="Times New Roman"/>
                <a:cs typeface="Arial" pitchFamily="34" charset="0"/>
              </a:rPr>
              <a:t>.</a:t>
            </a:r>
            <a:r>
              <a:rPr lang="cs-CZ" sz="1400" b="1" dirty="0" smtClean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 </a:t>
            </a:r>
            <a:r>
              <a:rPr lang="cs-CZ" sz="1400" b="1" dirty="0">
                <a:solidFill>
                  <a:srgbClr val="FFFFFF">
                    <a:lumMod val="50000"/>
                  </a:srgbClr>
                </a:solidFill>
                <a:latin typeface="Arial" pitchFamily="34" charset="0"/>
                <a:ea typeface="Times New Roman"/>
                <a:cs typeface="Arial" pitchFamily="34" charset="0"/>
              </a:rPr>
              <a:t>MŠMT, 2010.</a:t>
            </a:r>
            <a:endParaRPr lang="cs-CZ" sz="1400" dirty="0">
              <a:solidFill>
                <a:srgbClr val="FFFFFF">
                  <a:lumMod val="50000"/>
                </a:srgbClr>
              </a:solidFill>
              <a:latin typeface="Arial" pitchFamily="34" charset="0"/>
              <a:ea typeface="Times New Roman"/>
              <a:cs typeface="Arial" pitchFamily="34" charset="0"/>
            </a:endParaRPr>
          </a:p>
          <a:p>
            <a:pPr marL="342900" indent="-342900" algn="l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solidFill>
                  <a:schemeClr val="tx1"/>
                </a:solidFill>
                <a:latin typeface="Arial"/>
                <a:ea typeface="Times New Roman"/>
              </a:rPr>
              <a:t>„Materiál </a:t>
            </a:r>
            <a:r>
              <a:rPr lang="cs-CZ" sz="1200" dirty="0">
                <a:solidFill>
                  <a:schemeClr val="tx1"/>
                </a:solidFill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683568" y="6453336"/>
            <a:ext cx="7704856" cy="29311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xmlns="" val="2015073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146</TotalTime>
  <Words>402</Words>
  <Application>Microsoft Office PowerPoint</Application>
  <PresentationFormat>Předvádění na obrazovce (4:3)</PresentationFormat>
  <Paragraphs>89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PROTIDROGOVÁ PREVENCE  Extremismus </vt:lpstr>
      <vt:lpstr>Snímek 2</vt:lpstr>
      <vt:lpstr>EXTREMISMUS</vt:lpstr>
      <vt:lpstr>EXTREMISMUS</vt:lpstr>
      <vt:lpstr>RASISTICKÉ CHOVÁNÍ</vt:lpstr>
      <vt:lpstr>XENOFOBNÍ CHOVÁNÍ</vt:lpstr>
      <vt:lpstr>DĚLENÍ EXTREMISMU</vt:lpstr>
      <vt:lpstr>RIZIKOVÉ TYPY CHOVÁNÍ </vt:lpstr>
      <vt:lpstr>RIZIKOVÉ TYPY CHOVÁNÍ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Dum</cp:lastModifiedBy>
  <cp:revision>38</cp:revision>
  <dcterms:created xsi:type="dcterms:W3CDTF">2012-06-27T08:54:30Z</dcterms:created>
  <dcterms:modified xsi:type="dcterms:W3CDTF">2013-08-21T20:56:31Z</dcterms:modified>
</cp:coreProperties>
</file>