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58" r:id="rId3"/>
    <p:sldId id="260" r:id="rId4"/>
    <p:sldId id="264" r:id="rId5"/>
    <p:sldId id="263" r:id="rId6"/>
    <p:sldId id="262" r:id="rId7"/>
    <p:sldId id="261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brazek.pixmac.cz/4/rozbite-okenni-sklo-abandoned-pixmac-obrazek-82790709.jp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fotka.pixmac.cz/4/vandalized-gray-door-with-lock-abstract-pixmac-fotka-79308655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fotka.pixmac.cz/4/factory-opustit-abandoned-pixmac-fotka-76746231.jpg" TargetMode="External"/><Relationship Id="rId5" Type="http://schemas.openxmlformats.org/officeDocument/2006/relationships/hyperlink" Target="http://obrazek.pixmac.cz/4/graffitti-zneuzivani-architect-pixmac-obrazek-76549607.jpg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cs.wikipedia.org/wiki/Vandalismus" TargetMode="External"/><Relationship Id="rId9" Type="http://schemas.openxmlformats.org/officeDocument/2006/relationships/hyperlink" Target="http://fotka.pixmac.cz/4/rozbite-kolo-absence-accident-pixmac-fotka-8176524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Vandalismus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440956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Vandalismus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pojmem vandalismus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Uvědomění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si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závažnosti vandalismu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VANDALISMUS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rgbClr val="000099"/>
                </a:solidFill>
              </a:rPr>
              <a:t>svévolné </a:t>
            </a:r>
            <a:r>
              <a:rPr lang="cs-CZ" sz="2800" dirty="0">
                <a:solidFill>
                  <a:srgbClr val="000099"/>
                </a:solidFill>
              </a:rPr>
              <a:t>poškozování a ničení veřejného </a:t>
            </a:r>
            <a:r>
              <a:rPr lang="cs-CZ" sz="2800" dirty="0" smtClean="0">
                <a:solidFill>
                  <a:srgbClr val="000099"/>
                </a:solidFill>
              </a:rPr>
              <a:t>     i </a:t>
            </a:r>
            <a:r>
              <a:rPr lang="cs-CZ" sz="2800" dirty="0">
                <a:solidFill>
                  <a:srgbClr val="000099"/>
                </a:solidFill>
              </a:rPr>
              <a:t>soukromého majetku </a:t>
            </a:r>
            <a:endParaRPr lang="cs-CZ" sz="2800" dirty="0" smtClean="0">
              <a:solidFill>
                <a:srgbClr val="000099"/>
              </a:solidFill>
            </a:endParaRPr>
          </a:p>
          <a:p>
            <a:r>
              <a:rPr lang="cs-CZ" sz="2800" dirty="0" smtClean="0">
                <a:solidFill>
                  <a:srgbClr val="000099"/>
                </a:solidFill>
              </a:rPr>
              <a:t>nepřináší </a:t>
            </a:r>
            <a:r>
              <a:rPr lang="cs-CZ" sz="2800" dirty="0">
                <a:solidFill>
                  <a:srgbClr val="000099"/>
                </a:solidFill>
              </a:rPr>
              <a:t>pachateli žádné materiální obohacení </a:t>
            </a:r>
            <a:endParaRPr lang="cs-CZ" sz="2800" dirty="0" smtClean="0">
              <a:solidFill>
                <a:srgbClr val="000099"/>
              </a:solidFill>
            </a:endParaRPr>
          </a:p>
          <a:p>
            <a:r>
              <a:rPr lang="cs-CZ" sz="2800" dirty="0" smtClean="0">
                <a:solidFill>
                  <a:srgbClr val="000099"/>
                </a:solidFill>
              </a:rPr>
              <a:t>pachatel </a:t>
            </a:r>
            <a:r>
              <a:rPr lang="cs-CZ" sz="2800" dirty="0">
                <a:solidFill>
                  <a:srgbClr val="000099"/>
                </a:solidFill>
              </a:rPr>
              <a:t>zpravidla nemá žádný motiv 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většinou pro </a:t>
            </a:r>
            <a:r>
              <a:rPr lang="cs-CZ" sz="2800" dirty="0">
                <a:solidFill>
                  <a:srgbClr val="000099"/>
                </a:solidFill>
              </a:rPr>
              <a:t>vlastní potěšení či pro potřebu odreagovat </a:t>
            </a:r>
            <a:r>
              <a:rPr lang="cs-CZ" sz="2800" dirty="0" smtClean="0">
                <a:solidFill>
                  <a:srgbClr val="000099"/>
                </a:solidFill>
              </a:rPr>
              <a:t>se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často pod </a:t>
            </a:r>
            <a:r>
              <a:rPr lang="cs-CZ" sz="2800" dirty="0">
                <a:solidFill>
                  <a:srgbClr val="000099"/>
                </a:solidFill>
              </a:rPr>
              <a:t>vlivem alkoholu nebo </a:t>
            </a:r>
            <a:r>
              <a:rPr lang="cs-CZ" sz="2800" dirty="0" smtClean="0">
                <a:solidFill>
                  <a:srgbClr val="000099"/>
                </a:solidFill>
              </a:rPr>
              <a:t>drog</a:t>
            </a:r>
            <a:endParaRPr lang="cs-CZ" sz="2800" dirty="0">
              <a:solidFill>
                <a:srgbClr val="000099"/>
              </a:solidFill>
            </a:endParaRPr>
          </a:p>
          <a:p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372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NEJČASTĚJŠÍ PROJEVY VANDALISMU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</a:pPr>
            <a:endParaRPr lang="cs-CZ" dirty="0" smtClean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graffiti</a:t>
            </a:r>
            <a:r>
              <a:rPr lang="cs-CZ" dirty="0" smtClean="0">
                <a:solidFill>
                  <a:srgbClr val="000099"/>
                </a:solidFill>
              </a:rPr>
              <a:t> na </a:t>
            </a:r>
            <a:r>
              <a:rPr lang="cs-CZ" dirty="0">
                <a:solidFill>
                  <a:srgbClr val="000099"/>
                </a:solidFill>
              </a:rPr>
              <a:t>veřejných plochách a dopravních prostředcích</a:t>
            </a: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demolování veřejných </a:t>
            </a:r>
            <a:r>
              <a:rPr lang="cs-CZ" b="1" dirty="0">
                <a:solidFill>
                  <a:srgbClr val="000099"/>
                </a:solidFill>
              </a:rPr>
              <a:t>objektů či městského </a:t>
            </a:r>
            <a:r>
              <a:rPr lang="cs-CZ" b="1" dirty="0" smtClean="0">
                <a:solidFill>
                  <a:srgbClr val="000099"/>
                </a:solidFill>
              </a:rPr>
              <a:t>movitého majetku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   (ničení </a:t>
            </a:r>
            <a:r>
              <a:rPr lang="cs-CZ" dirty="0">
                <a:solidFill>
                  <a:srgbClr val="000099"/>
                </a:solidFill>
              </a:rPr>
              <a:t>laviček, telefonních automatů, rozbíjení </a:t>
            </a:r>
            <a:r>
              <a:rPr lang="cs-CZ" dirty="0" smtClean="0">
                <a:solidFill>
                  <a:srgbClr val="000099"/>
                </a:solidFill>
              </a:rPr>
              <a:t>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solidFill>
                  <a:srgbClr val="000099"/>
                </a:solidFill>
              </a:rPr>
              <a:t>     zastávek, výloh</a:t>
            </a:r>
            <a:r>
              <a:rPr lang="cs-CZ" dirty="0">
                <a:solidFill>
                  <a:srgbClr val="000099"/>
                </a:solidFill>
              </a:rPr>
              <a:t>, ničení soch, náhrobků, apod</a:t>
            </a:r>
            <a:r>
              <a:rPr lang="cs-CZ" dirty="0" smtClean="0">
                <a:solidFill>
                  <a:srgbClr val="000099"/>
                </a:solidFill>
              </a:rPr>
              <a:t>.)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93096"/>
            <a:ext cx="3024336" cy="2124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Graffi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93096"/>
            <a:ext cx="2952328" cy="207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183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NEJČASTĚJŠÍ PROJEVY VANDALISMU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poškozování </a:t>
            </a:r>
            <a:r>
              <a:rPr lang="cs-CZ" b="1" dirty="0">
                <a:solidFill>
                  <a:srgbClr val="000099"/>
                </a:solidFill>
              </a:rPr>
              <a:t>soukromého majetku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dirty="0">
                <a:solidFill>
                  <a:srgbClr val="000099"/>
                </a:solidFill>
              </a:rPr>
              <a:t>    (zvonků, poštovních schránek, oken, apod.)</a:t>
            </a:r>
          </a:p>
          <a:p>
            <a:pPr lvl="0">
              <a:spcBef>
                <a:spcPts val="0"/>
              </a:spcBef>
            </a:pPr>
            <a:r>
              <a:rPr lang="cs-CZ" b="1" dirty="0">
                <a:solidFill>
                  <a:srgbClr val="000099"/>
                </a:solidFill>
              </a:rPr>
              <a:t>poškozování veřejné zeleně </a:t>
            </a:r>
          </a:p>
          <a:p>
            <a:pPr lvl="0">
              <a:spcBef>
                <a:spcPts val="0"/>
              </a:spcBef>
            </a:pPr>
            <a:r>
              <a:rPr lang="cs-CZ" b="1" dirty="0">
                <a:solidFill>
                  <a:srgbClr val="000099"/>
                </a:solidFill>
              </a:rPr>
              <a:t>úmyslné narušování nočního klidu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64" y="3933056"/>
            <a:ext cx="1889026" cy="2127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3933055"/>
            <a:ext cx="3028161" cy="2127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982" y="3942351"/>
            <a:ext cx="3014929" cy="211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6489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VANDALISMUS VE ŠKOLE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15000"/>
              </a:lnSpc>
              <a:spcAft>
                <a:spcPts val="0"/>
              </a:spcAft>
            </a:pPr>
            <a:endParaRPr lang="cs-CZ" dirty="0" smtClean="0"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n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ičení a poškozování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školního majetku </a:t>
            </a:r>
            <a:endParaRPr lang="cs-CZ" dirty="0" smtClean="0">
              <a:solidFill>
                <a:srgbClr val="000099"/>
              </a:solidFill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ničením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majetku ostatních žáků a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žákyň, dalších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členů školní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komunity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Users\franzova\AppData\Local\Microsoft\Windows\Temporary Internet Files\Content.IE5\FEKXGN8L\MP9004019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61048"/>
            <a:ext cx="3384376" cy="225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ranzova\AppData\Local\Microsoft\Windows\Temporary Internet Files\Content.IE5\FFLVQ1DX\MP9003869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861048"/>
            <a:ext cx="1608830" cy="225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ranzova\AppData\Local\Microsoft\Windows\Temporary Internet Files\Content.IE5\MFYAPO70\MP90031557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867263"/>
            <a:ext cx="3133212" cy="225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411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PREVENCE VANDALISMU VE ŠKOLE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fyzický </a:t>
            </a:r>
            <a:r>
              <a:rPr lang="cs-CZ" b="1" dirty="0">
                <a:solidFill>
                  <a:srgbClr val="000099"/>
                </a:solidFill>
                <a:ea typeface="Times New Roman"/>
              </a:rPr>
              <a:t>dohled nad žáky a </a:t>
            </a: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žákyněmi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   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vysoký efekt</a:t>
            </a:r>
          </a:p>
          <a:p>
            <a:r>
              <a:rPr lang="cs-CZ" b="1" dirty="0">
                <a:solidFill>
                  <a:srgbClr val="000099"/>
                </a:solidFill>
                <a:ea typeface="Times New Roman"/>
              </a:rPr>
              <a:t>v</a:t>
            </a: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nitřní </a:t>
            </a:r>
            <a:r>
              <a:rPr lang="cs-CZ" b="1" dirty="0">
                <a:solidFill>
                  <a:srgbClr val="000099"/>
                </a:solidFill>
                <a:ea typeface="Times New Roman"/>
              </a:rPr>
              <a:t>kamerové </a:t>
            </a: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systémy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   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nejsou příliš rozšířené (např. výchovné ústavy)</a:t>
            </a:r>
          </a:p>
          <a:p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organizované </a:t>
            </a:r>
            <a:r>
              <a:rPr lang="cs-CZ" b="1" dirty="0">
                <a:solidFill>
                  <a:srgbClr val="000099"/>
                </a:solidFill>
                <a:ea typeface="Times New Roman"/>
              </a:rPr>
              <a:t>přestávkové aktivity </a:t>
            </a:r>
            <a:endParaRPr lang="cs-CZ" b="1" dirty="0" smtClean="0">
              <a:solidFill>
                <a:srgbClr val="000099"/>
              </a:solidFill>
              <a:ea typeface="Times New Roman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  <a:ea typeface="Times New Roman"/>
              </a:rPr>
              <a:t> </a:t>
            </a: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  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zahrada, tělocvična, hřiště</a:t>
            </a:r>
          </a:p>
          <a:p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místa </a:t>
            </a:r>
            <a:r>
              <a:rPr lang="cs-CZ" b="1" dirty="0">
                <a:solidFill>
                  <a:srgbClr val="000099"/>
                </a:solidFill>
                <a:ea typeface="Times New Roman"/>
              </a:rPr>
              <a:t>k sezení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    nejrůznější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sedací kouty, lavičky, židle v 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rozích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231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ŘEŠENÍ VANDALISMU VE ŠKOLE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>
                <a:solidFill>
                  <a:srgbClr val="000099"/>
                </a:solidFill>
              </a:rPr>
              <a:t>v</a:t>
            </a:r>
            <a:r>
              <a:rPr lang="cs-CZ" b="1" dirty="0" smtClean="0">
                <a:solidFill>
                  <a:srgbClr val="000099"/>
                </a:solidFill>
              </a:rPr>
              <a:t>ychází ze školního řádu</a:t>
            </a:r>
          </a:p>
          <a:p>
            <a:pPr lvl="0">
              <a:lnSpc>
                <a:spcPct val="115000"/>
              </a:lnSpc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opakované jednání a selhání výchovných opatření – oznámení na OSPOD, Policii ČR</a:t>
            </a:r>
            <a:endParaRPr lang="cs-CZ" dirty="0">
              <a:solidFill>
                <a:srgbClr val="000099"/>
              </a:solidFill>
            </a:endParaRPr>
          </a:p>
          <a:p>
            <a:endParaRPr lang="cs-CZ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POSTUP ŘEŠENÍ VANDALISMU PODLE ZÁVAŽNOSTI</a:t>
            </a:r>
          </a:p>
          <a:p>
            <a:pPr marL="457200" indent="-457200">
              <a:buAutoNum type="arabicParenR"/>
            </a:pPr>
            <a:r>
              <a:rPr lang="cs-CZ" dirty="0" smtClean="0">
                <a:solidFill>
                  <a:srgbClr val="000099"/>
                </a:solidFill>
              </a:rPr>
              <a:t>oprava nebo náhrada úmyslně způsobené škody,  finanční vyrovnání </a:t>
            </a:r>
          </a:p>
          <a:p>
            <a:pPr marL="457200" indent="-457200">
              <a:buAutoNum type="arabicParenR"/>
            </a:pPr>
            <a:r>
              <a:rPr lang="cs-CZ" dirty="0">
                <a:solidFill>
                  <a:srgbClr val="000099"/>
                </a:solidFill>
              </a:rPr>
              <a:t>o</a:t>
            </a:r>
            <a:r>
              <a:rPr lang="cs-CZ" dirty="0" smtClean="0">
                <a:solidFill>
                  <a:srgbClr val="000099"/>
                </a:solidFill>
              </a:rPr>
              <a:t>známení a projednání ze zákonným zástupcem</a:t>
            </a:r>
          </a:p>
          <a:p>
            <a:pPr marL="457200" indent="-457200">
              <a:buAutoNum type="arabicParenR"/>
            </a:pPr>
            <a:r>
              <a:rPr lang="cs-CZ" dirty="0" smtClean="0">
                <a:solidFill>
                  <a:srgbClr val="000099"/>
                </a:solidFill>
              </a:rPr>
              <a:t>řešení s policií ČR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223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- 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1800" dirty="0" smtClean="0">
                <a:latin typeface="Arial"/>
                <a:ea typeface="Times New Roman"/>
                <a:hlinkClick r:id="rId4"/>
              </a:rPr>
              <a:t>cs.wikipedia.org/wiki/Vandalismus</a:t>
            </a:r>
            <a:r>
              <a:rPr lang="cs-CZ" sz="1800" dirty="0" smtClean="0">
                <a:latin typeface="Arial"/>
                <a:ea typeface="Times New Roman"/>
              </a:rPr>
              <a:t> </a:t>
            </a: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>
                <a:latin typeface="Arial"/>
                <a:ea typeface="Times New Roman"/>
                <a:hlinkClick r:id="rId5"/>
              </a:rPr>
              <a:t>http://</a:t>
            </a:r>
            <a:r>
              <a:rPr lang="cs-CZ" sz="1800" dirty="0" smtClean="0">
                <a:latin typeface="Arial"/>
                <a:ea typeface="Times New Roman"/>
                <a:hlinkClick r:id="rId5"/>
              </a:rPr>
              <a:t>obrazek.pixmac.cz/4/graffitti-zneuzivani-architect-pixmac-obrazek-76549607.jpg</a:t>
            </a:r>
            <a:endParaRPr lang="cs-CZ" sz="1800" dirty="0" smtClean="0">
              <a:latin typeface="Arial"/>
              <a:ea typeface="Times New Roman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latin typeface="Arial"/>
                <a:ea typeface="Times New Roman"/>
                <a:hlinkClick r:id="rId6"/>
              </a:rPr>
              <a:t>http</a:t>
            </a:r>
            <a:r>
              <a:rPr lang="cs-CZ" sz="1800" dirty="0">
                <a:latin typeface="Arial"/>
                <a:ea typeface="Times New Roman"/>
                <a:hlinkClick r:id="rId6"/>
              </a:rPr>
              <a:t>://</a:t>
            </a:r>
            <a:r>
              <a:rPr lang="cs-CZ" sz="1800" dirty="0" smtClean="0">
                <a:latin typeface="Arial"/>
                <a:ea typeface="Times New Roman"/>
                <a:hlinkClick r:id="rId6"/>
              </a:rPr>
              <a:t>fotka.pixmac.cz/4/factory-opustit-abandoned-pixmac-fotka-76746231.jpg</a:t>
            </a:r>
            <a:endParaRPr lang="cs-CZ" sz="1800" dirty="0">
              <a:latin typeface="Arial"/>
              <a:ea typeface="Times New Roman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latin typeface="Arial"/>
                <a:ea typeface="Times New Roman"/>
                <a:hlinkClick r:id="rId7"/>
              </a:rPr>
              <a:t>http</a:t>
            </a:r>
            <a:r>
              <a:rPr lang="cs-CZ" sz="1800" dirty="0">
                <a:latin typeface="Arial"/>
                <a:ea typeface="Times New Roman"/>
                <a:hlinkClick r:id="rId7"/>
              </a:rPr>
              <a:t>://</a:t>
            </a:r>
            <a:r>
              <a:rPr lang="cs-CZ" sz="1800" dirty="0" smtClean="0">
                <a:latin typeface="Arial"/>
                <a:ea typeface="Times New Roman"/>
                <a:hlinkClick r:id="rId7"/>
              </a:rPr>
              <a:t>fotka.pixmac.cz/4/vandalized-gray-door-with-lock-abstract-pixmac-fotka-79308655.jpg</a:t>
            </a:r>
            <a:endParaRPr lang="cs-CZ" sz="1800" dirty="0" smtClean="0">
              <a:latin typeface="Arial"/>
              <a:ea typeface="Times New Roman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>
                <a:latin typeface="Arial"/>
                <a:ea typeface="Times New Roman"/>
                <a:hlinkClick r:id="rId8"/>
              </a:rPr>
              <a:t>http://</a:t>
            </a:r>
            <a:r>
              <a:rPr lang="cs-CZ" sz="1800" dirty="0" smtClean="0">
                <a:latin typeface="Arial"/>
                <a:ea typeface="Times New Roman"/>
                <a:hlinkClick r:id="rId8"/>
              </a:rPr>
              <a:t>obrazek.pixmac.cz/4/rozbite-okenni-sklo-abandoned-pixmac-obrazek-82790709.jpg</a:t>
            </a:r>
            <a:endParaRPr lang="cs-CZ" sz="1800" dirty="0" smtClean="0">
              <a:latin typeface="Arial"/>
              <a:ea typeface="Times New Roman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>
                <a:latin typeface="Arial"/>
                <a:ea typeface="Times New Roman"/>
                <a:hlinkClick r:id="rId9"/>
              </a:rPr>
              <a:t>http://</a:t>
            </a:r>
            <a:r>
              <a:rPr lang="cs-CZ" sz="1800" dirty="0" smtClean="0">
                <a:latin typeface="Arial"/>
                <a:ea typeface="Times New Roman"/>
                <a:hlinkClick r:id="rId9"/>
              </a:rPr>
              <a:t>fotka.pixmac.cz/4/rozbite-kolo-absence-accident-pixmac-fotka-81765247.jpg</a:t>
            </a:r>
            <a:endParaRPr lang="cs-CZ" sz="1800" dirty="0" smtClean="0">
              <a:latin typeface="Arial"/>
              <a:ea typeface="Times New Roman"/>
            </a:endParaRPr>
          </a:p>
          <a:p>
            <a:pPr marL="285750" lvl="0" indent="-285750" algn="just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Němec, Ladislav (náměstek ministra MŠMT). Metodické doporučení</a:t>
            </a:r>
            <a:r>
              <a:rPr lang="cs-CZ" sz="1800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8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k primární prevenci rizikového chování u dětí, žáků a studentů ve školách a školských zařízeních č.j. 21291/2010-28. Příloha č. </a:t>
            </a:r>
            <a:r>
              <a:rPr lang="cs-CZ" sz="18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10 </a:t>
            </a:r>
            <a:r>
              <a:rPr lang="cs-CZ" sz="18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–</a:t>
            </a:r>
            <a:r>
              <a:rPr lang="cs-CZ" sz="1800" b="1" dirty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800" b="1" dirty="0" smtClean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Vandalismus</a:t>
            </a:r>
            <a:r>
              <a:rPr lang="cs-CZ" sz="1800" dirty="0" smtClean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.</a:t>
            </a:r>
            <a:r>
              <a:rPr lang="cs-CZ" sz="18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8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MŠMT, 2010.</a:t>
            </a:r>
            <a:endParaRPr lang="cs-CZ" sz="1800" dirty="0">
              <a:solidFill>
                <a:srgbClr val="FFFFFF">
                  <a:lumMod val="50000"/>
                </a:srgbClr>
              </a:solidFill>
              <a:latin typeface="Arial" pitchFamily="34" charset="0"/>
              <a:ea typeface="Times New Roman"/>
              <a:cs typeface="Arial" pitchFamily="34" charset="0"/>
            </a:endParaRPr>
          </a:p>
          <a:p>
            <a:pPr algn="l">
              <a:spcBef>
                <a:spcPts val="0"/>
              </a:spcBef>
            </a:pPr>
            <a:endParaRPr lang="cs-CZ" sz="1800" dirty="0" smtClean="0">
              <a:latin typeface="Arial"/>
              <a:ea typeface="Times New Roman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>
              <a:latin typeface="Arial"/>
              <a:ea typeface="Times New Roman"/>
            </a:endParaRPr>
          </a:p>
          <a:p>
            <a:pPr algn="l">
              <a:spcBef>
                <a:spcPts val="0"/>
              </a:spcBef>
            </a:pPr>
            <a:endParaRPr lang="cs-CZ" sz="1600" dirty="0">
              <a:latin typeface="Arial"/>
              <a:ea typeface="Times New Roman"/>
            </a:endParaRPr>
          </a:p>
          <a:p>
            <a:pPr algn="l">
              <a:spcBef>
                <a:spcPts val="0"/>
              </a:spcBef>
            </a:pPr>
            <a:endParaRPr lang="cs-CZ" sz="1600" dirty="0" smtClean="0">
              <a:latin typeface="Arial"/>
              <a:ea typeface="Times New Roman"/>
            </a:endParaRPr>
          </a:p>
          <a:p>
            <a:pPr algn="l">
              <a:spcBef>
                <a:spcPts val="0"/>
              </a:spcBef>
            </a:pPr>
            <a:endParaRPr lang="cs-CZ" sz="1600" dirty="0">
              <a:latin typeface="Arial"/>
              <a:ea typeface="Times New Roman"/>
            </a:endParaRPr>
          </a:p>
          <a:p>
            <a:pPr algn="l">
              <a:spcBef>
                <a:spcPts val="0"/>
              </a:spcBef>
            </a:pPr>
            <a:endParaRPr lang="cs-CZ" sz="16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7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7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1700" dirty="0" smtClean="0">
                <a:solidFill>
                  <a:schemeClr val="tx1"/>
                </a:solidFill>
                <a:latin typeface="Arial"/>
                <a:ea typeface="Times New Roman"/>
              </a:rPr>
              <a:t>."</a:t>
            </a:r>
            <a:endParaRPr lang="cs-CZ" sz="17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9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187</TotalTime>
  <Words>401</Words>
  <Application>Microsoft Office PowerPoint</Application>
  <PresentationFormat>Předvádění na obrazovce (4:3)</PresentationFormat>
  <Paragraphs>97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PROTIDROGOVÁ PREVENCE  Vandalismus </vt:lpstr>
      <vt:lpstr>Prezentace aplikace PowerPoint</vt:lpstr>
      <vt:lpstr>VANDALISMUS</vt:lpstr>
      <vt:lpstr>NEJČASTĚJŠÍ PROJEVY VANDALISMU</vt:lpstr>
      <vt:lpstr>NEJČASTĚJŠÍ PROJEVY VANDALISMU</vt:lpstr>
      <vt:lpstr>VANDALISMUS VE ŠKOLE</vt:lpstr>
      <vt:lpstr>PREVENCE VANDALISMU VE ŠKOLE</vt:lpstr>
      <vt:lpstr>ŘEŠENÍ VANDALISMU VE ŠKOLE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36</cp:revision>
  <dcterms:created xsi:type="dcterms:W3CDTF">2012-06-27T08:54:30Z</dcterms:created>
  <dcterms:modified xsi:type="dcterms:W3CDTF">2013-04-01T12:59:43Z</dcterms:modified>
</cp:coreProperties>
</file>