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3" r:id="rId6"/>
    <p:sldId id="262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Záškoláctví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48249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Záškoláctví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 pojmem záškoláctví a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jeho kategoriemi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záškoláctví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ZÁŠKOLÁCTVÍ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endParaRPr lang="cs-CZ" dirty="0" smtClean="0">
              <a:latin typeface="Arial"/>
              <a:ea typeface="Times New Roman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je úmyslné </a:t>
            </a:r>
            <a:r>
              <a:rPr lang="cs-CZ" dirty="0">
                <a:solidFill>
                  <a:srgbClr val="000099"/>
                </a:solidFill>
                <a:latin typeface="Arial"/>
                <a:ea typeface="Times New Roman"/>
              </a:rPr>
              <a:t>zameškávání školních vyučovacích hodin, kdy žák z vlastní vůle, ve většině případů bez vědomí rodičů nebo zákonných zástupců nechodí na vyučování či odborné praxe vykonávané v rámci studijního 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oboru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jde </a:t>
            </a:r>
            <a:r>
              <a:rPr lang="cs-CZ" dirty="0">
                <a:solidFill>
                  <a:srgbClr val="000099"/>
                </a:solidFill>
                <a:latin typeface="Arial"/>
                <a:ea typeface="Times New Roman"/>
              </a:rPr>
              <a:t>svým 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způsobem </a:t>
            </a:r>
            <a:r>
              <a:rPr lang="cs-CZ" dirty="0">
                <a:solidFill>
                  <a:srgbClr val="000099"/>
                </a:solidFill>
                <a:latin typeface="Arial"/>
                <a:ea typeface="Times New Roman"/>
              </a:rPr>
              <a:t>o útěk žáka ze 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školy 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Users\franzova\AppData\Local\Microsoft\Windows\Temporary Internet Files\Content.IE5\FEKXGN8L\MP90043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150" y="3864527"/>
            <a:ext cx="2715700" cy="238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83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KATEGORIE ZÁŠKOLÁCTVÍ                             </a:t>
            </a:r>
            <a:r>
              <a:rPr lang="cs-CZ" sz="1600" b="1" dirty="0" smtClean="0">
                <a:solidFill>
                  <a:srgbClr val="000099"/>
                </a:solidFill>
                <a:effectLst/>
                <a:latin typeface="Arial"/>
                <a:ea typeface="Times New Roman"/>
              </a:rPr>
              <a:t>DĚLENI DLE KYRIACOU (2005)</a:t>
            </a:r>
            <a:endParaRPr lang="cs-CZ" sz="16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lvl="0" indent="0" algn="just">
              <a:lnSpc>
                <a:spcPct val="115000"/>
              </a:lnSpc>
              <a:buNone/>
              <a:tabLst>
                <a:tab pos="457200" algn="l"/>
              </a:tabLst>
            </a:pPr>
            <a:endParaRPr lang="cs-CZ" b="1" dirty="0" smtClean="0">
              <a:solidFill>
                <a:srgbClr val="000099"/>
              </a:solidFill>
              <a:latin typeface="Times New Roman"/>
              <a:ea typeface="Times New Roman"/>
            </a:endParaRP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cs-CZ" sz="5100" b="1" dirty="0" smtClean="0">
                <a:solidFill>
                  <a:srgbClr val="000099"/>
                </a:solidFill>
                <a:ea typeface="Times New Roman"/>
              </a:rPr>
              <a:t>PRAVÉ ZÁŠKOLÁCTVÍ</a:t>
            </a: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 </a:t>
            </a:r>
            <a:endParaRPr lang="cs-CZ" sz="5100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žák </a:t>
            </a:r>
            <a:r>
              <a:rPr lang="cs-CZ" sz="5100" dirty="0">
                <a:solidFill>
                  <a:srgbClr val="000099"/>
                </a:solidFill>
                <a:ea typeface="Times New Roman"/>
              </a:rPr>
              <a:t>se ve škole neukazuje, ale rodiče si myslí, že do školy chodí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cs-CZ" sz="5100" b="1" dirty="0" smtClean="0">
                <a:solidFill>
                  <a:srgbClr val="000099"/>
                </a:solidFill>
                <a:ea typeface="Times New Roman"/>
              </a:rPr>
              <a:t>ZÁŠKOLÁCTVÍ S VĚDOMÍM RODIČŮ </a:t>
            </a:r>
            <a:endParaRPr lang="cs-CZ" sz="5100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odmítavý </a:t>
            </a:r>
            <a:r>
              <a:rPr lang="cs-CZ" sz="5100" dirty="0">
                <a:solidFill>
                  <a:srgbClr val="000099"/>
                </a:solidFill>
                <a:ea typeface="Times New Roman"/>
              </a:rPr>
              <a:t>postoj </a:t>
            </a: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rodičů ke </a:t>
            </a:r>
            <a:r>
              <a:rPr lang="cs-CZ" sz="5100" dirty="0">
                <a:solidFill>
                  <a:srgbClr val="000099"/>
                </a:solidFill>
                <a:ea typeface="Times New Roman"/>
              </a:rPr>
              <a:t>škole nebo přílišná slabost ve vztahu k dítěti či závislosti na pomoci a podpoře dítěte v domácnosti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cs-CZ" sz="5100" b="1" dirty="0" smtClean="0">
                <a:solidFill>
                  <a:srgbClr val="000099"/>
                </a:solidFill>
                <a:ea typeface="Times New Roman"/>
              </a:rPr>
              <a:t>ZÁŠKOLÁCTVÍ S KLAMÁNÍM RODIČŮ</a:t>
            </a:r>
          </a:p>
          <a:p>
            <a:pPr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sz="5100" dirty="0">
                <a:solidFill>
                  <a:srgbClr val="000099"/>
                </a:solidFill>
                <a:ea typeface="Times New Roman"/>
              </a:rPr>
              <a:t>d</a:t>
            </a: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ěti dokážou </a:t>
            </a:r>
            <a:r>
              <a:rPr lang="cs-CZ" sz="5100" dirty="0">
                <a:solidFill>
                  <a:srgbClr val="000099"/>
                </a:solidFill>
                <a:ea typeface="Times New Roman"/>
              </a:rPr>
              <a:t>přesvědčit rodiče o svých zdravotních obtížích, </a:t>
            </a:r>
            <a:r>
              <a:rPr lang="cs-CZ" sz="5100" dirty="0" smtClean="0">
                <a:solidFill>
                  <a:srgbClr val="000099"/>
                </a:solidFill>
                <a:ea typeface="Times New Roman"/>
              </a:rPr>
              <a:t>pro </a:t>
            </a:r>
            <a:r>
              <a:rPr lang="cs-CZ" sz="5100" dirty="0">
                <a:solidFill>
                  <a:srgbClr val="000099"/>
                </a:solidFill>
                <a:ea typeface="Times New Roman"/>
              </a:rPr>
              <a:t>které nemohou jít do školy a rodiče jim absenci omlouvají </a:t>
            </a:r>
            <a:endParaRPr lang="cs-CZ" sz="5100" dirty="0" smtClean="0">
              <a:solidFill>
                <a:srgbClr val="000099"/>
              </a:solidFill>
              <a:ea typeface="Times New Roman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endParaRPr lang="cs-CZ" sz="51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65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KATEGORIE ZÁŠKOLÁCTVÍ                          </a:t>
            </a:r>
            <a:r>
              <a:rPr lang="cs-CZ" sz="1600" b="1" dirty="0" smtClean="0">
                <a:solidFill>
                  <a:srgbClr val="000099"/>
                </a:solidFill>
                <a:effectLst/>
                <a:latin typeface="Arial"/>
                <a:ea typeface="Times New Roman"/>
              </a:rPr>
              <a:t>DĚLENI </a:t>
            </a:r>
            <a:r>
              <a:rPr lang="cs-CZ" sz="1600" b="1" dirty="0">
                <a:solidFill>
                  <a:srgbClr val="000099"/>
                </a:solidFill>
                <a:effectLst/>
                <a:latin typeface="Arial"/>
                <a:ea typeface="Times New Roman"/>
              </a:rPr>
              <a:t>DLE KYRIACOU (2005)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endParaRPr lang="cs-CZ" sz="2000" b="1" dirty="0" smtClean="0">
              <a:solidFill>
                <a:srgbClr val="000099"/>
              </a:solidFill>
              <a:ea typeface="Times New Roman"/>
            </a:endParaRP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  <a:tabLst>
                <a:tab pos="457200" algn="l"/>
              </a:tabLst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ÚTĚKY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ZE ŠKOLY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>
              <a:lnSpc>
                <a:spcPct val="12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žáci do školy přijdou - během vyučování na několik hodin odejdou (zůstávají ve škole nebo ji na krátkou dobu opustí)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b="1" dirty="0">
                <a:solidFill>
                  <a:srgbClr val="000099"/>
                </a:solidFill>
                <a:ea typeface="Times New Roman"/>
              </a:rPr>
              <a:t>ODMÍTÁNÍ ŠKOLY</a:t>
            </a:r>
          </a:p>
          <a:p>
            <a:pPr lvl="0">
              <a:lnSpc>
                <a:spcPct val="120000"/>
              </a:lnSpc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představa školní docházky žákovi činí psychické obtíže (obtížnost učiva, strach ze šikany, fobie, deprese)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2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KATEGORIE ZÁŠKOLÁCTVÍ </a:t>
            </a: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b="1" dirty="0" smtClean="0">
                <a:solidFill>
                  <a:srgbClr val="000099"/>
                </a:solidFill>
                <a:effectLst/>
                <a:latin typeface="Arial"/>
                <a:ea typeface="Times New Roman"/>
              </a:rPr>
              <a:t>DĚLENI DLE VÁGNEROVÉ (2005</a:t>
            </a:r>
            <a:r>
              <a:rPr lang="cs-CZ" sz="1600" dirty="0" smtClean="0">
                <a:effectLst/>
                <a:latin typeface="Arial"/>
                <a:ea typeface="Times New Roman"/>
              </a:rPr>
              <a:t>)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ZÁŠKOLÁCTVÍ IMPULSIVNÍHO CHARAKTERU </a:t>
            </a:r>
            <a:endParaRPr lang="cs-CZ" dirty="0" smtClean="0">
              <a:solidFill>
                <a:srgbClr val="000099"/>
              </a:solidFill>
              <a:ea typeface="Times New Roman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žák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předem neplánuje absenci ve škole, ale </a:t>
            </a:r>
            <a:r>
              <a:rPr lang="cs-CZ" u="sng" dirty="0">
                <a:solidFill>
                  <a:srgbClr val="000099"/>
                </a:solidFill>
                <a:ea typeface="Times New Roman"/>
              </a:rPr>
              <a:t>reaguje unáhleně, </a:t>
            </a:r>
            <a:r>
              <a:rPr lang="cs-CZ" u="sng" dirty="0" smtClean="0">
                <a:solidFill>
                  <a:srgbClr val="000099"/>
                </a:solidFill>
                <a:ea typeface="Times New Roman"/>
              </a:rPr>
              <a:t>impulsivně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žák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odejde i v průběhu vyučování, bez udání důvodu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odchodu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může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trvat i několik dnů, většinou do té doby než zákonní zástupci zjistí, že dítě nechodí řádně do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školy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u zletilých žáků problém (někteří nežijí s rodiči)– vysoká neomluvená absence (vyloučení ze školy)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KATEGORIE ZÁŠKOLÁCTVÍ </a:t>
            </a:r>
            <a:b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b="1" dirty="0">
                <a:solidFill>
                  <a:srgbClr val="000099"/>
                </a:solidFill>
                <a:effectLst/>
                <a:latin typeface="Arial"/>
                <a:ea typeface="Times New Roman"/>
              </a:rPr>
              <a:t>DĚLENI DLE VÁGNEROVÉ (2005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1900" b="1" dirty="0" smtClean="0">
              <a:solidFill>
                <a:srgbClr val="000099"/>
              </a:solidFill>
              <a:ea typeface="Times New Roman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ZÁŠKOLÁCTVÍ </a:t>
            </a:r>
            <a:r>
              <a:rPr lang="cs-CZ" b="1" dirty="0">
                <a:solidFill>
                  <a:srgbClr val="000099"/>
                </a:solidFill>
                <a:ea typeface="Times New Roman"/>
              </a:rPr>
              <a:t>PLÁNOVANÉ, ÚČELOVÉ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žák plánovitě nejde do školy nebo se vzdálí ze školy pod různými výmluvami a záminkami (písemné práce, zkoušení, neoblíbený předmět, strach  z neoblíbeného učitele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projev odporu dítěte ke škole - cílené vyhýbání se nepříjemnostem ve škole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65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-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KYRIACOU</a:t>
            </a:r>
            <a:r>
              <a:rPr lang="cs-CZ" sz="2900" dirty="0">
                <a:latin typeface="Arial" pitchFamily="34" charset="0"/>
                <a:ea typeface="Times New Roman"/>
                <a:cs typeface="Arial" pitchFamily="34" charset="0"/>
              </a:rPr>
              <a:t>, C. </a:t>
            </a:r>
            <a:r>
              <a:rPr lang="cs-CZ" sz="2900" i="1" dirty="0">
                <a:latin typeface="Arial" pitchFamily="34" charset="0"/>
                <a:ea typeface="Times New Roman"/>
                <a:cs typeface="Arial" pitchFamily="34" charset="0"/>
              </a:rPr>
              <a:t>Řešení výchovných problémů ve škole</a:t>
            </a:r>
            <a:r>
              <a:rPr lang="cs-CZ" sz="2900" dirty="0">
                <a:latin typeface="Arial" pitchFamily="34" charset="0"/>
                <a:ea typeface="Times New Roman"/>
                <a:cs typeface="Arial" pitchFamily="34" charset="0"/>
              </a:rPr>
              <a:t>. Portál, Praha 2005</a:t>
            </a: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. </a:t>
            </a:r>
            <a:r>
              <a:rPr lang="cs-CZ" sz="2900" dirty="0">
                <a:latin typeface="Arial" pitchFamily="34" charset="0"/>
                <a:ea typeface="Times New Roman"/>
                <a:cs typeface="Arial" pitchFamily="34" charset="0"/>
              </a:rPr>
              <a:t>ISBN </a:t>
            </a: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80-7178-945-3.</a:t>
            </a: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900" dirty="0">
                <a:latin typeface="Arial" pitchFamily="34" charset="0"/>
                <a:ea typeface="Times New Roman"/>
                <a:cs typeface="Arial" pitchFamily="34" charset="0"/>
              </a:rPr>
              <a:t>VÁGNEROVÁ, M. </a:t>
            </a:r>
            <a:r>
              <a:rPr lang="cs-CZ" sz="2900" i="1" dirty="0">
                <a:latin typeface="Arial" pitchFamily="34" charset="0"/>
                <a:ea typeface="Times New Roman"/>
                <a:cs typeface="Arial" pitchFamily="34" charset="0"/>
              </a:rPr>
              <a:t>Školní poradenská psychologie pro pedagogy.</a:t>
            </a:r>
            <a:r>
              <a:rPr lang="cs-CZ" sz="2900" dirty="0">
                <a:latin typeface="Arial" pitchFamily="34" charset="0"/>
                <a:ea typeface="Times New Roman"/>
                <a:cs typeface="Arial" pitchFamily="34" charset="0"/>
              </a:rPr>
              <a:t> Karolinum, Praha 2005. </a:t>
            </a: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ISBN 80-246-1074-4.</a:t>
            </a: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FRANZOVÁ, E. </a:t>
            </a:r>
            <a:r>
              <a:rPr lang="cs-CZ" sz="2900" i="1" dirty="0">
                <a:latin typeface="Arial" pitchFamily="34" charset="0"/>
                <a:ea typeface="Times New Roman"/>
                <a:cs typeface="Arial" pitchFamily="34" charset="0"/>
              </a:rPr>
              <a:t>Rizikové chování se zaměřením na záškoláctví a Minimální preventivní </a:t>
            </a:r>
            <a:r>
              <a:rPr lang="cs-CZ" sz="2900" i="1" dirty="0" smtClean="0">
                <a:latin typeface="Arial" pitchFamily="34" charset="0"/>
                <a:ea typeface="Times New Roman"/>
                <a:cs typeface="Arial" pitchFamily="34" charset="0"/>
              </a:rPr>
              <a:t>program Speciální </a:t>
            </a:r>
            <a:r>
              <a:rPr lang="cs-CZ" sz="2900" i="1" dirty="0">
                <a:latin typeface="Arial" pitchFamily="34" charset="0"/>
                <a:ea typeface="Times New Roman"/>
                <a:cs typeface="Arial" pitchFamily="34" charset="0"/>
              </a:rPr>
              <a:t>základní školy v České </a:t>
            </a:r>
            <a:r>
              <a:rPr lang="cs-CZ" sz="2900" i="1" dirty="0" smtClean="0">
                <a:latin typeface="Arial" pitchFamily="34" charset="0"/>
                <a:ea typeface="Times New Roman"/>
                <a:cs typeface="Arial" pitchFamily="34" charset="0"/>
              </a:rPr>
              <a:t>Kamenici. </a:t>
            </a:r>
            <a:r>
              <a:rPr lang="cs-CZ" sz="2900" dirty="0" smtClean="0">
                <a:latin typeface="Arial" pitchFamily="34" charset="0"/>
                <a:ea typeface="Times New Roman"/>
                <a:cs typeface="Arial" pitchFamily="34" charset="0"/>
              </a:rPr>
              <a:t>Závěrečná práce ŠMP UK Praha, 2010.</a:t>
            </a:r>
            <a:endParaRPr lang="cs-CZ" sz="2900" dirty="0">
              <a:latin typeface="Arial" pitchFamily="34" charset="0"/>
              <a:ea typeface="Times New Roman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900" dirty="0">
              <a:latin typeface="Arial" pitchFamily="34" charset="0"/>
              <a:ea typeface="Times New Roman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5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25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83</TotalTime>
  <Words>405</Words>
  <Application>Microsoft Office PowerPoint</Application>
  <PresentationFormat>Předvádění na obrazovce (4:3)</PresentationFormat>
  <Paragraphs>79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Záškoláctví </vt:lpstr>
      <vt:lpstr>Prezentace aplikace PowerPoint</vt:lpstr>
      <vt:lpstr>ZÁŠKOLÁCTVÍ</vt:lpstr>
      <vt:lpstr>KATEGORIE ZÁŠKOLÁCTVÍ                             DĚLENI DLE KYRIACOU (2005)</vt:lpstr>
      <vt:lpstr>KATEGORIE ZÁŠKOLÁCTVÍ                          DĚLENI DLE KYRIACOU (2005)</vt:lpstr>
      <vt:lpstr>KATEGORIE ZÁŠKOLÁCTVÍ  DĚLENI DLE VÁGNEROVÉ (2005)</vt:lpstr>
      <vt:lpstr>KATEGORIE ZÁŠKOLÁCTVÍ  DĚLENI DLE VÁGNEROVÉ (2005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31</cp:revision>
  <dcterms:created xsi:type="dcterms:W3CDTF">2012-06-27T08:54:30Z</dcterms:created>
  <dcterms:modified xsi:type="dcterms:W3CDTF">2013-04-01T14:00:59Z</dcterms:modified>
</cp:coreProperties>
</file>