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Nicotiana_rustic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media/media-vide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upload.wikimedia.org/wikipedia/commons/e/ed/Tobacco.jpg" TargetMode="External"/><Relationship Id="rId4" Type="http://schemas.openxmlformats.org/officeDocument/2006/relationships/hyperlink" Target="http://cs.wikipedia.org/wiki/Tab%C3%A1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>
                <a:latin typeface="Arial" pitchFamily="34" charset="0"/>
                <a:cs typeface="Arial" pitchFamily="34" charset="0"/>
              </a:rPr>
              <a:t/>
            </a:r>
            <a:br>
              <a:rPr lang="cs-CZ">
                <a:latin typeface="Arial" pitchFamily="34" charset="0"/>
                <a:cs typeface="Arial" pitchFamily="34" charset="0"/>
              </a:rPr>
            </a:b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Tabák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731395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Tabák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Informace o tabáku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závažnosti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a škodlivosti kouření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TABÁK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0099"/>
                </a:solidFill>
              </a:rPr>
              <a:t>rod rostlin </a:t>
            </a:r>
            <a:r>
              <a:rPr lang="cs-CZ" dirty="0">
                <a:solidFill>
                  <a:srgbClr val="000099"/>
                </a:solidFill>
              </a:rPr>
              <a:t>z </a:t>
            </a:r>
            <a:r>
              <a:rPr lang="cs-CZ" dirty="0" smtClean="0">
                <a:solidFill>
                  <a:srgbClr val="000099"/>
                </a:solidFill>
              </a:rPr>
              <a:t>čeledi lilkovité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ochází </a:t>
            </a:r>
            <a:r>
              <a:rPr lang="cs-CZ" dirty="0">
                <a:solidFill>
                  <a:srgbClr val="000099"/>
                </a:solidFill>
              </a:rPr>
              <a:t>z </a:t>
            </a:r>
            <a:r>
              <a:rPr lang="cs-CZ" dirty="0" smtClean="0">
                <a:solidFill>
                  <a:srgbClr val="000099"/>
                </a:solidFill>
              </a:rPr>
              <a:t>Ameriky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produkt </a:t>
            </a:r>
            <a:r>
              <a:rPr lang="cs-CZ" dirty="0">
                <a:solidFill>
                  <a:srgbClr val="000099"/>
                </a:solidFill>
              </a:rPr>
              <a:t>z </a:t>
            </a:r>
            <a:r>
              <a:rPr lang="cs-CZ" dirty="0" smtClean="0">
                <a:solidFill>
                  <a:srgbClr val="000099"/>
                </a:solidFill>
              </a:rPr>
              <a:t>listů rostliny</a:t>
            </a:r>
          </a:p>
          <a:p>
            <a:r>
              <a:rPr lang="cs-CZ" dirty="0">
                <a:solidFill>
                  <a:srgbClr val="000099"/>
                </a:solidFill>
              </a:rPr>
              <a:t>v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  <a:r>
              <a:rPr lang="cs-CZ" dirty="0">
                <a:solidFill>
                  <a:srgbClr val="000099"/>
                </a:solidFill>
              </a:rPr>
              <a:t>listech </a:t>
            </a:r>
            <a:r>
              <a:rPr lang="cs-CZ" dirty="0" smtClean="0">
                <a:solidFill>
                  <a:srgbClr val="000099"/>
                </a:solidFill>
              </a:rPr>
              <a:t> - nikotin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Formy užití – cigarety, doutníky, dýmky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do Evropy se </a:t>
            </a:r>
            <a:r>
              <a:rPr lang="cs-CZ" dirty="0">
                <a:solidFill>
                  <a:srgbClr val="000099"/>
                </a:solidFill>
              </a:rPr>
              <a:t>tabák dostal z Ameriky </a:t>
            </a:r>
          </a:p>
          <a:p>
            <a:pPr marL="0" lvl="0" indent="0">
              <a:buNone/>
            </a:pPr>
            <a:endParaRPr lang="cs-CZ" sz="1700" dirty="0">
              <a:solidFill>
                <a:srgbClr val="000000">
                  <a:lumMod val="50000"/>
                  <a:lumOff val="50000"/>
                </a:srgbClr>
              </a:solidFill>
              <a:hlinkClick r:id="rId2" tooltip="Nicotiana rustica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b="1" dirty="0">
                <a:solidFill>
                  <a:srgbClr val="000099"/>
                </a:solidFill>
              </a:rPr>
              <a:t>ODRŮDY TABÁKU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dirty="0">
                <a:solidFill>
                  <a:srgbClr val="000099"/>
                </a:solidFill>
              </a:rPr>
              <a:t>    </a:t>
            </a:r>
            <a:r>
              <a:rPr lang="cs-CZ" dirty="0" err="1">
                <a:solidFill>
                  <a:srgbClr val="000099"/>
                </a:solidFill>
              </a:rPr>
              <a:t>Nicotiana</a:t>
            </a: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err="1">
                <a:solidFill>
                  <a:srgbClr val="000099"/>
                </a:solidFill>
              </a:rPr>
              <a:t>rustica</a:t>
            </a:r>
            <a:r>
              <a:rPr lang="cs-CZ" dirty="0">
                <a:solidFill>
                  <a:srgbClr val="000099"/>
                </a:solidFill>
              </a:rPr>
              <a:t>, </a:t>
            </a:r>
            <a:r>
              <a:rPr lang="cs-CZ" dirty="0" err="1">
                <a:solidFill>
                  <a:srgbClr val="000099"/>
                </a:solidFill>
              </a:rPr>
              <a:t>Nicotiana</a:t>
            </a: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err="1">
                <a:solidFill>
                  <a:srgbClr val="000099"/>
                </a:solidFill>
              </a:rPr>
              <a:t>glauca</a:t>
            </a:r>
            <a:r>
              <a:rPr lang="cs-CZ" dirty="0">
                <a:solidFill>
                  <a:srgbClr val="000099"/>
                </a:solidFill>
              </a:rPr>
              <a:t>, </a:t>
            </a:r>
            <a:r>
              <a:rPr lang="cs-CZ" dirty="0" err="1">
                <a:solidFill>
                  <a:srgbClr val="000099"/>
                </a:solidFill>
              </a:rPr>
              <a:t>Nicotiana</a:t>
            </a:r>
            <a:r>
              <a:rPr lang="cs-CZ" dirty="0">
                <a:solidFill>
                  <a:srgbClr val="000099"/>
                </a:solidFill>
              </a:rPr>
              <a:t>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dirty="0">
                <a:solidFill>
                  <a:srgbClr val="000099"/>
                </a:solidFill>
              </a:rPr>
              <a:t>    </a:t>
            </a:r>
            <a:r>
              <a:rPr lang="cs-CZ" dirty="0" err="1">
                <a:solidFill>
                  <a:srgbClr val="000099"/>
                </a:solidFill>
              </a:rPr>
              <a:t>glutinosa</a:t>
            </a:r>
            <a:r>
              <a:rPr lang="cs-CZ" dirty="0">
                <a:solidFill>
                  <a:srgbClr val="000099"/>
                </a:solidFill>
              </a:rPr>
              <a:t>, </a:t>
            </a:r>
            <a:r>
              <a:rPr lang="cs-CZ" dirty="0" err="1">
                <a:solidFill>
                  <a:srgbClr val="000099"/>
                </a:solidFill>
              </a:rPr>
              <a:t>Nicotiana</a:t>
            </a: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err="1">
                <a:solidFill>
                  <a:srgbClr val="000099"/>
                </a:solidFill>
              </a:rPr>
              <a:t>longiflora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105" y="2204864"/>
            <a:ext cx="2106633" cy="312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652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PĚSTOVÁNÍ TABÁKU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celkem </a:t>
            </a:r>
            <a:r>
              <a:rPr lang="cs-CZ" b="1" dirty="0">
                <a:solidFill>
                  <a:srgbClr val="000099"/>
                </a:solidFill>
              </a:rPr>
              <a:t>v 117 zemích </a:t>
            </a:r>
            <a:r>
              <a:rPr lang="cs-CZ" b="1" dirty="0" smtClean="0">
                <a:solidFill>
                  <a:srgbClr val="000099"/>
                </a:solidFill>
              </a:rPr>
              <a:t>světa</a:t>
            </a:r>
            <a:r>
              <a:rPr lang="cs-CZ" dirty="0" smtClean="0">
                <a:solidFill>
                  <a:srgbClr val="000099"/>
                </a:solidFill>
              </a:rPr>
              <a:t>, v </a:t>
            </a:r>
            <a:r>
              <a:rPr lang="cs-CZ" dirty="0">
                <a:solidFill>
                  <a:srgbClr val="000099"/>
                </a:solidFill>
              </a:rPr>
              <a:t>podstatě po celém </a:t>
            </a:r>
            <a:r>
              <a:rPr lang="cs-CZ" dirty="0" smtClean="0">
                <a:solidFill>
                  <a:srgbClr val="000099"/>
                </a:solidFill>
              </a:rPr>
              <a:t>světě (</a:t>
            </a:r>
            <a:r>
              <a:rPr lang="cs-CZ" dirty="0">
                <a:solidFill>
                  <a:srgbClr val="000099"/>
                </a:solidFill>
              </a:rPr>
              <a:t>45° </a:t>
            </a:r>
            <a:r>
              <a:rPr lang="cs-CZ" dirty="0" err="1">
                <a:solidFill>
                  <a:srgbClr val="000099"/>
                </a:solidFill>
              </a:rPr>
              <a:t>s.š</a:t>
            </a:r>
            <a:r>
              <a:rPr lang="cs-CZ" dirty="0">
                <a:solidFill>
                  <a:srgbClr val="000099"/>
                </a:solidFill>
              </a:rPr>
              <a:t>. a 30° </a:t>
            </a:r>
            <a:r>
              <a:rPr lang="cs-CZ" dirty="0" err="1">
                <a:solidFill>
                  <a:srgbClr val="000099"/>
                </a:solidFill>
              </a:rPr>
              <a:t>j.š</a:t>
            </a:r>
            <a:r>
              <a:rPr lang="cs-CZ" dirty="0">
                <a:solidFill>
                  <a:srgbClr val="000099"/>
                </a:solidFill>
              </a:rPr>
              <a:t>. </a:t>
            </a:r>
            <a:r>
              <a:rPr lang="cs-CZ" dirty="0" smtClean="0">
                <a:solidFill>
                  <a:srgbClr val="000099"/>
                </a:solidFill>
              </a:rPr>
              <a:t>)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33 </a:t>
            </a:r>
            <a:r>
              <a:rPr lang="cs-CZ" b="1" dirty="0">
                <a:solidFill>
                  <a:srgbClr val="000099"/>
                </a:solidFill>
              </a:rPr>
              <a:t>milionů </a:t>
            </a:r>
            <a:r>
              <a:rPr lang="cs-CZ" b="1" dirty="0" smtClean="0">
                <a:solidFill>
                  <a:srgbClr val="000099"/>
                </a:solidFill>
              </a:rPr>
              <a:t>pěstitelů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a ploše </a:t>
            </a:r>
            <a:r>
              <a:rPr lang="cs-CZ" dirty="0">
                <a:solidFill>
                  <a:srgbClr val="000099"/>
                </a:solidFill>
              </a:rPr>
              <a:t>přibližně </a:t>
            </a:r>
            <a:r>
              <a:rPr lang="cs-CZ" b="1" dirty="0">
                <a:solidFill>
                  <a:srgbClr val="000099"/>
                </a:solidFill>
              </a:rPr>
              <a:t>5,14 milionů </a:t>
            </a:r>
            <a:r>
              <a:rPr lang="cs-CZ" b="1" dirty="0" smtClean="0">
                <a:solidFill>
                  <a:srgbClr val="000099"/>
                </a:solidFill>
              </a:rPr>
              <a:t>hektarů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tabáková </a:t>
            </a:r>
            <a:r>
              <a:rPr lang="cs-CZ" dirty="0">
                <a:solidFill>
                  <a:srgbClr val="000099"/>
                </a:solidFill>
              </a:rPr>
              <a:t>pole najdeme i v sousedním </a:t>
            </a:r>
            <a:r>
              <a:rPr lang="cs-CZ" dirty="0" smtClean="0">
                <a:solidFill>
                  <a:srgbClr val="000099"/>
                </a:solidFill>
              </a:rPr>
              <a:t>Německu, Slovensku a Polsku</a:t>
            </a:r>
          </a:p>
          <a:p>
            <a:pPr>
              <a:spcBef>
                <a:spcPts val="0"/>
              </a:spcBef>
            </a:pPr>
            <a:endParaRPr lang="cs-CZ" dirty="0" smtClean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v Česku se </a:t>
            </a:r>
            <a:r>
              <a:rPr lang="cs-CZ" dirty="0">
                <a:solidFill>
                  <a:srgbClr val="000099"/>
                </a:solidFill>
              </a:rPr>
              <a:t>tabák 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  pěstoval do </a:t>
            </a:r>
            <a:r>
              <a:rPr lang="cs-CZ" dirty="0">
                <a:solidFill>
                  <a:srgbClr val="000099"/>
                </a:solidFill>
              </a:rPr>
              <a:t>roku </a:t>
            </a:r>
            <a:r>
              <a:rPr lang="cs-CZ" dirty="0" smtClean="0">
                <a:solidFill>
                  <a:srgbClr val="000099"/>
                </a:solidFill>
              </a:rPr>
              <a:t>1994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700" dirty="0">
              <a:solidFill>
                <a:srgbClr val="000000">
                  <a:lumMod val="50000"/>
                  <a:lumOff val="50000"/>
                </a:srgbClr>
              </a:solidFill>
            </a:endParaRPr>
          </a:p>
          <a:p>
            <a:pPr>
              <a:spcBef>
                <a:spcPts val="0"/>
              </a:spcBef>
            </a:pPr>
            <a:endParaRPr lang="cs-CZ" dirty="0" smtClean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6" name="Picture 4" descr="C:\Users\franzova\AppData\Local\Microsoft\Windows\Temporary Internet Files\Content.IE5\MFYAPO70\MP9002898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330" y="4005064"/>
            <a:ext cx="325664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886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PRŮMYSLOVÉ VYUŽITÍ TABÁKU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rgbClr val="000099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tabákový, chemický, kosmetický průmysl  a zemědělství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využití </a:t>
            </a:r>
            <a:r>
              <a:rPr lang="cs-CZ" dirty="0">
                <a:solidFill>
                  <a:srgbClr val="000099"/>
                </a:solidFill>
              </a:rPr>
              <a:t>semen, květů, listů i </a:t>
            </a:r>
            <a:r>
              <a:rPr lang="cs-CZ" dirty="0" smtClean="0">
                <a:solidFill>
                  <a:srgbClr val="000099"/>
                </a:solidFill>
              </a:rPr>
              <a:t>stvolů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listy</a:t>
            </a:r>
            <a:r>
              <a:rPr lang="cs-CZ" dirty="0" smtClean="0">
                <a:solidFill>
                  <a:srgbClr val="000099"/>
                </a:solidFill>
              </a:rPr>
              <a:t> - nikotin, </a:t>
            </a:r>
            <a:r>
              <a:rPr lang="cs-CZ" dirty="0" err="1" smtClean="0">
                <a:solidFill>
                  <a:srgbClr val="000099"/>
                </a:solidFill>
              </a:rPr>
              <a:t>anabasin</a:t>
            </a:r>
            <a:r>
              <a:rPr lang="cs-CZ" dirty="0" smtClean="0">
                <a:solidFill>
                  <a:srgbClr val="000099"/>
                </a:solidFill>
              </a:rPr>
              <a:t>, kyselina jablečná, kyselina citronová, chlorofyl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tabákové semeno</a:t>
            </a:r>
            <a:r>
              <a:rPr lang="cs-CZ" dirty="0" smtClean="0">
                <a:solidFill>
                  <a:srgbClr val="000099"/>
                </a:solidFill>
              </a:rPr>
              <a:t> - lisovaný olej (laky, fermeže)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zbytky semen po lisování </a:t>
            </a:r>
            <a:r>
              <a:rPr lang="cs-CZ" dirty="0" smtClean="0">
                <a:solidFill>
                  <a:srgbClr val="000099"/>
                </a:solidFill>
              </a:rPr>
              <a:t>- krmivo</a:t>
            </a:r>
          </a:p>
          <a:p>
            <a:pPr>
              <a:spcBef>
                <a:spcPts val="0"/>
              </a:spcBef>
            </a:pPr>
            <a:r>
              <a:rPr lang="cs-CZ" b="1" dirty="0">
                <a:solidFill>
                  <a:srgbClr val="000099"/>
                </a:solidFill>
              </a:rPr>
              <a:t>s</a:t>
            </a:r>
            <a:r>
              <a:rPr lang="cs-CZ" b="1" dirty="0" smtClean="0">
                <a:solidFill>
                  <a:srgbClr val="000099"/>
                </a:solidFill>
              </a:rPr>
              <a:t>tvol </a:t>
            </a:r>
            <a:r>
              <a:rPr lang="cs-CZ" dirty="0">
                <a:solidFill>
                  <a:srgbClr val="000099"/>
                </a:solidFill>
              </a:rPr>
              <a:t>-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  <a:r>
              <a:rPr lang="cs-CZ" dirty="0" err="1" smtClean="0">
                <a:solidFill>
                  <a:srgbClr val="000099"/>
                </a:solidFill>
              </a:rPr>
              <a:t>celulosa</a:t>
            </a:r>
            <a:r>
              <a:rPr lang="cs-CZ" dirty="0" smtClean="0">
                <a:solidFill>
                  <a:srgbClr val="000099"/>
                </a:solidFill>
              </a:rPr>
              <a:t>, topivo</a:t>
            </a:r>
          </a:p>
          <a:p>
            <a:pPr>
              <a:spcBef>
                <a:spcPts val="0"/>
              </a:spcBef>
            </a:pPr>
            <a:r>
              <a:rPr lang="cs-CZ" b="1" dirty="0">
                <a:solidFill>
                  <a:srgbClr val="000099"/>
                </a:solidFill>
              </a:rPr>
              <a:t>k</a:t>
            </a:r>
            <a:r>
              <a:rPr lang="cs-CZ" b="1" dirty="0" smtClean="0">
                <a:solidFill>
                  <a:srgbClr val="000099"/>
                </a:solidFill>
              </a:rPr>
              <a:t>věty </a:t>
            </a:r>
            <a:r>
              <a:rPr lang="cs-CZ" dirty="0" smtClean="0">
                <a:solidFill>
                  <a:srgbClr val="000099"/>
                </a:solidFill>
              </a:rPr>
              <a:t>-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vonné látky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Users\franzova\AppData\Local\Microsoft\Windows\Temporary Internet Files\Content.IE5\EB9D9VFY\MC900279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837" y="4509120"/>
            <a:ext cx="1569110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00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effectLst/>
                <a:latin typeface="Arial" pitchFamily="34" charset="0"/>
                <a:ea typeface="Times New Roman"/>
                <a:cs typeface="Arial" pitchFamily="34" charset="0"/>
              </a:rPr>
              <a:t>ZÁVISLOST NA TABÁKU</a:t>
            </a:r>
            <a:endParaRPr lang="cs-CZ" sz="3200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</a:pPr>
            <a:endParaRPr lang="cs-CZ" dirty="0" smtClean="0">
              <a:latin typeface="Times New Roman"/>
              <a:ea typeface="Times New Roman"/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návyková droga – NIKOTIN</a:t>
            </a:r>
          </a:p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nemoc </a:t>
            </a:r>
            <a:r>
              <a:rPr lang="cs-CZ" b="1" dirty="0">
                <a:solidFill>
                  <a:srgbClr val="000099"/>
                </a:solidFill>
                <a:ea typeface="Times New Roman"/>
              </a:rPr>
              <a:t>–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poruchy duševní a poruchy chování způsobené užíváním tabáku      </a:t>
            </a: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nejčastější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ve formě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cigaret a vodních dýmek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m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éně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časté jsou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dýmky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a doutníky či jiné exotické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formy </a:t>
            </a:r>
          </a:p>
          <a:p>
            <a:pPr>
              <a:spcBef>
                <a:spcPts val="0"/>
              </a:spcBef>
            </a:pPr>
            <a:r>
              <a:rPr lang="cs-CZ" dirty="0" err="1" smtClean="0">
                <a:solidFill>
                  <a:srgbClr val="000099"/>
                </a:solidFill>
              </a:rPr>
              <a:t>bezdýmý</a:t>
            </a:r>
            <a:r>
              <a:rPr lang="cs-CZ" dirty="0" smtClean="0">
                <a:solidFill>
                  <a:srgbClr val="000099"/>
                </a:solidFill>
              </a:rPr>
              <a:t> tabák - šňupání, žvýkání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FEKXGN8L\MP9004053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34155"/>
            <a:ext cx="2350416" cy="1678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ranzova\AppData\Local\Microsoft\Windows\Temporary Internet Files\Content.IE5\EB9D9VFY\MP9003372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127" y="4891844"/>
            <a:ext cx="2127745" cy="151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ranzova\AppData\Local\Microsoft\Windows\Temporary Internet Files\Content.IE5\FFLVQ1DX\MM90023471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1191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835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060848"/>
          </a:xfrm>
        </p:spPr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KOUŘÍM. PIJU. JSEM DOSPĚLÝ.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0099"/>
                </a:solidFill>
              </a:rPr>
              <a:t>FILM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KOUŘENÍ: CIGÁRO? NE, DÍK!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0099"/>
                </a:solidFill>
              </a:rPr>
              <a:t>SPOT</a:t>
            </a:r>
          </a:p>
          <a:p>
            <a:pPr marL="0" indent="0" algn="ctr">
              <a:buNone/>
            </a:pPr>
            <a:endParaRPr lang="cs-CZ" sz="2000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0099"/>
                </a:solidFill>
                <a:hlinkClick r:id="rId2"/>
              </a:rPr>
              <a:t>http</a:t>
            </a:r>
            <a:r>
              <a:rPr lang="cs-CZ" sz="2000">
                <a:solidFill>
                  <a:srgbClr val="000099"/>
                </a:solidFill>
                <a:hlinkClick r:id="rId2"/>
              </a:rPr>
              <a:t>://</a:t>
            </a:r>
            <a:r>
              <a:rPr lang="cs-CZ" sz="2000" smtClean="0">
                <a:solidFill>
                  <a:srgbClr val="000099"/>
                </a:solidFill>
                <a:hlinkClick r:id="rId2"/>
              </a:rPr>
              <a:t>www.reknidrogamne.cz/cs/media/media-videa</a:t>
            </a:r>
            <a:endParaRPr lang="cs-CZ" sz="200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344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1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1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1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100" dirty="0" smtClean="0">
                <a:latin typeface="Arial"/>
                <a:ea typeface="Times New Roman"/>
                <a:hlinkClick r:id="rId4"/>
              </a:rPr>
              <a:t>http</a:t>
            </a:r>
            <a:r>
              <a:rPr lang="cs-CZ" sz="2100" dirty="0">
                <a:latin typeface="Arial"/>
                <a:ea typeface="Times New Roman"/>
                <a:hlinkClick r:id="rId4"/>
              </a:rPr>
              <a:t>://</a:t>
            </a:r>
            <a:r>
              <a:rPr lang="cs-CZ" sz="2100" dirty="0" smtClean="0">
                <a:latin typeface="Arial"/>
                <a:ea typeface="Times New Roman"/>
                <a:hlinkClick r:id="rId4"/>
              </a:rPr>
              <a:t>cs.wikipedia.org/wiki/Tab%C3%A1k</a:t>
            </a:r>
            <a:r>
              <a:rPr lang="cs-CZ" sz="2100" dirty="0" smtClean="0">
                <a:latin typeface="Arial"/>
                <a:ea typeface="Times New Roman"/>
              </a:rPr>
              <a:t> (str. 3,4,5)</a:t>
            </a:r>
          </a:p>
          <a:p>
            <a:pPr marL="285750" lvl="0" indent="-285750" algn="just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1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Němec, Ladislav (náměstek ministra MŠMT). Metodické doporučení</a:t>
            </a:r>
            <a:r>
              <a:rPr lang="cs-CZ" sz="2100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21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k primární prevenci rizikového chování u dětí, žáků a studentů ve školách a školských zařízeních č.j. 21291/2010-28. Příloha č. </a:t>
            </a:r>
            <a:r>
              <a:rPr lang="cs-CZ" sz="21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12 - Tabák</a:t>
            </a:r>
            <a:r>
              <a:rPr lang="cs-CZ" sz="2100" dirty="0" smtClean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.</a:t>
            </a:r>
            <a:r>
              <a:rPr lang="cs-CZ" sz="21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21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MŠMT, </a:t>
            </a:r>
            <a:r>
              <a:rPr lang="cs-CZ" sz="21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2010.</a:t>
            </a:r>
            <a:endParaRPr lang="cs-CZ" sz="2100" dirty="0">
              <a:solidFill>
                <a:srgbClr val="FFFFFF">
                  <a:lumMod val="50000"/>
                </a:srgbClr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 marL="285750" lvl="0" indent="-285750" algn="just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100" dirty="0" smtClean="0">
                <a:latin typeface="Arial"/>
                <a:ea typeface="Times New Roman"/>
                <a:hlinkClick r:id="rId5"/>
              </a:rPr>
              <a:t>http</a:t>
            </a:r>
            <a:r>
              <a:rPr lang="cs-CZ" sz="2100" dirty="0">
                <a:latin typeface="Arial"/>
                <a:ea typeface="Times New Roman"/>
                <a:hlinkClick r:id="rId5"/>
              </a:rPr>
              <a:t>://</a:t>
            </a:r>
            <a:r>
              <a:rPr lang="cs-CZ" sz="2100" dirty="0" smtClean="0">
                <a:latin typeface="Arial"/>
                <a:ea typeface="Times New Roman"/>
                <a:hlinkClick r:id="rId5"/>
              </a:rPr>
              <a:t>upload.wikimedia.org/wikipedia/commons/e/ed/Tobacco.jpg</a:t>
            </a:r>
            <a:r>
              <a:rPr lang="cs-CZ" sz="2100" dirty="0" smtClean="0">
                <a:latin typeface="Arial"/>
                <a:ea typeface="Times New Roman"/>
              </a:rPr>
              <a:t> (str. </a:t>
            </a:r>
            <a:r>
              <a:rPr lang="cs-CZ" sz="2100" smtClean="0">
                <a:latin typeface="Arial"/>
                <a:ea typeface="Times New Roman"/>
              </a:rPr>
              <a:t>3)</a:t>
            </a:r>
            <a:endParaRPr lang="cs-CZ" sz="2100" dirty="0" smtClean="0">
              <a:latin typeface="Arial"/>
              <a:ea typeface="Times New Roman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7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7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90</TotalTime>
  <Words>412</Words>
  <Application>Microsoft Office PowerPoint</Application>
  <PresentationFormat>Předvádění na obrazovce (4:3)</PresentationFormat>
  <Paragraphs>98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PROTIDROGOVÁ PREVENCE  Tabák </vt:lpstr>
      <vt:lpstr>Prezentace aplikace PowerPoint</vt:lpstr>
      <vt:lpstr>TABÁK</vt:lpstr>
      <vt:lpstr>PĚSTOVÁNÍ TABÁKU</vt:lpstr>
      <vt:lpstr>PRŮMYSLOVÉ VYUŽITÍ TABÁKU</vt:lpstr>
      <vt:lpstr>ZÁVISLOST NA TABÁKU</vt:lpstr>
      <vt:lpstr>KOUŘÍM. PIJU. JSEM DOSPĚLÝ.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37</cp:revision>
  <dcterms:created xsi:type="dcterms:W3CDTF">2012-06-27T08:54:30Z</dcterms:created>
  <dcterms:modified xsi:type="dcterms:W3CDTF">2013-04-02T20:24:29Z</dcterms:modified>
</cp:coreProperties>
</file>