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60" r:id="rId4"/>
    <p:sldId id="263" r:id="rId5"/>
    <p:sldId id="261" r:id="rId6"/>
    <p:sldId id="268" r:id="rId7"/>
    <p:sldId id="262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img.blesk.cz/img/1/article/900529_video-nasili-na-detech.jpg" TargetMode="External"/><Relationship Id="rId4" Type="http://schemas.openxmlformats.org/officeDocument/2006/relationships/hyperlink" Target="http://www.fiftyfifty.cz/fotografie/2009-08-c7120328/Puvod-nasil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Násilí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917327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22_PP_16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Násilí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problematikou násilí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 závažnosti násilí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NÁSILÍ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0099"/>
                </a:solidFill>
              </a:rPr>
              <a:t>záměrné </a:t>
            </a:r>
            <a:r>
              <a:rPr lang="cs-CZ" dirty="0">
                <a:solidFill>
                  <a:srgbClr val="000099"/>
                </a:solidFill>
              </a:rPr>
              <a:t>použití nebo hrozba použití fyzické síly proti sobě samému, jiné osobě nebo skupině či společnosti osob, které působí nebo má vysokou pravděpodobnost způsobit zranění, smrt, psychické poškození, strádání nebo </a:t>
            </a:r>
            <a:r>
              <a:rPr lang="cs-CZ" dirty="0" smtClean="0">
                <a:solidFill>
                  <a:srgbClr val="000099"/>
                </a:solidFill>
              </a:rPr>
              <a:t>újmu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379" y="4301836"/>
            <a:ext cx="2942733" cy="2023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301836"/>
            <a:ext cx="3024336" cy="2023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959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POSTOJ K NÁSILÍ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0099"/>
                </a:solidFill>
              </a:rPr>
              <a:t>násilí je odsuzováno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považuje </a:t>
            </a:r>
            <a:r>
              <a:rPr lang="cs-CZ" dirty="0">
                <a:solidFill>
                  <a:srgbClr val="000099"/>
                </a:solidFill>
              </a:rPr>
              <a:t>se však za legální a dovolené v určitých vymezených </a:t>
            </a:r>
            <a:r>
              <a:rPr lang="cs-CZ" dirty="0" smtClean="0">
                <a:solidFill>
                  <a:srgbClr val="000099"/>
                </a:solidFill>
              </a:rPr>
              <a:t>případech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  bojové sporty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  nutná obrana a sebeobrana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franzova\AppData\Local\Microsoft\Windows\Temporary Internet Files\Content.IE5\FEKXGN8L\MP900401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231" y="4221088"/>
            <a:ext cx="2778588" cy="222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ranzova\AppData\Local\Microsoft\Windows\Temporary Internet Files\Content.IE5\MFYAPO70\MC90015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584" y="4170833"/>
            <a:ext cx="2523728" cy="227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05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PROJEVY NÁSILÍ 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endParaRPr lang="cs-CZ" dirty="0" smtClean="0">
              <a:ea typeface="Times New Roman"/>
            </a:endParaRP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rvačky (kopy, údery, chvaty),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používání zbraní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vydírání, loupeže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veřejné zostouzení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okrajových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skupin (homosexuálové, cizinci, Romové, dívky)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vandalismus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(ničení majetku)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zneužívání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moci učitelem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násilí žáků vůči pedagogům, útoky na učitele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násilí mezi dospělými pracovníky školy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násilí rodičů vůči pedagogům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a naopak</a:t>
            </a: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násilí v rodině - domácí násilí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10000"/>
              </a:lnSpc>
              <a:spcBef>
                <a:spcPts val="0"/>
              </a:spcBef>
              <a:tabLst>
                <a:tab pos="2286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skupinová agrese (šikana)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58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FORMY NÁSILÍ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TĚLESNÉ TÝRÁNÍ</a:t>
            </a:r>
          </a:p>
          <a:p>
            <a:pPr lvl="0"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fyzické </a:t>
            </a:r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ublížení nebo nezabránění ublížení dítěti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PSYCHICKÉ TÝRÁNÍ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chování </a:t>
            </a:r>
            <a:r>
              <a:rPr lang="cs-CZ" dirty="0">
                <a:solidFill>
                  <a:srgbClr val="000099"/>
                </a:solidFill>
              </a:rPr>
              <a:t>dospělé osoby, které má nepříznivý vliv na </a:t>
            </a:r>
            <a:r>
              <a:rPr lang="cs-CZ" u="sng" dirty="0">
                <a:solidFill>
                  <a:srgbClr val="000099"/>
                </a:solidFill>
              </a:rPr>
              <a:t>citový vývoj </a:t>
            </a:r>
            <a:r>
              <a:rPr lang="cs-CZ" dirty="0" smtClean="0">
                <a:solidFill>
                  <a:srgbClr val="000099"/>
                </a:solidFill>
              </a:rPr>
              <a:t>dítěte </a:t>
            </a:r>
            <a:r>
              <a:rPr lang="cs-CZ" dirty="0">
                <a:solidFill>
                  <a:srgbClr val="000099"/>
                </a:solidFill>
              </a:rPr>
              <a:t>a jeho </a:t>
            </a:r>
            <a:r>
              <a:rPr lang="cs-CZ" dirty="0" smtClean="0">
                <a:solidFill>
                  <a:srgbClr val="000099"/>
                </a:solidFill>
              </a:rPr>
              <a:t>chování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SEXUÁLNÍ TÝRÁNÍ</a:t>
            </a:r>
          </a:p>
          <a:p>
            <a:pPr lvl="0"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nepatřičné vystavení dítěte pohlavnímu kontaktu, činnosti či chování s kýmkoli komu je dítě svěřeno do péče anebo kýmkoliv, kdo dítě zneužívá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SYSTÉMOVÉ TÝRÁNÍ</a:t>
            </a:r>
          </a:p>
          <a:p>
            <a:pPr lvl="0"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druhotné ubližování dítěti</a:t>
            </a:r>
          </a:p>
          <a:p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79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 FORMY </a:t>
            </a:r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NÁSILÍ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DOMÁCÍ NÁSILÍ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syndrom </a:t>
            </a:r>
            <a:r>
              <a:rPr lang="cs-CZ" dirty="0">
                <a:solidFill>
                  <a:srgbClr val="000099"/>
                </a:solidFill>
              </a:rPr>
              <a:t>zneužívaného a </a:t>
            </a:r>
            <a:r>
              <a:rPr lang="cs-CZ" dirty="0" smtClean="0">
                <a:solidFill>
                  <a:srgbClr val="000099"/>
                </a:solidFill>
              </a:rPr>
              <a:t>zanedbávaného dítěte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rodičovské/partnerské </a:t>
            </a:r>
            <a:r>
              <a:rPr lang="cs-CZ" dirty="0">
                <a:solidFill>
                  <a:srgbClr val="000099"/>
                </a:solidFill>
              </a:rPr>
              <a:t>násilí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agresivní </a:t>
            </a:r>
            <a:r>
              <a:rPr lang="cs-CZ" dirty="0">
                <a:solidFill>
                  <a:srgbClr val="000099"/>
                </a:solidFill>
              </a:rPr>
              <a:t>chování </a:t>
            </a:r>
            <a:r>
              <a:rPr lang="cs-CZ" dirty="0" smtClean="0">
                <a:solidFill>
                  <a:srgbClr val="000099"/>
                </a:solidFill>
              </a:rPr>
              <a:t>dětí, dospělých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POHLAVNÍ ZNEUŽÍVÁNÍ </a:t>
            </a:r>
            <a:endParaRPr lang="cs-CZ" dirty="0" smtClean="0">
              <a:solidFill>
                <a:srgbClr val="000099"/>
              </a:solidFill>
              <a:latin typeface="Times New Roman"/>
            </a:endParaRPr>
          </a:p>
          <a:p>
            <a:pPr lvl="0"/>
            <a:r>
              <a:rPr lang="cs-CZ" dirty="0">
                <a:solidFill>
                  <a:srgbClr val="000099"/>
                </a:solidFill>
              </a:rPr>
              <a:t>nepatřičné vystavení dítěte pohlavnímu kontaktu, činnosti či chování s kýmkoli komu je dítě svěřeno do péče anebo kýmkoliv, kdo dítě zneužívá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bezdotykové </a:t>
            </a:r>
            <a:r>
              <a:rPr lang="cs-CZ" dirty="0">
                <a:solidFill>
                  <a:srgbClr val="000099"/>
                </a:solidFill>
              </a:rPr>
              <a:t>a </a:t>
            </a:r>
            <a:r>
              <a:rPr lang="cs-CZ" dirty="0" smtClean="0">
                <a:solidFill>
                  <a:srgbClr val="000099"/>
                </a:solidFill>
              </a:rPr>
              <a:t>dotykové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387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FORMY NÁSILÍ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400" b="1" dirty="0" smtClean="0">
                <a:solidFill>
                  <a:srgbClr val="000099"/>
                </a:solidFill>
              </a:rPr>
              <a:t>ZANEDBÁVÁNÍ</a:t>
            </a:r>
          </a:p>
          <a:p>
            <a:pPr lvl="0">
              <a:lnSpc>
                <a:spcPct val="120000"/>
              </a:lnSpc>
              <a:spcBef>
                <a:spcPts val="0"/>
              </a:spcBef>
            </a:pPr>
            <a:r>
              <a:rPr lang="cs-CZ" sz="3400" dirty="0" smtClean="0">
                <a:solidFill>
                  <a:srgbClr val="000099"/>
                </a:solidFill>
                <a:cs typeface="Arial" pitchFamily="34" charset="0"/>
              </a:rPr>
              <a:t>nedostatek </a:t>
            </a:r>
            <a:r>
              <a:rPr lang="cs-CZ" sz="3400" dirty="0">
                <a:solidFill>
                  <a:srgbClr val="000099"/>
                </a:solidFill>
                <a:cs typeface="Arial" pitchFamily="34" charset="0"/>
              </a:rPr>
              <a:t>péče</a:t>
            </a:r>
          </a:p>
          <a:p>
            <a:pPr lvl="0">
              <a:lnSpc>
                <a:spcPct val="120000"/>
              </a:lnSpc>
              <a:spcBef>
                <a:spcPts val="0"/>
              </a:spcBef>
            </a:pPr>
            <a:r>
              <a:rPr lang="cs-CZ" sz="3400" dirty="0">
                <a:solidFill>
                  <a:srgbClr val="000099"/>
                </a:solidFill>
                <a:cs typeface="Arial" pitchFamily="34" charset="0"/>
              </a:rPr>
              <a:t>ohrožuje nebo způsobuje dítěti </a:t>
            </a:r>
            <a:r>
              <a:rPr lang="cs-CZ" sz="3400" dirty="0" smtClean="0">
                <a:solidFill>
                  <a:srgbClr val="000099"/>
                </a:solidFill>
                <a:cs typeface="Arial" pitchFamily="34" charset="0"/>
              </a:rPr>
              <a:t>újmu</a:t>
            </a:r>
            <a:endParaRPr lang="cs-CZ" sz="34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3400" dirty="0" smtClean="0">
                <a:solidFill>
                  <a:srgbClr val="000099"/>
                </a:solidFill>
                <a:cs typeface="Arial" pitchFamily="34" charset="0"/>
              </a:rPr>
              <a:t>tělesné zanedbávání</a:t>
            </a:r>
            <a:r>
              <a:rPr lang="cs-CZ" sz="3400" dirty="0">
                <a:solidFill>
                  <a:srgbClr val="000099"/>
                </a:solidFill>
              </a:rPr>
              <a:t> </a:t>
            </a:r>
            <a:r>
              <a:rPr lang="cs-CZ" sz="3400" dirty="0" smtClean="0">
                <a:solidFill>
                  <a:srgbClr val="000099"/>
                </a:solidFill>
              </a:rPr>
              <a:t>- neuspokojení </a:t>
            </a:r>
            <a:r>
              <a:rPr lang="cs-CZ" sz="3400" dirty="0">
                <a:solidFill>
                  <a:srgbClr val="000099"/>
                </a:solidFill>
              </a:rPr>
              <a:t>tělesných potřeb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400" dirty="0">
                <a:solidFill>
                  <a:srgbClr val="000099"/>
                </a:solidFill>
              </a:rPr>
              <a:t>    (jídlo, teplo, spánek, čistota)</a:t>
            </a:r>
            <a:endParaRPr lang="cs-CZ" sz="3400" dirty="0">
              <a:solidFill>
                <a:srgbClr val="000099"/>
              </a:solidFill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3400" dirty="0" smtClean="0">
                <a:solidFill>
                  <a:srgbClr val="000099"/>
                </a:solidFill>
                <a:cs typeface="Arial" pitchFamily="34" charset="0"/>
              </a:rPr>
              <a:t>psychické zanedbávání</a:t>
            </a:r>
          </a:p>
          <a:p>
            <a:pPr lvl="0">
              <a:lnSpc>
                <a:spcPct val="120000"/>
              </a:lnSpc>
              <a:spcBef>
                <a:spcPts val="0"/>
              </a:spcBef>
            </a:pPr>
            <a:r>
              <a:rPr lang="cs-CZ" sz="3400" dirty="0" smtClean="0">
                <a:solidFill>
                  <a:srgbClr val="000099"/>
                </a:solidFill>
                <a:cs typeface="Arial" pitchFamily="34" charset="0"/>
              </a:rPr>
              <a:t>neuspokojení </a:t>
            </a:r>
            <a:r>
              <a:rPr lang="cs-CZ" sz="3400" dirty="0">
                <a:solidFill>
                  <a:srgbClr val="000099"/>
                </a:solidFill>
                <a:cs typeface="Arial" pitchFamily="34" charset="0"/>
              </a:rPr>
              <a:t>citových a poznávacích potřeb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400" b="1" dirty="0" smtClean="0">
                <a:solidFill>
                  <a:srgbClr val="000099"/>
                </a:solidFill>
              </a:rPr>
              <a:t>KOMERČNÍ SEXUÁLNÍ ZNEUŽÍVÁNÍ DĚTÍ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3400" dirty="0" smtClean="0">
                <a:solidFill>
                  <a:srgbClr val="000099"/>
                </a:solidFill>
              </a:rPr>
              <a:t>použití </a:t>
            </a:r>
            <a:r>
              <a:rPr lang="cs-CZ" sz="3400" dirty="0">
                <a:solidFill>
                  <a:srgbClr val="000099"/>
                </a:solidFill>
              </a:rPr>
              <a:t>dítěte pro </a:t>
            </a:r>
            <a:r>
              <a:rPr lang="cs-CZ" sz="3400" dirty="0" smtClean="0">
                <a:solidFill>
                  <a:srgbClr val="000099"/>
                </a:solidFill>
              </a:rPr>
              <a:t>sexuální </a:t>
            </a:r>
            <a:r>
              <a:rPr lang="cs-CZ" sz="3400" dirty="0">
                <a:solidFill>
                  <a:srgbClr val="000099"/>
                </a:solidFill>
              </a:rPr>
              <a:t>účely za peníze nebo </a:t>
            </a:r>
            <a:r>
              <a:rPr lang="cs-CZ" sz="3400" dirty="0" smtClean="0">
                <a:solidFill>
                  <a:srgbClr val="000099"/>
                </a:solidFill>
              </a:rPr>
              <a:t>odměnu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3400" b="1" dirty="0" smtClean="0">
                <a:solidFill>
                  <a:srgbClr val="000099"/>
                </a:solidFill>
              </a:rPr>
              <a:t>tři </a:t>
            </a:r>
            <a:r>
              <a:rPr lang="cs-CZ" sz="3400" b="1" dirty="0">
                <a:solidFill>
                  <a:srgbClr val="000099"/>
                </a:solidFill>
              </a:rPr>
              <a:t>formy: </a:t>
            </a:r>
            <a:r>
              <a:rPr lang="cs-CZ" sz="3400" dirty="0" smtClean="0">
                <a:solidFill>
                  <a:srgbClr val="000099"/>
                </a:solidFill>
              </a:rPr>
              <a:t>dětská prostituce, pornografie </a:t>
            </a:r>
            <a:r>
              <a:rPr lang="cs-CZ" sz="3400" dirty="0">
                <a:solidFill>
                  <a:srgbClr val="000099"/>
                </a:solidFill>
              </a:rPr>
              <a:t>a obchod s </a:t>
            </a:r>
            <a:r>
              <a:rPr lang="cs-CZ" sz="3400" dirty="0" smtClean="0">
                <a:solidFill>
                  <a:srgbClr val="000099"/>
                </a:solidFill>
              </a:rPr>
              <a:t>dětmi </a:t>
            </a:r>
            <a:endParaRPr lang="cs-CZ" sz="3400" dirty="0">
              <a:solidFill>
                <a:srgbClr val="000099"/>
              </a:solidFill>
            </a:endParaRP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4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89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FORMY NÁSILÍ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TĚLESNÝ TREST - týrání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použití tělesné síly </a:t>
            </a:r>
            <a:r>
              <a:rPr lang="cs-CZ" dirty="0">
                <a:solidFill>
                  <a:srgbClr val="000099"/>
                </a:solidFill>
              </a:rPr>
              <a:t>způsobující </a:t>
            </a:r>
            <a:r>
              <a:rPr lang="cs-CZ" dirty="0" smtClean="0">
                <a:solidFill>
                  <a:srgbClr val="000099"/>
                </a:solidFill>
              </a:rPr>
              <a:t>bolest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použití </a:t>
            </a:r>
            <a:r>
              <a:rPr lang="cs-CZ" smtClean="0">
                <a:solidFill>
                  <a:srgbClr val="000099"/>
                </a:solidFill>
              </a:rPr>
              <a:t>předmětu </a:t>
            </a:r>
            <a:r>
              <a:rPr lang="cs-CZ" smtClean="0">
                <a:solidFill>
                  <a:srgbClr val="000099"/>
                </a:solidFill>
              </a:rPr>
              <a:t>(modřiny</a:t>
            </a:r>
            <a:r>
              <a:rPr lang="cs-CZ" dirty="0" smtClean="0">
                <a:solidFill>
                  <a:srgbClr val="000099"/>
                </a:solidFill>
              </a:rPr>
              <a:t>, podlitiny)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NÁSILÍ POULIČNÍCH GANGŮ, EXTREMISTICKÝCH SKUPIN, DIVÁCKÉ NÁSILÍ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je nezdravou </a:t>
            </a:r>
            <a:r>
              <a:rPr lang="cs-CZ" dirty="0">
                <a:solidFill>
                  <a:srgbClr val="000099"/>
                </a:solidFill>
              </a:rPr>
              <a:t>formou </a:t>
            </a:r>
            <a:r>
              <a:rPr lang="cs-CZ" dirty="0" smtClean="0">
                <a:solidFill>
                  <a:srgbClr val="000099"/>
                </a:solidFill>
              </a:rPr>
              <a:t>násilí</a:t>
            </a:r>
            <a:endParaRPr lang="cs-CZ" dirty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nahrazuje ztrátu </a:t>
            </a:r>
            <a:r>
              <a:rPr lang="cs-CZ" dirty="0">
                <a:solidFill>
                  <a:srgbClr val="000099"/>
                </a:solidFill>
              </a:rPr>
              <a:t>životního programu a </a:t>
            </a:r>
            <a:r>
              <a:rPr lang="cs-CZ" dirty="0" smtClean="0">
                <a:solidFill>
                  <a:srgbClr val="000099"/>
                </a:solidFill>
              </a:rPr>
              <a:t>nudu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anonymita davu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brutalita </a:t>
            </a:r>
            <a:r>
              <a:rPr lang="cs-CZ" dirty="0">
                <a:solidFill>
                  <a:srgbClr val="000099"/>
                </a:solidFill>
              </a:rPr>
              <a:t>útočníků</a:t>
            </a:r>
          </a:p>
          <a:p>
            <a:pPr marL="0" indent="0">
              <a:buNone/>
            </a:pP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66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16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1600" dirty="0" smtClean="0">
                <a:latin typeface="Arial"/>
                <a:ea typeface="Times New Roman"/>
                <a:hlinkClick r:id="rId4"/>
              </a:rPr>
              <a:t>www.fiftyfifty.cz/fotografie/2009-08-c7120328/Puvod-nasili.jpg</a:t>
            </a:r>
            <a:r>
              <a:rPr lang="cs-CZ" sz="1600" dirty="0">
                <a:latin typeface="Arial"/>
                <a:ea typeface="Times New Roman"/>
              </a:rPr>
              <a:t> </a:t>
            </a:r>
            <a:r>
              <a:rPr lang="cs-CZ" sz="1600" dirty="0" smtClean="0">
                <a:latin typeface="Arial"/>
                <a:ea typeface="Times New Roman"/>
              </a:rPr>
              <a:t>(str. 3)</a:t>
            </a: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1600" dirty="0">
                <a:latin typeface="Arial"/>
                <a:ea typeface="Times New Roman"/>
                <a:hlinkClick r:id="rId5"/>
              </a:rPr>
              <a:t>http://</a:t>
            </a:r>
            <a:r>
              <a:rPr lang="cs-CZ" sz="1600" dirty="0" smtClean="0">
                <a:latin typeface="Arial"/>
                <a:ea typeface="Times New Roman"/>
                <a:hlinkClick r:id="rId5"/>
              </a:rPr>
              <a:t>img.blesk.cz/img/1/article/900529_video-nasili-na-detech.jpg</a:t>
            </a:r>
            <a:r>
              <a:rPr lang="cs-CZ" sz="1600" dirty="0" smtClean="0">
                <a:latin typeface="Arial"/>
                <a:ea typeface="Times New Roman"/>
              </a:rPr>
              <a:t> (str. 3)</a:t>
            </a:r>
          </a:p>
          <a:p>
            <a:pPr marL="285750" indent="-285750" algn="just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5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Němec, Ladislav (náměstek ministra MŠMT). Metodické doporučení</a:t>
            </a:r>
            <a:r>
              <a:rPr lang="cs-CZ" sz="1500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5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k primární prevenci rizikového chování u dětí, žáků a studentů ve školách a školských zařízeních č.j. 21291/2010-28. </a:t>
            </a:r>
            <a:r>
              <a:rPr lang="cs-CZ" sz="1400" dirty="0">
                <a:latin typeface="Arial" pitchFamily="34" charset="0"/>
                <a:ea typeface="Times New Roman"/>
                <a:cs typeface="Arial" pitchFamily="34" charset="0"/>
              </a:rPr>
              <a:t>Příloha č. </a:t>
            </a:r>
            <a:r>
              <a:rPr lang="cs-CZ" sz="1400" dirty="0" smtClean="0">
                <a:latin typeface="Arial" pitchFamily="34" charset="0"/>
                <a:ea typeface="Times New Roman"/>
                <a:cs typeface="Arial" pitchFamily="34" charset="0"/>
              </a:rPr>
              <a:t>5 -  </a:t>
            </a:r>
            <a:r>
              <a:rPr lang="cs-CZ" sz="1400" b="1" i="1" dirty="0">
                <a:latin typeface="Arial" pitchFamily="34" charset="0"/>
                <a:ea typeface="Times New Roman"/>
                <a:cs typeface="Arial" pitchFamily="34" charset="0"/>
              </a:rPr>
              <a:t>Syndrom týraného dítěte </a:t>
            </a:r>
            <a:r>
              <a:rPr lang="cs-CZ" sz="1400" b="1" i="1" dirty="0" smtClean="0">
                <a:latin typeface="Arial" pitchFamily="34" charset="0"/>
                <a:ea typeface="Times New Roman"/>
                <a:cs typeface="Arial" pitchFamily="34" charset="0"/>
              </a:rPr>
              <a:t>– CAN</a:t>
            </a:r>
            <a:r>
              <a:rPr lang="cs-CZ" sz="1400" dirty="0" smtClean="0">
                <a:latin typeface="Arial" pitchFamily="34" charset="0"/>
                <a:ea typeface="Times New Roman"/>
                <a:cs typeface="Arial" pitchFamily="34" charset="0"/>
              </a:rPr>
              <a:t>. </a:t>
            </a:r>
            <a:r>
              <a:rPr lang="cs-CZ" sz="15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MŠMT</a:t>
            </a:r>
            <a:r>
              <a:rPr lang="cs-CZ" sz="15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, 2010.</a:t>
            </a:r>
            <a:endParaRPr lang="cs-CZ" sz="1500" dirty="0">
              <a:solidFill>
                <a:srgbClr val="FFFFFF">
                  <a:lumMod val="50000"/>
                </a:srgbClr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112</TotalTime>
  <Words>530</Words>
  <Application>Microsoft Office PowerPoint</Application>
  <PresentationFormat>Předvádění na obrazovce (4:3)</PresentationFormat>
  <Paragraphs>107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PROTIDROGOVÁ PREVENCE  Násilí </vt:lpstr>
      <vt:lpstr>Prezentace aplikace PowerPoint</vt:lpstr>
      <vt:lpstr>NÁSILÍ</vt:lpstr>
      <vt:lpstr>POSTOJ K NÁSILÍ</vt:lpstr>
      <vt:lpstr>PROJEVY NÁSILÍ </vt:lpstr>
      <vt:lpstr>FORMY NÁSILÍ</vt:lpstr>
      <vt:lpstr> FORMY NÁSILÍ</vt:lpstr>
      <vt:lpstr>FORMY NÁSILÍ</vt:lpstr>
      <vt:lpstr>FORMY NÁSILÍ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37</cp:revision>
  <dcterms:created xsi:type="dcterms:W3CDTF">2012-06-27T08:54:30Z</dcterms:created>
  <dcterms:modified xsi:type="dcterms:W3CDTF">2013-05-06T11:26:07Z</dcterms:modified>
</cp:coreProperties>
</file>