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://slovnik-cizich-slov.abz.cz/web.php/hledat?typ_hledani=prefix&amp;cizi_slovo=kr%E1de%B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PROTIDROGOVÁ PREVENCE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>
                <a:latin typeface="Arial" pitchFamily="34" charset="0"/>
                <a:cs typeface="Arial" pitchFamily="34" charset="0"/>
              </a:rPr>
              <a:t/>
            </a:r>
            <a:br>
              <a:rPr lang="cs-CZ">
                <a:latin typeface="Arial" pitchFamily="34" charset="0"/>
                <a:cs typeface="Arial" pitchFamily="34" charset="0"/>
              </a:rPr>
            </a:br>
            <a:r>
              <a:rPr lang="cs-CZ" sz="310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Krádeže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Bc. Eva Franzová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81328"/>
            <a:ext cx="7924236" cy="293117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3908979"/>
              </p:ext>
            </p:extLst>
          </p:nvPr>
        </p:nvGraphicFramePr>
        <p:xfrm>
          <a:off x="479617" y="1772816"/>
          <a:ext cx="8229600" cy="441806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22_PP_17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PROTIDROGOVÁ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PREVENCE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Krádeže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Bc. Eva Franzová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problematikou krádeží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Uvědomění si závažnosti krádeží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28636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1.4.2013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453336"/>
            <a:ext cx="7776864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KRÁDEŽ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lnSpc>
                <a:spcPct val="115000"/>
              </a:lnSpc>
            </a:pPr>
            <a:endParaRPr lang="cs-CZ" dirty="0" smtClean="0">
              <a:solidFill>
                <a:srgbClr val="000099"/>
              </a:solidFill>
            </a:endParaRPr>
          </a:p>
          <a:p>
            <a:pPr lvl="0">
              <a:lnSpc>
                <a:spcPct val="115000"/>
              </a:lnSpc>
            </a:pPr>
            <a:r>
              <a:rPr lang="cs-CZ" dirty="0" smtClean="0">
                <a:solidFill>
                  <a:srgbClr val="000099"/>
                </a:solidFill>
              </a:rPr>
              <a:t>přisvojení </a:t>
            </a:r>
            <a:r>
              <a:rPr lang="cs-CZ" dirty="0">
                <a:solidFill>
                  <a:srgbClr val="000099"/>
                </a:solidFill>
              </a:rPr>
              <a:t>si cizí věci zmocněním a způsobení tím škody nikoliv nepatrné, nebo spáchání činu </a:t>
            </a:r>
            <a:r>
              <a:rPr lang="cs-CZ" dirty="0" smtClean="0">
                <a:solidFill>
                  <a:srgbClr val="000099"/>
                </a:solidFill>
              </a:rPr>
              <a:t>vloupáním</a:t>
            </a:r>
            <a:endParaRPr lang="cs-CZ" dirty="0" smtClean="0">
              <a:solidFill>
                <a:srgbClr val="000099"/>
              </a:solidFill>
              <a:ea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důvody krádeží jsou různé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franzova\AppData\Local\Microsoft\Windows\Temporary Internet Files\Content.IE5\EB9D9VFY\MC9003704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005064"/>
            <a:ext cx="2322302" cy="2428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ranzova\AppData\Local\Microsoft\Windows\Temporary Internet Files\Content.IE5\MFYAPO70\MC9003704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979606"/>
            <a:ext cx="1584176" cy="2453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14247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PŘEDMĚT KRÁDEŽE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cokoliv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, co někdo může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potřebovat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hmotná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škoda není vždy rozhodující, protože pro majitele mají některé předměty osobní a emocionální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hodnotu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r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ozhodujícím faktorem je příležitost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většinou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se kradou věci volně položené a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nezabezpečené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č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ím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menší předmět je a cennější nebo zajímavější, tím je pro zloděje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lákavější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Users\franzova\AppData\Local\Microsoft\Windows\Temporary Internet Files\Content.IE5\FEKXGN8L\MP9004031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941168"/>
            <a:ext cx="2160240" cy="1445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franzova\AppData\Local\Microsoft\Windows\Temporary Internet Files\Content.IE5\MFYAPO70\MP9004392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991102"/>
            <a:ext cx="1415008" cy="1415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franzova\AppData\Local\Microsoft\Windows\Temporary Internet Files\Content.IE5\EB9D9VFY\MP9002897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906413"/>
            <a:ext cx="2232248" cy="1495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71548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n-ea"/>
                <a:cs typeface="Arial" pitchFamily="34" charset="0"/>
              </a:rPr>
              <a:t>MOTIVY KRÁDEŽÍ</a:t>
            </a:r>
            <a:endParaRPr lang="cs-CZ" sz="3200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/>
              <a:buChar char="•"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</a:rPr>
              <a:t>KRADE PRO SEBE </a:t>
            </a:r>
            <a:endParaRPr lang="cs-CZ" dirty="0" smtClean="0">
              <a:solidFill>
                <a:srgbClr val="000099"/>
              </a:solidFill>
            </a:endParaRP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v </a:t>
            </a:r>
            <a:r>
              <a:rPr lang="cs-CZ" dirty="0">
                <a:solidFill>
                  <a:srgbClr val="000099"/>
                </a:solidFill>
              </a:rPr>
              <a:t>rámci uspokojení svých potřeb či získání si </a:t>
            </a:r>
            <a:r>
              <a:rPr lang="cs-CZ" dirty="0" smtClean="0">
                <a:solidFill>
                  <a:srgbClr val="000099"/>
                </a:solidFill>
              </a:rPr>
              <a:t>     pozornosti okolí, zejména rodičů a jde tedy o takzvané „volání o pomoc„</a:t>
            </a:r>
          </a:p>
          <a:p>
            <a:pPr>
              <a:spcBef>
                <a:spcPts val="0"/>
              </a:spcBef>
            </a:pPr>
            <a:endParaRPr lang="cs-CZ" dirty="0" smtClean="0">
              <a:solidFill>
                <a:srgbClr val="000099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</a:rPr>
              <a:t>KRADE PRO DRUHÉ </a:t>
            </a:r>
            <a:endParaRPr lang="cs-CZ" dirty="0" smtClean="0">
              <a:solidFill>
                <a:srgbClr val="000099"/>
              </a:solidFill>
            </a:endParaRP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snaha </a:t>
            </a:r>
            <a:r>
              <a:rPr lang="cs-CZ" dirty="0">
                <a:solidFill>
                  <a:srgbClr val="000099"/>
                </a:solidFill>
              </a:rPr>
              <a:t>získat si </a:t>
            </a:r>
            <a:r>
              <a:rPr lang="cs-CZ" dirty="0" smtClean="0">
                <a:solidFill>
                  <a:srgbClr val="000099"/>
                </a:solidFill>
              </a:rPr>
              <a:t>přátele, zvýšit </a:t>
            </a:r>
            <a:r>
              <a:rPr lang="cs-CZ" dirty="0">
                <a:solidFill>
                  <a:srgbClr val="000099"/>
                </a:solidFill>
              </a:rPr>
              <a:t>svůj společenský </a:t>
            </a:r>
            <a:r>
              <a:rPr lang="cs-CZ" dirty="0" smtClean="0">
                <a:solidFill>
                  <a:srgbClr val="000099"/>
                </a:solidFill>
              </a:rPr>
              <a:t>status</a:t>
            </a:r>
          </a:p>
          <a:p>
            <a:pPr>
              <a:spcBef>
                <a:spcPts val="0"/>
              </a:spcBef>
            </a:pPr>
            <a:endParaRPr lang="cs-CZ" dirty="0">
              <a:solidFill>
                <a:srgbClr val="000099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</a:rPr>
              <a:t>KRADE V PARTĚ </a:t>
            </a:r>
            <a:endParaRPr lang="cs-CZ" dirty="0">
              <a:solidFill>
                <a:srgbClr val="000099"/>
              </a:solidFill>
            </a:endParaRP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často </a:t>
            </a:r>
            <a:r>
              <a:rPr lang="cs-CZ" dirty="0">
                <a:solidFill>
                  <a:srgbClr val="000099"/>
                </a:solidFill>
              </a:rPr>
              <a:t>se jedná o vstupní rituál do party, jeden z možných projevů </a:t>
            </a:r>
            <a:r>
              <a:rPr lang="cs-CZ" dirty="0" smtClean="0">
                <a:solidFill>
                  <a:srgbClr val="000099"/>
                </a:solidFill>
              </a:rPr>
              <a:t>šikany</a:t>
            </a:r>
            <a:endParaRPr lang="cs-CZ" dirty="0">
              <a:solidFill>
                <a:srgbClr val="000099"/>
              </a:solidFill>
            </a:endParaRPr>
          </a:p>
          <a:p>
            <a:pPr>
              <a:spcBef>
                <a:spcPts val="0"/>
              </a:spcBef>
            </a:pP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2357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342900" lvl="0" indent="-342900">
              <a:lnSpc>
                <a:spcPct val="100000"/>
              </a:lnSpc>
              <a:spcBef>
                <a:spcPct val="20000"/>
              </a:spcBef>
            </a:pPr>
            <a:r>
              <a:rPr lang="cs-CZ" sz="2200" b="1" dirty="0" smtClean="0">
                <a:solidFill>
                  <a:srgbClr val="000000">
                    <a:lumMod val="50000"/>
                    <a:lumOff val="50000"/>
                  </a:srgbClr>
                </a:solidFill>
                <a:effectLst/>
                <a:latin typeface="Century Gothic"/>
                <a:ea typeface="+mn-ea"/>
                <a:cs typeface="+mn-cs"/>
              </a:rPr>
              <a:t/>
            </a:r>
            <a:br>
              <a:rPr lang="cs-CZ" sz="2200" b="1" dirty="0" smtClean="0">
                <a:solidFill>
                  <a:srgbClr val="000000">
                    <a:lumMod val="50000"/>
                    <a:lumOff val="50000"/>
                  </a:srgbClr>
                </a:solidFill>
                <a:effectLst/>
                <a:latin typeface="Century Gothic"/>
                <a:ea typeface="+mn-ea"/>
                <a:cs typeface="+mn-cs"/>
              </a:rPr>
            </a:br>
            <a:r>
              <a:rPr lang="cs-CZ" sz="2200" b="1" dirty="0" smtClean="0">
                <a:solidFill>
                  <a:srgbClr val="000000">
                    <a:lumMod val="50000"/>
                    <a:lumOff val="50000"/>
                  </a:srgbClr>
                </a:solidFill>
                <a:effectLst/>
                <a:latin typeface="Century Gothic"/>
                <a:ea typeface="+mn-ea"/>
                <a:cs typeface="+mn-cs"/>
              </a:rPr>
              <a:t/>
            </a:r>
            <a:br>
              <a:rPr lang="cs-CZ" sz="2200" b="1" dirty="0" smtClean="0">
                <a:solidFill>
                  <a:srgbClr val="000000">
                    <a:lumMod val="50000"/>
                    <a:lumOff val="50000"/>
                  </a:srgbClr>
                </a:solidFill>
                <a:effectLst/>
                <a:latin typeface="Century Gothic"/>
                <a:ea typeface="+mn-ea"/>
                <a:cs typeface="+mn-cs"/>
              </a:rPr>
            </a:br>
            <a:r>
              <a:rPr lang="cs-CZ" sz="2200" b="1" dirty="0" smtClean="0">
                <a:solidFill>
                  <a:srgbClr val="000000">
                    <a:lumMod val="50000"/>
                    <a:lumOff val="50000"/>
                  </a:srgbClr>
                </a:solidFill>
                <a:effectLst/>
                <a:latin typeface="Century Gothic"/>
                <a:ea typeface="+mn-ea"/>
                <a:cs typeface="+mn-cs"/>
              </a:rPr>
              <a:t/>
            </a:r>
            <a:br>
              <a:rPr lang="cs-CZ" sz="2200" b="1" dirty="0" smtClean="0">
                <a:solidFill>
                  <a:srgbClr val="000000">
                    <a:lumMod val="50000"/>
                    <a:lumOff val="50000"/>
                  </a:srgbClr>
                </a:solidFill>
                <a:effectLst/>
                <a:latin typeface="Century Gothic"/>
                <a:ea typeface="+mn-ea"/>
                <a:cs typeface="+mn-cs"/>
              </a:rPr>
            </a:br>
            <a:r>
              <a:rPr lang="cs-CZ" sz="2200" b="1" dirty="0" smtClean="0">
                <a:solidFill>
                  <a:srgbClr val="000000">
                    <a:lumMod val="50000"/>
                    <a:lumOff val="50000"/>
                  </a:srgbClr>
                </a:solidFill>
                <a:effectLst/>
                <a:latin typeface="Century Gothic"/>
                <a:ea typeface="+mn-ea"/>
                <a:cs typeface="+mn-cs"/>
              </a:rPr>
              <a:t/>
            </a:r>
            <a:br>
              <a:rPr lang="cs-CZ" sz="2200" b="1" dirty="0" smtClean="0">
                <a:solidFill>
                  <a:srgbClr val="000000">
                    <a:lumMod val="50000"/>
                    <a:lumOff val="50000"/>
                  </a:srgbClr>
                </a:solidFill>
                <a:effectLst/>
                <a:latin typeface="Century Gothic"/>
                <a:ea typeface="+mn-ea"/>
                <a:cs typeface="+mn-cs"/>
              </a:rPr>
            </a:br>
            <a:r>
              <a:rPr lang="cs-CZ" sz="2200" b="1" dirty="0" smtClean="0">
                <a:solidFill>
                  <a:srgbClr val="000000">
                    <a:lumMod val="50000"/>
                    <a:lumOff val="50000"/>
                  </a:srgbClr>
                </a:solidFill>
                <a:effectLst/>
                <a:latin typeface="Century Gothic"/>
                <a:ea typeface="+mn-ea"/>
                <a:cs typeface="+mn-cs"/>
              </a:rPr>
              <a:t/>
            </a:r>
            <a:br>
              <a:rPr lang="cs-CZ" sz="2200" b="1" dirty="0" smtClean="0">
                <a:solidFill>
                  <a:srgbClr val="000000">
                    <a:lumMod val="50000"/>
                    <a:lumOff val="50000"/>
                  </a:srgbClr>
                </a:solidFill>
                <a:effectLst/>
                <a:latin typeface="Century Gothic"/>
                <a:ea typeface="+mn-ea"/>
                <a:cs typeface="+mn-cs"/>
              </a:rPr>
            </a:br>
            <a:r>
              <a:rPr lang="cs-CZ" sz="2200" b="1" dirty="0" smtClean="0">
                <a:solidFill>
                  <a:srgbClr val="000000">
                    <a:lumMod val="50000"/>
                    <a:lumOff val="50000"/>
                  </a:srgbClr>
                </a:solidFill>
                <a:effectLst/>
                <a:latin typeface="Century Gothic"/>
                <a:ea typeface="+mn-ea"/>
                <a:cs typeface="+mn-cs"/>
              </a:rPr>
              <a:t/>
            </a:r>
            <a:br>
              <a:rPr lang="cs-CZ" sz="2200" b="1" dirty="0" smtClean="0">
                <a:solidFill>
                  <a:srgbClr val="000000">
                    <a:lumMod val="50000"/>
                    <a:lumOff val="50000"/>
                  </a:srgbClr>
                </a:solidFill>
                <a:effectLst/>
                <a:latin typeface="Century Gothic"/>
                <a:ea typeface="+mn-ea"/>
                <a:cs typeface="+mn-cs"/>
              </a:rPr>
            </a:br>
            <a:r>
              <a:rPr lang="cs-CZ" sz="2200" b="1" dirty="0" smtClean="0">
                <a:solidFill>
                  <a:srgbClr val="000000">
                    <a:lumMod val="50000"/>
                    <a:lumOff val="50000"/>
                  </a:srgbClr>
                </a:solidFill>
                <a:effectLst/>
                <a:latin typeface="Century Gothic"/>
                <a:ea typeface="+mn-ea"/>
                <a:cs typeface="+mn-cs"/>
              </a:rPr>
              <a:t/>
            </a:r>
            <a:br>
              <a:rPr lang="cs-CZ" sz="2200" b="1" dirty="0" smtClean="0">
                <a:solidFill>
                  <a:srgbClr val="000000">
                    <a:lumMod val="50000"/>
                    <a:lumOff val="50000"/>
                  </a:srgbClr>
                </a:solidFill>
                <a:effectLst/>
                <a:latin typeface="Century Gothic"/>
                <a:ea typeface="+mn-ea"/>
                <a:cs typeface="+mn-cs"/>
              </a:rPr>
            </a:br>
            <a:r>
              <a:rPr lang="cs-CZ" sz="2200" b="1" dirty="0" smtClean="0">
                <a:solidFill>
                  <a:srgbClr val="000000">
                    <a:lumMod val="50000"/>
                    <a:lumOff val="50000"/>
                  </a:srgbClr>
                </a:solidFill>
                <a:effectLst/>
                <a:latin typeface="Century Gothic"/>
                <a:ea typeface="+mn-ea"/>
                <a:cs typeface="+mn-cs"/>
              </a:rPr>
              <a:t/>
            </a:r>
            <a:br>
              <a:rPr lang="cs-CZ" sz="2200" b="1" dirty="0" smtClean="0">
                <a:solidFill>
                  <a:srgbClr val="000000">
                    <a:lumMod val="50000"/>
                    <a:lumOff val="50000"/>
                  </a:srgbClr>
                </a:solidFill>
                <a:effectLst/>
                <a:latin typeface="Century Gothic"/>
                <a:ea typeface="+mn-ea"/>
                <a:cs typeface="+mn-cs"/>
              </a:rPr>
            </a:br>
            <a:r>
              <a:rPr lang="cs-CZ" sz="2200" b="1" dirty="0" smtClean="0">
                <a:solidFill>
                  <a:srgbClr val="000000">
                    <a:lumMod val="50000"/>
                    <a:lumOff val="50000"/>
                  </a:srgbClr>
                </a:solidFill>
                <a:effectLst/>
                <a:latin typeface="Century Gothic"/>
                <a:ea typeface="+mn-ea"/>
                <a:cs typeface="+mn-cs"/>
              </a:rPr>
              <a:t/>
            </a:r>
            <a:br>
              <a:rPr lang="cs-CZ" sz="2200" b="1" dirty="0" smtClean="0">
                <a:solidFill>
                  <a:srgbClr val="000000">
                    <a:lumMod val="50000"/>
                    <a:lumOff val="50000"/>
                  </a:srgbClr>
                </a:solidFill>
                <a:effectLst/>
                <a:latin typeface="Century Gothic"/>
                <a:ea typeface="+mn-ea"/>
                <a:cs typeface="+mn-cs"/>
              </a:rPr>
            </a:br>
            <a:r>
              <a:rPr lang="cs-CZ" sz="2200" b="1" dirty="0" smtClean="0">
                <a:solidFill>
                  <a:srgbClr val="000000">
                    <a:lumMod val="50000"/>
                    <a:lumOff val="50000"/>
                  </a:srgbClr>
                </a:solidFill>
                <a:effectLst/>
                <a:latin typeface="Century Gothic"/>
                <a:ea typeface="+mn-ea"/>
                <a:cs typeface="+mn-cs"/>
              </a:rPr>
              <a:t/>
            </a:r>
            <a:br>
              <a:rPr lang="cs-CZ" sz="2200" b="1" dirty="0" smtClean="0">
                <a:solidFill>
                  <a:srgbClr val="000000">
                    <a:lumMod val="50000"/>
                    <a:lumOff val="50000"/>
                  </a:srgbClr>
                </a:solidFill>
                <a:effectLst/>
                <a:latin typeface="Century Gothic"/>
                <a:ea typeface="+mn-ea"/>
                <a:cs typeface="+mn-cs"/>
              </a:rPr>
            </a:b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n-ea"/>
                <a:cs typeface="Arial" pitchFamily="34" charset="0"/>
              </a:rPr>
              <a:t>KRÁDEŽE</a:t>
            </a:r>
            <a:endParaRPr lang="cs-CZ" sz="3200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endParaRPr lang="cs-CZ" sz="2600" b="1" dirty="0" smtClean="0">
              <a:solidFill>
                <a:srgbClr val="000099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600" b="1" dirty="0" smtClean="0">
                <a:solidFill>
                  <a:srgbClr val="000099"/>
                </a:solidFill>
              </a:rPr>
              <a:t>KRÁDEŽE V RODINĚ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ztráty menších </a:t>
            </a:r>
            <a:r>
              <a:rPr lang="cs-CZ" dirty="0">
                <a:solidFill>
                  <a:srgbClr val="000099"/>
                </a:solidFill>
              </a:rPr>
              <a:t>či </a:t>
            </a:r>
            <a:r>
              <a:rPr lang="cs-CZ" dirty="0" smtClean="0">
                <a:solidFill>
                  <a:srgbClr val="000099"/>
                </a:solidFill>
              </a:rPr>
              <a:t>větších </a:t>
            </a:r>
            <a:r>
              <a:rPr lang="cs-CZ" dirty="0">
                <a:solidFill>
                  <a:srgbClr val="000099"/>
                </a:solidFill>
              </a:rPr>
              <a:t>částek z vaší </a:t>
            </a:r>
            <a:r>
              <a:rPr lang="cs-CZ" dirty="0" smtClean="0">
                <a:solidFill>
                  <a:srgbClr val="000099"/>
                </a:solidFill>
              </a:rPr>
              <a:t>peněženky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nevysvětlitelné </a:t>
            </a:r>
            <a:r>
              <a:rPr lang="cs-CZ" dirty="0">
                <a:solidFill>
                  <a:srgbClr val="000099"/>
                </a:solidFill>
              </a:rPr>
              <a:t>„ztráty“ předmětů (elektronika, knihy, cennosti, šperky a </a:t>
            </a:r>
            <a:r>
              <a:rPr lang="cs-CZ" dirty="0" smtClean="0">
                <a:solidFill>
                  <a:srgbClr val="000099"/>
                </a:solidFill>
              </a:rPr>
              <a:t>podobně)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zvýšený </a:t>
            </a:r>
            <a:r>
              <a:rPr lang="cs-CZ" dirty="0">
                <a:solidFill>
                  <a:srgbClr val="000099"/>
                </a:solidFill>
              </a:rPr>
              <a:t>úbytek cigaret z </a:t>
            </a:r>
            <a:r>
              <a:rPr lang="cs-CZ" dirty="0" smtClean="0">
                <a:solidFill>
                  <a:srgbClr val="000099"/>
                </a:solidFill>
              </a:rPr>
              <a:t>krabičky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odcizení </a:t>
            </a:r>
            <a:r>
              <a:rPr lang="cs-CZ" dirty="0">
                <a:solidFill>
                  <a:srgbClr val="000099"/>
                </a:solidFill>
              </a:rPr>
              <a:t>věci druhé osobě bez jejího vědomí a obohacení ve svůj </a:t>
            </a:r>
            <a:r>
              <a:rPr lang="cs-CZ" dirty="0" smtClean="0">
                <a:solidFill>
                  <a:srgbClr val="000099"/>
                </a:solidFill>
              </a:rPr>
              <a:t>prospěch</a:t>
            </a:r>
          </a:p>
          <a:p>
            <a:pPr>
              <a:spcBef>
                <a:spcPts val="0"/>
              </a:spcBef>
            </a:pPr>
            <a:r>
              <a:rPr lang="cs-CZ" b="1" dirty="0" smtClean="0">
                <a:solidFill>
                  <a:srgbClr val="000099"/>
                </a:solidFill>
              </a:rPr>
              <a:t>narušení důvěry v rodině</a:t>
            </a:r>
            <a:endParaRPr lang="cs-CZ" dirty="0">
              <a:solidFill>
                <a:srgbClr val="000099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95149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KRÁDEŽE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</a:rPr>
              <a:t>KRÁDEŽE V ŠIRŠÍ RODINĚ, U PŘÍBUZNÝCH, MEZI PŘÁTELI A ZNÁMÝMI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b="1" dirty="0" smtClean="0">
                <a:solidFill>
                  <a:srgbClr val="000099"/>
                </a:solidFill>
              </a:rPr>
              <a:t>kritika </a:t>
            </a:r>
            <a:r>
              <a:rPr lang="cs-CZ" b="1" dirty="0">
                <a:solidFill>
                  <a:srgbClr val="000099"/>
                </a:solidFill>
              </a:rPr>
              <a:t>okolí</a:t>
            </a:r>
            <a:r>
              <a:rPr lang="cs-CZ" dirty="0">
                <a:solidFill>
                  <a:srgbClr val="000099"/>
                </a:solidFill>
              </a:rPr>
              <a:t>, tlak situaci okamžitě řešit </a:t>
            </a:r>
            <a:endParaRPr lang="cs-CZ" dirty="0" smtClean="0">
              <a:solidFill>
                <a:srgbClr val="000099"/>
              </a:solidFill>
            </a:endParaRP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hrozí </a:t>
            </a:r>
            <a:r>
              <a:rPr lang="cs-CZ" dirty="0">
                <a:solidFill>
                  <a:srgbClr val="000099"/>
                </a:solidFill>
              </a:rPr>
              <a:t>riziko narušení dosavadních </a:t>
            </a:r>
            <a:r>
              <a:rPr lang="cs-CZ" dirty="0" smtClean="0">
                <a:solidFill>
                  <a:srgbClr val="000099"/>
                </a:solidFill>
              </a:rPr>
              <a:t>vztahů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odpovědnost rodičů za dítě – status neschopného rodiče 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b="1" dirty="0">
                <a:solidFill>
                  <a:srgbClr val="000099"/>
                </a:solidFill>
              </a:rPr>
              <a:t>r</a:t>
            </a:r>
            <a:r>
              <a:rPr lang="cs-CZ" b="1" dirty="0" smtClean="0">
                <a:solidFill>
                  <a:srgbClr val="000099"/>
                </a:solidFill>
              </a:rPr>
              <a:t>odiče nesou </a:t>
            </a:r>
            <a:r>
              <a:rPr lang="cs-CZ" b="1" dirty="0">
                <a:solidFill>
                  <a:srgbClr val="000099"/>
                </a:solidFill>
              </a:rPr>
              <a:t>odpovědnost za své dítě, ale ne za jeho </a:t>
            </a:r>
            <a:r>
              <a:rPr lang="cs-CZ" b="1" dirty="0" smtClean="0">
                <a:solidFill>
                  <a:srgbClr val="000099"/>
                </a:solidFill>
              </a:rPr>
              <a:t>chování</a:t>
            </a:r>
            <a:endParaRPr lang="cs-CZ" dirty="0">
              <a:solidFill>
                <a:srgbClr val="000099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37042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KRÁDEŽE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KRÁDEŽE VE ŠKOLE, OBCHODECH A DALŠÍ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jedná se o</a:t>
            </a:r>
            <a:r>
              <a:rPr lang="cs-CZ" dirty="0">
                <a:solidFill>
                  <a:srgbClr val="000099"/>
                </a:solidFill>
              </a:rPr>
              <a:t> situaci, do které pravděpodobně zasáhnou další instituce a budou z ní pramenit postihy </a:t>
            </a:r>
            <a:r>
              <a:rPr lang="cs-CZ" dirty="0" smtClean="0">
                <a:solidFill>
                  <a:srgbClr val="000099"/>
                </a:solidFill>
              </a:rPr>
              <a:t>pro rodiče</a:t>
            </a:r>
            <a:r>
              <a:rPr lang="cs-CZ" dirty="0">
                <a:solidFill>
                  <a:srgbClr val="000099"/>
                </a:solidFill>
              </a:rPr>
              <a:t>, respektive zákonného </a:t>
            </a:r>
            <a:r>
              <a:rPr lang="cs-CZ" dirty="0" smtClean="0">
                <a:solidFill>
                  <a:srgbClr val="000099"/>
                </a:solidFill>
              </a:rPr>
              <a:t>zástupce</a:t>
            </a:r>
            <a:endParaRPr lang="cs-CZ" dirty="0">
              <a:solidFill>
                <a:srgbClr val="000099"/>
              </a:solidFill>
            </a:endParaRPr>
          </a:p>
          <a:p>
            <a:r>
              <a:rPr lang="cs-CZ" dirty="0" smtClean="0">
                <a:solidFill>
                  <a:srgbClr val="000099"/>
                </a:solidFill>
              </a:rPr>
              <a:t>setkání </a:t>
            </a:r>
            <a:r>
              <a:rPr lang="cs-CZ" dirty="0">
                <a:solidFill>
                  <a:srgbClr val="000099"/>
                </a:solidFill>
              </a:rPr>
              <a:t>s vedením školy, </a:t>
            </a:r>
            <a:r>
              <a:rPr lang="cs-CZ" dirty="0" smtClean="0">
                <a:solidFill>
                  <a:srgbClr val="000099"/>
                </a:solidFill>
              </a:rPr>
              <a:t>sociálním kurátorem, </a:t>
            </a:r>
            <a:r>
              <a:rPr lang="cs-CZ" dirty="0">
                <a:solidFill>
                  <a:srgbClr val="000099"/>
                </a:solidFill>
              </a:rPr>
              <a:t>policií, pracovníkem </a:t>
            </a:r>
            <a:r>
              <a:rPr lang="cs-CZ" dirty="0" smtClean="0">
                <a:solidFill>
                  <a:srgbClr val="000099"/>
                </a:solidFill>
              </a:rPr>
              <a:t>probační a mediační služby, …</a:t>
            </a:r>
            <a:endParaRPr lang="cs-CZ" dirty="0">
              <a:solidFill>
                <a:srgbClr val="000099"/>
              </a:solidFill>
            </a:endParaRPr>
          </a:p>
          <a:p>
            <a:r>
              <a:rPr lang="cs-CZ" b="1" dirty="0">
                <a:solidFill>
                  <a:srgbClr val="000099"/>
                </a:solidFill>
              </a:rPr>
              <a:t>n</a:t>
            </a:r>
            <a:r>
              <a:rPr lang="cs-CZ" b="1" dirty="0" smtClean="0">
                <a:solidFill>
                  <a:srgbClr val="000099"/>
                </a:solidFill>
              </a:rPr>
              <a:t>ajít společně řešení </a:t>
            </a:r>
            <a:r>
              <a:rPr lang="cs-CZ" b="1" dirty="0">
                <a:solidFill>
                  <a:srgbClr val="000099"/>
                </a:solidFill>
              </a:rPr>
              <a:t>přijatelná pro obě </a:t>
            </a:r>
            <a:r>
              <a:rPr lang="cs-CZ" b="1" dirty="0" smtClean="0">
                <a:solidFill>
                  <a:srgbClr val="000099"/>
                </a:solidFill>
              </a:rPr>
              <a:t>strany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54366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62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7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7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300" dirty="0">
                <a:latin typeface="Arial"/>
                <a:ea typeface="Times New Roman"/>
                <a:hlinkClick r:id="rId4"/>
              </a:rPr>
              <a:t>http://</a:t>
            </a:r>
            <a:r>
              <a:rPr lang="cs-CZ" sz="2300" dirty="0" smtClean="0">
                <a:latin typeface="Arial"/>
                <a:ea typeface="Times New Roman"/>
                <a:hlinkClick r:id="rId4"/>
              </a:rPr>
              <a:t>slovnik-cizich-slov.abz.cz/web.php/hledat?typ_hledani=prefix&amp;cizi_slovo=kr%E1de%BE</a:t>
            </a:r>
            <a:r>
              <a:rPr lang="cs-CZ" sz="2300" dirty="0">
                <a:latin typeface="Arial"/>
                <a:ea typeface="Times New Roman"/>
              </a:rPr>
              <a:t> </a:t>
            </a:r>
            <a:r>
              <a:rPr lang="cs-CZ" sz="2300" dirty="0" smtClean="0">
                <a:latin typeface="Arial"/>
                <a:ea typeface="Times New Roman"/>
              </a:rPr>
              <a:t>(str. 3)</a:t>
            </a:r>
          </a:p>
          <a:p>
            <a:pPr marL="285750" lvl="0" indent="-285750" algn="just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2300" b="1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Němec, Ladislav (náměstek ministra MŠMT). Metodické doporučení</a:t>
            </a:r>
            <a:r>
              <a:rPr lang="cs-CZ" sz="2300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 </a:t>
            </a:r>
            <a:r>
              <a:rPr lang="cs-CZ" sz="2300" b="1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k primární prevenci rizikového chování u dětí, žáků a studentů ve školách a školských zařízeních č.j. 21291/2010-28. </a:t>
            </a:r>
            <a:r>
              <a:rPr lang="cs-CZ" sz="2300" b="1" dirty="0">
                <a:solidFill>
                  <a:srgbClr val="000000">
                    <a:tint val="75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Příloha č. </a:t>
            </a:r>
            <a:r>
              <a:rPr lang="cs-CZ" sz="2300" b="1" dirty="0" smtClean="0">
                <a:solidFill>
                  <a:srgbClr val="000000">
                    <a:tint val="75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14 </a:t>
            </a:r>
            <a:r>
              <a:rPr lang="cs-CZ" sz="2300" b="1" dirty="0">
                <a:solidFill>
                  <a:srgbClr val="000000">
                    <a:tint val="75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- </a:t>
            </a:r>
            <a:r>
              <a:rPr lang="cs-CZ" sz="2300" b="1" i="1" dirty="0" smtClean="0">
                <a:solidFill>
                  <a:srgbClr val="000000">
                    <a:tint val="75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Krádeže.</a:t>
            </a:r>
            <a:r>
              <a:rPr lang="cs-CZ" sz="2300" dirty="0" smtClean="0">
                <a:solidFill>
                  <a:srgbClr val="000000">
                    <a:tint val="75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 </a:t>
            </a:r>
            <a:r>
              <a:rPr lang="cs-CZ" sz="2300" b="1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MŠMT, 2010.</a:t>
            </a:r>
            <a:endParaRPr lang="cs-CZ" sz="2300" dirty="0">
              <a:solidFill>
                <a:srgbClr val="FFFFFF">
                  <a:lumMod val="50000"/>
                </a:srgbClr>
              </a:solidFill>
              <a:latin typeface="Arial" pitchFamily="34" charset="0"/>
              <a:ea typeface="Times New Roman"/>
              <a:cs typeface="Arial" pitchFamily="34" charset="0"/>
            </a:endParaRPr>
          </a:p>
          <a:p>
            <a:pPr lvl="0">
              <a:lnSpc>
                <a:spcPct val="115000"/>
              </a:lnSpc>
              <a:spcAft>
                <a:spcPts val="1000"/>
              </a:spcAft>
            </a:pPr>
            <a:endParaRPr lang="cs-CZ" sz="2300" dirty="0">
              <a:solidFill>
                <a:srgbClr val="000000">
                  <a:tint val="75000"/>
                </a:srgbClr>
              </a:solidFill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200" dirty="0" smtClean="0">
                <a:solidFill>
                  <a:schemeClr val="tx1"/>
                </a:solidFill>
                <a:latin typeface="Arial"/>
                <a:ea typeface="Times New Roman"/>
              </a:rPr>
              <a:t>„Materiál </a:t>
            </a:r>
            <a:r>
              <a:rPr lang="cs-CZ" sz="2200" dirty="0">
                <a:solidFill>
                  <a:schemeClr val="tx1"/>
                </a:solidFill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1507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75</TotalTime>
  <Words>296</Words>
  <Application>Microsoft Office PowerPoint</Application>
  <PresentationFormat>Předvádění na obrazovce (4:3)</PresentationFormat>
  <Paragraphs>88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PROTIDROGOVÁ PREVENCE  Krádeže </vt:lpstr>
      <vt:lpstr>Prezentace aplikace PowerPoint</vt:lpstr>
      <vt:lpstr>KRÁDEŽ</vt:lpstr>
      <vt:lpstr>PŘEDMĚT KRÁDEŽE</vt:lpstr>
      <vt:lpstr>MOTIVY KRÁDEŽÍ</vt:lpstr>
      <vt:lpstr>          KRÁDEŽE</vt:lpstr>
      <vt:lpstr>KRÁDEŽE</vt:lpstr>
      <vt:lpstr>KRÁDEŽE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35</cp:revision>
  <dcterms:created xsi:type="dcterms:W3CDTF">2012-06-27T08:54:30Z</dcterms:created>
  <dcterms:modified xsi:type="dcterms:W3CDTF">2013-04-01T19:59:06Z</dcterms:modified>
</cp:coreProperties>
</file>