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7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4D9E09D-F60B-4221-A1B5-2D2BB126F057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649C709-C584-40AB-BE42-F3652339E2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8.wmf"/><Relationship Id="rId7" Type="http://schemas.openxmlformats.org/officeDocument/2006/relationships/image" Target="../media/image21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dirty="0" err="1" smtClean="0">
                <a:solidFill>
                  <a:schemeClr val="accent2">
                    <a:lumMod val="75000"/>
                  </a:schemeClr>
                </a:solidFill>
              </a:rPr>
              <a:t>At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60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6000" dirty="0" err="1" smtClean="0">
                <a:solidFill>
                  <a:schemeClr val="accent2">
                    <a:lumMod val="75000"/>
                  </a:schemeClr>
                </a:solidFill>
              </a:rPr>
              <a:t>doctor</a:t>
            </a:r>
            <a:r>
              <a:rPr lang="cs-CZ" sz="6000" smtClean="0">
                <a:solidFill>
                  <a:schemeClr val="accent2">
                    <a:lumMod val="75000"/>
                  </a:schemeClr>
                </a:solidFill>
              </a:rPr>
              <a:t>´s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smtClean="0">
                <a:solidFill>
                  <a:schemeClr val="tx1"/>
                </a:solidFill>
              </a:rPr>
              <a:t>VY_22_INOVACE_AJK.</a:t>
            </a:r>
            <a:r>
              <a:rPr lang="cs-CZ" sz="2400" b="1" dirty="0" smtClean="0">
                <a:solidFill>
                  <a:schemeClr val="tx1"/>
                </a:solidFill>
              </a:rPr>
              <a:t>27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sz="2000" dirty="0" smtClean="0"/>
              <a:t>Autor: Martina </a:t>
            </a:r>
            <a:r>
              <a:rPr lang="cs-CZ" sz="2000" dirty="0" err="1" smtClean="0"/>
              <a:t>Majtánová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dirty="0" smtClean="0"/>
              <a:t>Datum vytvoření: únor 2012</a:t>
            </a:r>
          </a:p>
          <a:p>
            <a:pPr lvl="0"/>
            <a:r>
              <a:rPr lang="cs-CZ" sz="2000" dirty="0" smtClean="0"/>
              <a:t>Ročník: I.stupeň (4.-5.ročník) </a:t>
            </a:r>
          </a:p>
          <a:p>
            <a:pPr lvl="0"/>
            <a:r>
              <a:rPr lang="cs-CZ" sz="2000" dirty="0"/>
              <a:t>Vzdělávací oblast: Jazyk a jazyková komunikace</a:t>
            </a:r>
          </a:p>
          <a:p>
            <a:pPr lvl="0"/>
            <a:r>
              <a:rPr lang="cs-CZ" sz="2000" dirty="0"/>
              <a:t>Vzdělávací obor: Anglický jazyk</a:t>
            </a:r>
          </a:p>
          <a:p>
            <a:pPr lvl="0"/>
            <a:r>
              <a:rPr lang="cs-CZ" sz="2000" dirty="0" smtClean="0"/>
              <a:t>Tematický okruh: Rozvoj komunikačních dovedností</a:t>
            </a:r>
          </a:p>
          <a:p>
            <a:pPr lvl="0"/>
            <a:r>
              <a:rPr lang="cs-CZ" sz="2000" dirty="0" smtClean="0"/>
              <a:t>Téma: U lékaře, nemoci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797152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err="1" smtClean="0"/>
              <a:t>What</a:t>
            </a:r>
            <a:r>
              <a:rPr lang="cs-CZ" sz="3600" b="1" dirty="0" smtClean="0"/>
              <a:t>´s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matter</a:t>
            </a:r>
            <a:r>
              <a:rPr lang="cs-CZ" sz="3600" b="1" dirty="0" smtClean="0"/>
              <a:t>?</a:t>
            </a:r>
            <a:endParaRPr lang="cs-CZ" dirty="0"/>
          </a:p>
        </p:txBody>
      </p:sp>
      <p:pic>
        <p:nvPicPr>
          <p:cNvPr id="15362" name="Picture 2" descr="C:\Users\Martina\AppData\Local\Microsoft\Windows\Temporary Internet Files\Content.IE5\NM0CHSAD\MP9004278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556792"/>
            <a:ext cx="2627784" cy="1753225"/>
          </a:xfrm>
          <a:prstGeom prst="rect">
            <a:avLst/>
          </a:prstGeom>
          <a:noFill/>
        </p:spPr>
      </p:pic>
      <p:pic>
        <p:nvPicPr>
          <p:cNvPr id="15364" name="Picture 4" descr="C:\Users\Martina\AppData\Local\Microsoft\Windows\Temporary Internet Files\Content.IE5\SEQ1TQF2\MP900422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509120"/>
            <a:ext cx="2693106" cy="1857822"/>
          </a:xfrm>
          <a:prstGeom prst="rect">
            <a:avLst/>
          </a:prstGeom>
          <a:noFill/>
        </p:spPr>
      </p:pic>
      <p:pic>
        <p:nvPicPr>
          <p:cNvPr id="15365" name="Picture 5" descr="C:\Users\Martina\AppData\Local\Microsoft\Windows\Temporary Internet Files\Content.IE5\8GN0SNH5\MP900424376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628800"/>
            <a:ext cx="2060848" cy="2060848"/>
          </a:xfrm>
          <a:prstGeom prst="rect">
            <a:avLst/>
          </a:prstGeom>
          <a:noFill/>
        </p:spPr>
      </p:pic>
      <p:pic>
        <p:nvPicPr>
          <p:cNvPr id="15366" name="Picture 6" descr="C:\Users\Martina\AppData\Local\Microsoft\Windows\Temporary Internet Files\Content.IE5\NM0CHSAD\MP90042437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3861048"/>
            <a:ext cx="2060848" cy="2060848"/>
          </a:xfrm>
          <a:prstGeom prst="rect">
            <a:avLst/>
          </a:prstGeom>
          <a:noFill/>
        </p:spPr>
      </p:pic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71" name="Picture 11" descr="C:\Users\Martina\AppData\Local\Microsoft\Windows\Temporary Internet Files\Content.IE5\SEQ1TQF2\MP9004222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4221088"/>
            <a:ext cx="2060848" cy="2204864"/>
          </a:xfrm>
          <a:prstGeom prst="rect">
            <a:avLst/>
          </a:prstGeom>
          <a:noFill/>
        </p:spPr>
      </p:pic>
      <p:sp>
        <p:nvSpPr>
          <p:cNvPr id="15" name="Obláček 14"/>
          <p:cNvSpPr/>
          <p:nvPr/>
        </p:nvSpPr>
        <p:spPr>
          <a:xfrm>
            <a:off x="2339752" y="980728"/>
            <a:ext cx="2160240" cy="1332728"/>
          </a:xfrm>
          <a:prstGeom prst="cloudCallout">
            <a:avLst>
              <a:gd name="adj1" fmla="val -69636"/>
              <a:gd name="adj2" fmla="val 1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sore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throat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bláček 15"/>
          <p:cNvSpPr/>
          <p:nvPr/>
        </p:nvSpPr>
        <p:spPr>
          <a:xfrm>
            <a:off x="3923928" y="2708920"/>
            <a:ext cx="2448272" cy="1332728"/>
          </a:xfrm>
          <a:prstGeom prst="cloudCallout">
            <a:avLst>
              <a:gd name="adj1" fmla="val -28725"/>
              <a:gd name="adj2" fmla="val 5511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toothache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bláček 16"/>
          <p:cNvSpPr/>
          <p:nvPr/>
        </p:nvSpPr>
        <p:spPr>
          <a:xfrm>
            <a:off x="4788024" y="908720"/>
            <a:ext cx="1800200" cy="1332728"/>
          </a:xfrm>
          <a:prstGeom prst="cloudCallout">
            <a:avLst>
              <a:gd name="adj1" fmla="val 88218"/>
              <a:gd name="adj2" fmla="val 33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cold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6983760" y="3284984"/>
            <a:ext cx="2160240" cy="1332728"/>
          </a:xfrm>
          <a:prstGeom prst="cloudCallout">
            <a:avLst>
              <a:gd name="adj1" fmla="val -48798"/>
              <a:gd name="adj2" fmla="val 6461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stomach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ache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bláček 18"/>
          <p:cNvSpPr/>
          <p:nvPr/>
        </p:nvSpPr>
        <p:spPr>
          <a:xfrm>
            <a:off x="971600" y="3429000"/>
            <a:ext cx="2520280" cy="1332728"/>
          </a:xfrm>
          <a:prstGeom prst="cloudCallout">
            <a:avLst>
              <a:gd name="adj1" fmla="val -42936"/>
              <a:gd name="adj2" fmla="val 66722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I´ve </a:t>
            </a:r>
            <a:r>
              <a:rPr lang="cs-CZ" sz="2000" b="1" dirty="0" err="1" smtClean="0">
                <a:solidFill>
                  <a:schemeClr val="tx1"/>
                </a:solidFill>
              </a:rPr>
              <a:t>got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headache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/>
              <a:t>At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doctor</a:t>
            </a:r>
            <a:r>
              <a:rPr lang="cs-CZ" sz="4400" b="1" dirty="0" smtClean="0"/>
              <a:t>´s</a:t>
            </a:r>
            <a:endParaRPr lang="cs-CZ" sz="4400" b="1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573016"/>
            <a:ext cx="2952328" cy="2743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340768"/>
            <a:ext cx="3390900" cy="29622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6" name="Picture 12" descr="C:\Users\Martina\AppData\Local\Microsoft\Windows\Temporary Internet Files\Content.IE5\8GN0SNH5\MC9004404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88640"/>
            <a:ext cx="1762125" cy="166052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2339752" y="6021288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028384" y="3861048"/>
            <a:ext cx="769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20" name="Oválný popisek 19"/>
          <p:cNvSpPr/>
          <p:nvPr/>
        </p:nvSpPr>
        <p:spPr>
          <a:xfrm>
            <a:off x="251520" y="2204864"/>
            <a:ext cx="2448272" cy="1188712"/>
          </a:xfrm>
          <a:prstGeom prst="wedgeEllipseCallout">
            <a:avLst>
              <a:gd name="adj1" fmla="val 1185"/>
              <a:gd name="adj2" fmla="val 10134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Take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deep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breath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!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2915816" y="1556792"/>
            <a:ext cx="2448272" cy="1188712"/>
          </a:xfrm>
          <a:prstGeom prst="wedgeEllipseCallout">
            <a:avLst>
              <a:gd name="adj1" fmla="val 105762"/>
              <a:gd name="adj2" fmla="val 38625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Open </a:t>
            </a:r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your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m</a:t>
            </a:r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outh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!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933056"/>
            <a:ext cx="2580459" cy="26464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2" name="Oválný popisek 21"/>
          <p:cNvSpPr/>
          <p:nvPr/>
        </p:nvSpPr>
        <p:spPr>
          <a:xfrm>
            <a:off x="2843808" y="3284984"/>
            <a:ext cx="2448272" cy="1188712"/>
          </a:xfrm>
          <a:prstGeom prst="wedgeEllipseCallout">
            <a:avLst>
              <a:gd name="adj1" fmla="val 80479"/>
              <a:gd name="adj2" fmla="val 6466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Stay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 in </a:t>
            </a:r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bed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!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6525344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04664"/>
            <a:ext cx="4354810" cy="405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2483768" y="3861048"/>
            <a:ext cx="5544616" cy="2232248"/>
          </a:xfrm>
          <a:prstGeom prst="wedgeEllipseCallout">
            <a:avLst>
              <a:gd name="adj1" fmla="val -11445"/>
              <a:gd name="adj2" fmla="val -136014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Your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eyes</a:t>
            </a:r>
            <a:r>
              <a:rPr lang="cs-CZ" sz="2000" b="1" dirty="0" smtClean="0">
                <a:solidFill>
                  <a:schemeClr val="tx1"/>
                </a:solidFill>
              </a:rPr>
              <a:t> are </a:t>
            </a:r>
            <a:r>
              <a:rPr lang="cs-CZ" sz="2000" b="1" dirty="0" err="1" smtClean="0">
                <a:solidFill>
                  <a:schemeClr val="tx1"/>
                </a:solidFill>
              </a:rPr>
              <a:t>red</a:t>
            </a:r>
            <a:r>
              <a:rPr lang="cs-CZ" sz="2000" b="1" dirty="0" smtClean="0">
                <a:solidFill>
                  <a:schemeClr val="tx1"/>
                </a:solidFill>
              </a:rPr>
              <a:t>, </a:t>
            </a:r>
            <a:r>
              <a:rPr lang="cs-CZ" sz="2000" b="1" dirty="0" err="1" smtClean="0">
                <a:solidFill>
                  <a:schemeClr val="tx1"/>
                </a:solidFill>
              </a:rPr>
              <a:t>your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head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hot</a:t>
            </a:r>
            <a:r>
              <a:rPr lang="cs-CZ" sz="2000" b="1" dirty="0" smtClean="0">
                <a:solidFill>
                  <a:schemeClr val="tx1"/>
                </a:solidFill>
              </a:rPr>
              <a:t>!</a:t>
            </a: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Please</a:t>
            </a:r>
            <a:r>
              <a:rPr lang="cs-CZ" sz="2000" b="1" dirty="0" smtClean="0">
                <a:solidFill>
                  <a:schemeClr val="tx1"/>
                </a:solidFill>
              </a:rPr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drink </a:t>
            </a:r>
            <a:r>
              <a:rPr lang="cs-CZ" sz="2000" b="1" dirty="0" err="1" smtClean="0">
                <a:solidFill>
                  <a:srgbClr val="FF0000"/>
                </a:solidFill>
              </a:rPr>
              <a:t>this</a:t>
            </a:r>
            <a:r>
              <a:rPr lang="cs-CZ" sz="20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000" b="1" dirty="0" err="1" smtClean="0">
                <a:solidFill>
                  <a:srgbClr val="00B050"/>
                </a:solidFill>
              </a:rPr>
              <a:t>take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the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pills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and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go to </a:t>
            </a:r>
            <a:r>
              <a:rPr lang="cs-CZ" sz="2000" b="1" dirty="0" err="1" smtClean="0">
                <a:solidFill>
                  <a:srgbClr val="0070C0"/>
                </a:solidFill>
              </a:rPr>
              <a:t>bed</a:t>
            </a:r>
            <a:r>
              <a:rPr lang="cs-CZ" sz="2000" b="1" dirty="0" smtClean="0">
                <a:solidFill>
                  <a:schemeClr val="tx1"/>
                </a:solidFill>
              </a:rPr>
              <a:t>!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6386" name="Picture 2" descr="C:\Users\Martina\AppData\Local\Microsoft\Windows\Temporary Internet Files\Content.IE5\SEQ1TQF2\MC9004106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805264"/>
            <a:ext cx="889678" cy="83820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547664" y="4437112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1026" name="Picture 2" descr="C:\Users\Martina\AppData\Local\Microsoft\Windows\Temporary Internet Files\Content.IE5\BW4LMQ1Y\MC900398055[1].wmf"/>
          <p:cNvPicPr>
            <a:picLocks noChangeAspect="1" noChangeArrowheads="1"/>
          </p:cNvPicPr>
          <p:nvPr/>
        </p:nvPicPr>
        <p:blipFill>
          <a:blip r:embed="rId4" cstate="print"/>
          <a:srcRect l="32778" b="10605"/>
          <a:stretch>
            <a:fillRect/>
          </a:stretch>
        </p:blipFill>
        <p:spPr bwMode="auto">
          <a:xfrm>
            <a:off x="7164288" y="3861048"/>
            <a:ext cx="590706" cy="792088"/>
          </a:xfrm>
          <a:prstGeom prst="rect">
            <a:avLst/>
          </a:prstGeom>
          <a:noFill/>
        </p:spPr>
      </p:pic>
      <p:pic>
        <p:nvPicPr>
          <p:cNvPr id="1027" name="Picture 3" descr="C:\Users\Martina\AppData\Local\Microsoft\Windows\Temporary Internet Files\Content.IE5\SEQ1TQF2\MC9002152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797152"/>
            <a:ext cx="717502" cy="931838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6300192" y="4437112"/>
            <a:ext cx="864096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6084168" y="5301208"/>
            <a:ext cx="1296144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99592" y="260648"/>
          <a:ext cx="7560000" cy="378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4221088"/>
            <a:ext cx="1944216" cy="914400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3.Please,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</a:t>
            </a:r>
            <a:r>
              <a:rPr lang="cs-CZ" b="1" dirty="0" err="1" smtClean="0">
                <a:solidFill>
                  <a:schemeClr val="tx1"/>
                </a:solidFill>
              </a:rPr>
              <a:t>this</a:t>
            </a:r>
            <a:r>
              <a:rPr lang="cs-CZ" b="1" dirty="0" smtClean="0">
                <a:solidFill>
                  <a:schemeClr val="tx1"/>
                </a:solidFill>
              </a:rPr>
              <a:t>!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71800" y="5373216"/>
            <a:ext cx="1944216" cy="914400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6. I´ve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67944" y="4221088"/>
            <a:ext cx="1944216" cy="914400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4. I´ve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6136" y="5373216"/>
            <a:ext cx="1944216" cy="914400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7. I´ve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4293096"/>
            <a:ext cx="1944216" cy="914400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5. </a:t>
            </a:r>
            <a:r>
              <a:rPr lang="cs-CZ" b="1" dirty="0" err="1" smtClean="0">
                <a:solidFill>
                  <a:schemeClr val="tx1"/>
                </a:solidFill>
              </a:rPr>
              <a:t>Take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           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2132856"/>
            <a:ext cx="1944216" cy="914400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I´ve </a:t>
            </a:r>
          </a:p>
          <a:p>
            <a:pPr marL="342900" indent="-342900"/>
            <a:r>
              <a:rPr lang="cs-CZ" b="1" dirty="0" smtClean="0">
                <a:solidFill>
                  <a:schemeClr val="tx1"/>
                </a:solidFill>
              </a:rPr>
              <a:t>       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a</a:t>
            </a:r>
          </a:p>
          <a:p>
            <a:pPr marL="342900" indent="-342900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20272" y="332656"/>
            <a:ext cx="1944216" cy="914400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2. I´ve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7" name="Picture 5" descr="C:\Users\Martina\AppData\Local\Microsoft\Windows\Temporary Internet Files\Content.IE5\SEQ1TQF2\MC900411504[1].wmf"/>
          <p:cNvPicPr>
            <a:picLocks noChangeAspect="1" noChangeArrowheads="1"/>
          </p:cNvPicPr>
          <p:nvPr/>
        </p:nvPicPr>
        <p:blipFill>
          <a:blip r:embed="rId2" cstate="print"/>
          <a:srcRect l="21292" t="3076" r="16507" b="34359"/>
          <a:stretch>
            <a:fillRect/>
          </a:stretch>
        </p:blipFill>
        <p:spPr bwMode="auto">
          <a:xfrm>
            <a:off x="1187624" y="2204864"/>
            <a:ext cx="720080" cy="886252"/>
          </a:xfrm>
          <a:prstGeom prst="rect">
            <a:avLst/>
          </a:prstGeom>
          <a:noFill/>
        </p:spPr>
      </p:pic>
      <p:pic>
        <p:nvPicPr>
          <p:cNvPr id="3079" name="Picture 7" descr="C:\Users\Martina\AppData\Local\Microsoft\Windows\Temporary Internet Files\Content.IE5\NM0CHSAD\MC900359069[1].wmf"/>
          <p:cNvPicPr>
            <a:picLocks noChangeAspect="1" noChangeArrowheads="1"/>
          </p:cNvPicPr>
          <p:nvPr/>
        </p:nvPicPr>
        <p:blipFill>
          <a:blip r:embed="rId3" cstate="print"/>
          <a:srcRect l="18086" t="4949" r="22075" b="40990"/>
          <a:stretch>
            <a:fillRect/>
          </a:stretch>
        </p:blipFill>
        <p:spPr bwMode="auto">
          <a:xfrm>
            <a:off x="8153890" y="404664"/>
            <a:ext cx="990110" cy="792088"/>
          </a:xfrm>
          <a:prstGeom prst="rect">
            <a:avLst/>
          </a:prstGeom>
          <a:noFill/>
        </p:spPr>
      </p:pic>
      <p:pic>
        <p:nvPicPr>
          <p:cNvPr id="3080" name="Picture 8" descr="C:\Users\Martina\AppData\Local\Microsoft\Windows\Temporary Internet Files\Content.IE5\8GN0SNH5\MC9002875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293096"/>
            <a:ext cx="787741" cy="731968"/>
          </a:xfrm>
          <a:prstGeom prst="rect">
            <a:avLst/>
          </a:prstGeom>
          <a:noFill/>
        </p:spPr>
      </p:pic>
      <p:pic>
        <p:nvPicPr>
          <p:cNvPr id="3081" name="Picture 9" descr="C:\Users\Martina\AppData\Local\Microsoft\Windows\Temporary Internet Files\Content.IE5\BW4LMQ1Y\MC9003474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149080"/>
            <a:ext cx="1313772" cy="1185743"/>
          </a:xfrm>
          <a:prstGeom prst="rect">
            <a:avLst/>
          </a:prstGeom>
          <a:noFill/>
        </p:spPr>
      </p:pic>
      <p:pic>
        <p:nvPicPr>
          <p:cNvPr id="18" name="Picture 3" descr="C:\Users\Martina\AppData\Local\Microsoft\Windows\Temporary Internet Files\Content.IE5\SEQ1TQF2\MC9002152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376" y="4293096"/>
            <a:ext cx="717502" cy="931838"/>
          </a:xfrm>
          <a:prstGeom prst="rect">
            <a:avLst/>
          </a:prstGeom>
          <a:noFill/>
        </p:spPr>
      </p:pic>
      <p:pic>
        <p:nvPicPr>
          <p:cNvPr id="3084" name="Picture 12" descr="C:\Users\Martina\AppData\Local\Microsoft\Windows\Temporary Internet Files\Content.IE5\BW4LMQ1Y\MC900020087[1].wmf"/>
          <p:cNvPicPr>
            <a:picLocks noChangeAspect="1" noChangeArrowheads="1"/>
          </p:cNvPicPr>
          <p:nvPr/>
        </p:nvPicPr>
        <p:blipFill>
          <a:blip r:embed="rId7" cstate="print"/>
          <a:srcRect t="45848" r="37865" b="27167"/>
          <a:stretch>
            <a:fillRect/>
          </a:stretch>
        </p:blipFill>
        <p:spPr bwMode="auto">
          <a:xfrm>
            <a:off x="3491880" y="5517232"/>
            <a:ext cx="1247900" cy="792088"/>
          </a:xfrm>
          <a:prstGeom prst="rect">
            <a:avLst/>
          </a:prstGeom>
          <a:noFill/>
        </p:spPr>
      </p:pic>
      <p:pic>
        <p:nvPicPr>
          <p:cNvPr id="3089" name="Picture 17" descr="C:\Users\Martina\AppData\Local\Microsoft\Windows\Temporary Internet Files\Content.IE5\SEQ1TQF2\MC900398117[1].wmf"/>
          <p:cNvPicPr>
            <a:picLocks noChangeAspect="1" noChangeArrowheads="1"/>
          </p:cNvPicPr>
          <p:nvPr/>
        </p:nvPicPr>
        <p:blipFill>
          <a:blip r:embed="rId8" cstate="print"/>
          <a:srcRect l="19947" t="5415" r="12235" b="37711"/>
          <a:stretch>
            <a:fillRect/>
          </a:stretch>
        </p:blipFill>
        <p:spPr bwMode="auto">
          <a:xfrm>
            <a:off x="6804248" y="5445224"/>
            <a:ext cx="1224136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Prezentace slouží k výuce nové slovní zásoby</a:t>
            </a:r>
          </a:p>
          <a:p>
            <a:endParaRPr lang="cs-CZ" sz="2400" dirty="0" smtClean="0"/>
          </a:p>
          <a:p>
            <a:r>
              <a:rPr lang="cs-CZ" sz="2000" dirty="0" smtClean="0"/>
              <a:t>Cíl: žák pojmenuje některé nemoci, ptá se ostatních, co jim je, seznámí se se situací u lékaře, v křížovce si upevní psanou </a:t>
            </a:r>
            <a:r>
              <a:rPr lang="cs-CZ" sz="2000" smtClean="0"/>
              <a:t>podobu slov</a:t>
            </a:r>
          </a:p>
          <a:p>
            <a:endParaRPr lang="cs-CZ" sz="2000" dirty="0" smtClean="0"/>
          </a:p>
          <a:p>
            <a:pPr marL="0" indent="0" algn="ctr">
              <a:buNone/>
            </a:pPr>
            <a:r>
              <a:rPr lang="cs-CZ" sz="2000" b="1" dirty="0" smtClean="0"/>
              <a:t>Reference</a:t>
            </a:r>
          </a:p>
          <a:p>
            <a:r>
              <a:rPr lang="cs-CZ" sz="2000" dirty="0" smtClean="0"/>
              <a:t> [cit. 2012-02-28]. Obrázky dostupné pod licencí Microsoft Office 2010 na Office.</a:t>
            </a:r>
            <a:r>
              <a:rPr lang="cs-CZ" sz="2000" dirty="0" err="1" smtClean="0"/>
              <a:t>com</a:t>
            </a:r>
            <a:endParaRPr lang="cs-CZ" sz="2000" dirty="0" smtClean="0"/>
          </a:p>
          <a:p>
            <a:r>
              <a:rPr lang="cs-CZ" sz="2000" dirty="0" smtClean="0"/>
              <a:t> [cit. 2012-02-28]. Obrázky 1 – 4 dostupné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www.pdclipart.org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7560000" cy="378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127</TotalTime>
  <Words>309</Words>
  <Application>Microsoft Office PowerPoint</Application>
  <PresentationFormat>Předvádění na obrazovce (4:3)</PresentationFormat>
  <Paragraphs>118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VY_22_INOVACE_AJK.27</vt:lpstr>
      <vt:lpstr>What´s the matter?</vt:lpstr>
      <vt:lpstr>At the doctor´s</vt:lpstr>
      <vt:lpstr>Prezentace aplikace PowerPoint</vt:lpstr>
      <vt:lpstr>Prezentace aplikace PowerPoint</vt:lpstr>
      <vt:lpstr>Anotace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19</cp:revision>
  <dcterms:created xsi:type="dcterms:W3CDTF">2012-02-28T15:01:46Z</dcterms:created>
  <dcterms:modified xsi:type="dcterms:W3CDTF">2012-05-21T16:08:18Z</dcterms:modified>
</cp:coreProperties>
</file>