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58" r:id="rId4"/>
    <p:sldId id="264" r:id="rId5"/>
    <p:sldId id="263" r:id="rId6"/>
    <p:sldId id="262" r:id="rId7"/>
    <p:sldId id="261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4D9E09D-F60B-4221-A1B5-2D2BB126F057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11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dirty="0" smtClean="0"/>
              <a:t>WHAT´S THE MATTER?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smtClean="0">
                <a:solidFill>
                  <a:srgbClr val="FFFF00"/>
                </a:solidFill>
              </a:rPr>
              <a:t>VY_22_INOVACE_AJK.</a:t>
            </a:r>
            <a:r>
              <a:rPr lang="cs-CZ" sz="2800" dirty="0" smtClean="0">
                <a:solidFill>
                  <a:srgbClr val="FFFF00"/>
                </a:solidFill>
              </a:rPr>
              <a:t>28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r>
              <a:rPr lang="cs-CZ" sz="2400" dirty="0" smtClean="0"/>
              <a:t> </a:t>
            </a:r>
          </a:p>
          <a:p>
            <a:pPr lvl="0"/>
            <a:r>
              <a:rPr lang="cs-CZ" sz="2400" dirty="0" smtClean="0"/>
              <a:t>Datum vytvoření: únor 2012</a:t>
            </a:r>
          </a:p>
          <a:p>
            <a:pPr lvl="0"/>
            <a:r>
              <a:rPr lang="cs-CZ" sz="2400" dirty="0" smtClean="0"/>
              <a:t>Ročník: I.stupeň (4.-5.ročník) </a:t>
            </a:r>
          </a:p>
          <a:p>
            <a:pPr lvl="0"/>
            <a:r>
              <a:rPr lang="cs-CZ" sz="2400" dirty="0"/>
              <a:t>Vzdělávací oblast: Jazyk a jazyková komunikace</a:t>
            </a:r>
          </a:p>
          <a:p>
            <a:pPr lvl="0"/>
            <a:r>
              <a:rPr lang="cs-CZ" sz="2400" dirty="0"/>
              <a:t>Vzdělávací obor: Anglický jazyk</a:t>
            </a:r>
          </a:p>
          <a:p>
            <a:pPr lvl="0"/>
            <a:r>
              <a:rPr lang="cs-CZ" sz="2400" dirty="0" smtClean="0"/>
              <a:t>Tematický okruh: Rozvoj komunikačních dovedností</a:t>
            </a:r>
          </a:p>
          <a:p>
            <a:pPr lvl="0"/>
            <a:r>
              <a:rPr lang="cs-CZ" sz="2400" dirty="0" smtClean="0"/>
              <a:t>Téma: U lékaře, nemoci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7835" y="4869160"/>
            <a:ext cx="5688330" cy="107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err="1" smtClean="0"/>
              <a:t>What</a:t>
            </a:r>
            <a:r>
              <a:rPr lang="cs-CZ" sz="3600" b="1" dirty="0" smtClean="0"/>
              <a:t>´s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matter</a:t>
            </a:r>
            <a:r>
              <a:rPr lang="cs-CZ" sz="3600" b="1" dirty="0" smtClean="0"/>
              <a:t>?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´s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matter</a:t>
            </a:r>
            <a:r>
              <a:rPr lang="cs-CZ" sz="2800" b="1" dirty="0" smtClean="0"/>
              <a:t>?</a:t>
            </a:r>
            <a:endParaRPr lang="cs-CZ" dirty="0"/>
          </a:p>
        </p:txBody>
      </p:sp>
      <p:pic>
        <p:nvPicPr>
          <p:cNvPr id="15365" name="Picture 5" descr="C:\Users\Martina\AppData\Local\Microsoft\Windows\Temporary Internet Files\Content.IE5\8GN0SNH5\MP900424376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628800"/>
            <a:ext cx="3816424" cy="3816424"/>
          </a:xfrm>
          <a:prstGeom prst="rect">
            <a:avLst/>
          </a:prstGeom>
          <a:noFill/>
        </p:spPr>
      </p:pic>
      <p:sp>
        <p:nvSpPr>
          <p:cNvPr id="15" name="Obláček 14"/>
          <p:cNvSpPr/>
          <p:nvPr/>
        </p:nvSpPr>
        <p:spPr>
          <a:xfrm>
            <a:off x="4139952" y="1124744"/>
            <a:ext cx="2160240" cy="1332728"/>
          </a:xfrm>
          <a:prstGeom prst="cloudCallout">
            <a:avLst>
              <a:gd name="adj1" fmla="val -69636"/>
              <a:gd name="adj2" fmla="val 15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I´ve </a:t>
            </a:r>
            <a:r>
              <a:rPr lang="cs-CZ" sz="2000" b="1" dirty="0" err="1" smtClean="0">
                <a:solidFill>
                  <a:schemeClr val="tx1"/>
                </a:solidFill>
              </a:rPr>
              <a:t>got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sore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throat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Martina\AppData\Local\Microsoft\Windows\Temporary Internet Files\Content.IE5\SEQ1TQF2\MC900056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983368"/>
            <a:ext cx="3185979" cy="2565770"/>
          </a:xfrm>
          <a:prstGeom prst="rect">
            <a:avLst/>
          </a:prstGeom>
          <a:noFill/>
        </p:spPr>
      </p:pic>
      <p:sp>
        <p:nvSpPr>
          <p:cNvPr id="20" name="Oválný popisek 19"/>
          <p:cNvSpPr/>
          <p:nvPr/>
        </p:nvSpPr>
        <p:spPr>
          <a:xfrm>
            <a:off x="5220072" y="2204864"/>
            <a:ext cx="3384376" cy="1800200"/>
          </a:xfrm>
          <a:prstGeom prst="wedgeEllipseCallout">
            <a:avLst>
              <a:gd name="adj1" fmla="val 21442"/>
              <a:gd name="adj2" fmla="val 82358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Don´t </a:t>
            </a:r>
            <a:r>
              <a:rPr lang="cs-CZ" sz="2400" b="1" dirty="0" err="1" smtClean="0">
                <a:solidFill>
                  <a:schemeClr val="tx1"/>
                </a:solidFill>
              </a:rPr>
              <a:t>eat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ice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cream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!!!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Martina\AppData\Local\Microsoft\Windows\Temporary Internet Files\Content.IE5\SEQ1TQF2\MC9004124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577313">
            <a:off x="7418866" y="2925426"/>
            <a:ext cx="599567" cy="983095"/>
          </a:xfrm>
          <a:prstGeom prst="rect">
            <a:avLst/>
          </a:prstGeom>
          <a:noFill/>
        </p:spPr>
      </p:pic>
      <p:sp>
        <p:nvSpPr>
          <p:cNvPr id="21" name="Symbol „Zákaz“ 20"/>
          <p:cNvSpPr/>
          <p:nvPr/>
        </p:nvSpPr>
        <p:spPr>
          <a:xfrm>
            <a:off x="7308304" y="2996952"/>
            <a:ext cx="792088" cy="864096"/>
          </a:xfrm>
          <a:prstGeom prst="noSmoking">
            <a:avLst>
              <a:gd name="adj" fmla="val 4615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Martina\AppData\Local\Microsoft\Windows\Temporary Internet Files\Content.IE5\SEQ1TQF2\MP9004222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852936"/>
            <a:ext cx="3297927" cy="3528392"/>
          </a:xfrm>
          <a:prstGeom prst="rect">
            <a:avLst/>
          </a:prstGeom>
          <a:noFill/>
        </p:spPr>
      </p:pic>
      <p:sp>
        <p:nvSpPr>
          <p:cNvPr id="3" name="Obláček 2"/>
          <p:cNvSpPr/>
          <p:nvPr/>
        </p:nvSpPr>
        <p:spPr>
          <a:xfrm>
            <a:off x="2771800" y="1772816"/>
            <a:ext cx="2160240" cy="1332728"/>
          </a:xfrm>
          <a:prstGeom prst="cloudCallout">
            <a:avLst>
              <a:gd name="adj1" fmla="val -65729"/>
              <a:gd name="adj2" fmla="val 101556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I´ve </a:t>
            </a:r>
            <a:r>
              <a:rPr lang="cs-CZ" sz="2000" b="1" dirty="0" err="1" smtClean="0">
                <a:solidFill>
                  <a:schemeClr val="tx1"/>
                </a:solidFill>
              </a:rPr>
              <a:t>got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stomach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ache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" name="Picture 4" descr="C:\Users\Martina\AppData\Local\Microsoft\Windows\Temporary Internet Files\Content.IE5\SEQ1TQF2\MC900056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149080"/>
            <a:ext cx="3185979" cy="256577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67544" y="548680"/>
            <a:ext cx="455605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FFFF00"/>
                </a:solidFill>
              </a:rPr>
              <a:t>What</a:t>
            </a:r>
            <a:r>
              <a:rPr lang="cs-CZ" sz="4000" b="1" dirty="0" smtClean="0">
                <a:solidFill>
                  <a:srgbClr val="FFFF00"/>
                </a:solidFill>
              </a:rPr>
              <a:t>´s </a:t>
            </a:r>
            <a:r>
              <a:rPr lang="cs-CZ" sz="4000" b="1" dirty="0" err="1" smtClean="0">
                <a:solidFill>
                  <a:srgbClr val="FFFF00"/>
                </a:solidFill>
              </a:rPr>
              <a:t>the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</a:rPr>
              <a:t>matter</a:t>
            </a:r>
            <a:r>
              <a:rPr lang="cs-CZ" sz="4400" b="1" dirty="0" smtClean="0">
                <a:solidFill>
                  <a:srgbClr val="FFFF00"/>
                </a:solidFill>
              </a:rPr>
              <a:t>?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220072" y="2204864"/>
            <a:ext cx="3384376" cy="1800200"/>
          </a:xfrm>
          <a:prstGeom prst="wedgeEllipseCallout">
            <a:avLst>
              <a:gd name="adj1" fmla="val 21442"/>
              <a:gd name="adj2" fmla="val 82358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Drink </a:t>
            </a:r>
            <a:r>
              <a:rPr lang="cs-CZ" sz="2400" b="1" dirty="0" err="1" smtClean="0">
                <a:solidFill>
                  <a:schemeClr val="tx1"/>
                </a:solidFill>
              </a:rPr>
              <a:t>lots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water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!!!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Martina\AppData\Local\Microsoft\Windows\Temporary Internet Files\Content.IE5\8GN0SNH5\MP9004221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99024" y="2852936"/>
            <a:ext cx="1944976" cy="12961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Martina\AppData\Local\Microsoft\Windows\Temporary Internet Files\Content.IE5\NM0CHSAD\MP9004243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852936"/>
            <a:ext cx="3717032" cy="3717032"/>
          </a:xfrm>
          <a:prstGeom prst="rect">
            <a:avLst/>
          </a:prstGeom>
          <a:noFill/>
        </p:spPr>
      </p:pic>
      <p:sp>
        <p:nvSpPr>
          <p:cNvPr id="3" name="Obláček 2"/>
          <p:cNvSpPr/>
          <p:nvPr/>
        </p:nvSpPr>
        <p:spPr>
          <a:xfrm>
            <a:off x="395536" y="1268760"/>
            <a:ext cx="2448272" cy="1332728"/>
          </a:xfrm>
          <a:prstGeom prst="cloudCallout">
            <a:avLst>
              <a:gd name="adj1" fmla="val 43100"/>
              <a:gd name="adj2" fmla="val 122667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I´ve </a:t>
            </a:r>
            <a:r>
              <a:rPr lang="cs-CZ" sz="2000" b="1" dirty="0" err="1" smtClean="0">
                <a:solidFill>
                  <a:schemeClr val="tx1"/>
                </a:solidFill>
              </a:rPr>
              <a:t>got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toothache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" name="Picture 4" descr="C:\Users\Martina\AppData\Local\Microsoft\Windows\Temporary Internet Files\Content.IE5\SEQ1TQF2\MC900056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983368"/>
            <a:ext cx="3185979" cy="256577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491880" y="404664"/>
            <a:ext cx="511256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What</a:t>
            </a:r>
            <a:r>
              <a:rPr lang="cs-CZ" sz="4400" b="1" dirty="0" smtClean="0">
                <a:solidFill>
                  <a:srgbClr val="FFFF00"/>
                </a:solidFill>
              </a:rPr>
              <a:t>´s </a:t>
            </a:r>
            <a:r>
              <a:rPr lang="cs-CZ" sz="4400" b="1" dirty="0" err="1" smtClean="0">
                <a:solidFill>
                  <a:srgbClr val="FFFF00"/>
                </a:solidFill>
              </a:rPr>
              <a:t>the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matter</a:t>
            </a:r>
            <a:r>
              <a:rPr lang="cs-CZ" sz="4400" b="1" dirty="0" smtClean="0">
                <a:solidFill>
                  <a:srgbClr val="FFFF00"/>
                </a:solidFill>
              </a:rPr>
              <a:t>?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5220072" y="2204864"/>
            <a:ext cx="3384376" cy="1800200"/>
          </a:xfrm>
          <a:prstGeom prst="wedgeEllipseCallout">
            <a:avLst>
              <a:gd name="adj1" fmla="val 21442"/>
              <a:gd name="adj2" fmla="val 82358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Go to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dentist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!!!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Martina\AppData\Local\Microsoft\Windows\Temporary Internet Files\Content.IE5\8GN0SNH5\MC9003539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9978" y="2564904"/>
            <a:ext cx="1614022" cy="142566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Martina\AppData\Local\Microsoft\Windows\Temporary Internet Files\Content.IE5\SEQ1TQF2\MP9004222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492896"/>
            <a:ext cx="4801622" cy="3312368"/>
          </a:xfrm>
          <a:prstGeom prst="rect">
            <a:avLst/>
          </a:prstGeom>
          <a:noFill/>
        </p:spPr>
      </p:pic>
      <p:sp>
        <p:nvSpPr>
          <p:cNvPr id="3" name="Obláček 2"/>
          <p:cNvSpPr/>
          <p:nvPr/>
        </p:nvSpPr>
        <p:spPr>
          <a:xfrm>
            <a:off x="1115616" y="620688"/>
            <a:ext cx="2520280" cy="1332728"/>
          </a:xfrm>
          <a:prstGeom prst="cloudCallout">
            <a:avLst>
              <a:gd name="adj1" fmla="val 2277"/>
              <a:gd name="adj2" fmla="val 130055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I´ve </a:t>
            </a:r>
            <a:r>
              <a:rPr lang="cs-CZ" sz="2000" b="1" dirty="0" err="1" smtClean="0">
                <a:solidFill>
                  <a:schemeClr val="tx1"/>
                </a:solidFill>
              </a:rPr>
              <a:t>got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headache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" name="Picture 4" descr="C:\Users\Martina\AppData\Local\Microsoft\Windows\Temporary Internet Files\Content.IE5\SEQ1TQF2\MC900056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983368"/>
            <a:ext cx="3185979" cy="256577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923928" y="188640"/>
            <a:ext cx="49712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What</a:t>
            </a:r>
            <a:r>
              <a:rPr lang="cs-CZ" sz="4400" b="1" dirty="0" smtClean="0">
                <a:solidFill>
                  <a:srgbClr val="FFFF00"/>
                </a:solidFill>
              </a:rPr>
              <a:t>´s </a:t>
            </a:r>
            <a:r>
              <a:rPr lang="cs-CZ" sz="4400" b="1" dirty="0" err="1" smtClean="0">
                <a:solidFill>
                  <a:srgbClr val="FFFF00"/>
                </a:solidFill>
              </a:rPr>
              <a:t>the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matter</a:t>
            </a:r>
            <a:r>
              <a:rPr lang="cs-CZ" sz="4400" b="1" dirty="0" smtClean="0">
                <a:solidFill>
                  <a:srgbClr val="FFFF00"/>
                </a:solidFill>
              </a:rPr>
              <a:t>?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220072" y="2204864"/>
            <a:ext cx="3384376" cy="1800200"/>
          </a:xfrm>
          <a:prstGeom prst="wedgeEllipseCallout">
            <a:avLst>
              <a:gd name="adj1" fmla="val 21442"/>
              <a:gd name="adj2" fmla="val 82358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Go to </a:t>
            </a:r>
            <a:r>
              <a:rPr lang="cs-CZ" sz="2400" b="1" dirty="0" err="1" smtClean="0">
                <a:solidFill>
                  <a:schemeClr val="tx1"/>
                </a:solidFill>
              </a:rPr>
              <a:t>sleep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!!!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Don´t play loud music!!!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Martina\AppData\Local\Microsoft\Windows\Temporary Internet Files\Content.IE5\NM0CHSAD\MC900378883[1].wmf"/>
          <p:cNvPicPr>
            <a:picLocks noChangeAspect="1" noChangeArrowheads="1"/>
          </p:cNvPicPr>
          <p:nvPr/>
        </p:nvPicPr>
        <p:blipFill>
          <a:blip r:embed="rId4" cstate="print"/>
          <a:srcRect l="34761" t="31897"/>
          <a:stretch>
            <a:fillRect/>
          </a:stretch>
        </p:blipFill>
        <p:spPr bwMode="auto">
          <a:xfrm>
            <a:off x="7668344" y="2132856"/>
            <a:ext cx="1233064" cy="1083560"/>
          </a:xfrm>
          <a:prstGeom prst="rect">
            <a:avLst/>
          </a:prstGeom>
          <a:noFill/>
        </p:spPr>
      </p:pic>
      <p:pic>
        <p:nvPicPr>
          <p:cNvPr id="4099" name="Picture 3" descr="C:\Users\Martina\AppData\Local\Microsoft\Windows\Temporary Internet Files\Content.IE5\SEQ1TQF2\MC9003910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212976"/>
            <a:ext cx="936104" cy="907085"/>
          </a:xfrm>
          <a:prstGeom prst="rect">
            <a:avLst/>
          </a:prstGeom>
          <a:noFill/>
        </p:spPr>
      </p:pic>
      <p:sp>
        <p:nvSpPr>
          <p:cNvPr id="9" name="Symbol „Zákaz“ 8"/>
          <p:cNvSpPr/>
          <p:nvPr/>
        </p:nvSpPr>
        <p:spPr>
          <a:xfrm>
            <a:off x="7884368" y="3140968"/>
            <a:ext cx="936104" cy="936104"/>
          </a:xfrm>
          <a:prstGeom prst="noSmoking">
            <a:avLst>
              <a:gd name="adj" fmla="val 4615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Martina\AppData\Local\Microsoft\Windows\Temporary Internet Files\Content.IE5\NM0CHSAD\MP9004278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247888"/>
            <a:ext cx="4427984" cy="3205448"/>
          </a:xfrm>
          <a:prstGeom prst="rect">
            <a:avLst/>
          </a:prstGeom>
          <a:noFill/>
        </p:spPr>
      </p:pic>
      <p:sp>
        <p:nvSpPr>
          <p:cNvPr id="4" name="Obláček 3"/>
          <p:cNvSpPr/>
          <p:nvPr/>
        </p:nvSpPr>
        <p:spPr>
          <a:xfrm>
            <a:off x="467544" y="1268760"/>
            <a:ext cx="1800200" cy="1332728"/>
          </a:xfrm>
          <a:prstGeom prst="cloudCallout">
            <a:avLst>
              <a:gd name="adj1" fmla="val 121039"/>
              <a:gd name="adj2" fmla="val 120556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I´ve </a:t>
            </a:r>
            <a:r>
              <a:rPr lang="cs-CZ" sz="2000" b="1" dirty="0" err="1" smtClean="0">
                <a:solidFill>
                  <a:schemeClr val="tx1"/>
                </a:solidFill>
              </a:rPr>
              <a:t>got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cold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5" name="Picture 4" descr="C:\Users\Martina\AppData\Local\Microsoft\Windows\Temporary Internet Files\Content.IE5\SEQ1TQF2\MC900056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983368"/>
            <a:ext cx="3185979" cy="256577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3528" y="332656"/>
            <a:ext cx="49712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err="1" smtClean="0">
                <a:solidFill>
                  <a:srgbClr val="FFFF00"/>
                </a:solidFill>
              </a:rPr>
              <a:t>What</a:t>
            </a:r>
            <a:r>
              <a:rPr lang="cs-CZ" sz="4400" b="1" dirty="0" smtClean="0">
                <a:solidFill>
                  <a:srgbClr val="FFFF00"/>
                </a:solidFill>
              </a:rPr>
              <a:t>´s </a:t>
            </a:r>
            <a:r>
              <a:rPr lang="cs-CZ" sz="4400" b="1" dirty="0" err="1" smtClean="0">
                <a:solidFill>
                  <a:srgbClr val="FFFF00"/>
                </a:solidFill>
              </a:rPr>
              <a:t>the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matter</a:t>
            </a:r>
            <a:r>
              <a:rPr lang="cs-CZ" sz="4400" b="1" dirty="0" smtClean="0">
                <a:solidFill>
                  <a:srgbClr val="FFFF00"/>
                </a:solidFill>
              </a:rPr>
              <a:t>?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5220072" y="2204864"/>
            <a:ext cx="3384376" cy="1800200"/>
          </a:xfrm>
          <a:prstGeom prst="wedgeEllipseCallout">
            <a:avLst>
              <a:gd name="adj1" fmla="val 21442"/>
              <a:gd name="adj2" fmla="val 82358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Go to </a:t>
            </a:r>
            <a:r>
              <a:rPr lang="cs-CZ" sz="2400" b="1" dirty="0" err="1" smtClean="0">
                <a:solidFill>
                  <a:schemeClr val="tx1"/>
                </a:solidFill>
              </a:rPr>
              <a:t>bed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!!!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Don´t </a:t>
            </a:r>
            <a:r>
              <a:rPr lang="cs-CZ" sz="2400" b="1" dirty="0" err="1" smtClean="0">
                <a:solidFill>
                  <a:schemeClr val="tx1"/>
                </a:solidFill>
              </a:rPr>
              <a:t>eat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ice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cream</a:t>
            </a:r>
            <a:r>
              <a:rPr lang="cs-CZ" sz="2400" b="1" dirty="0" smtClean="0">
                <a:solidFill>
                  <a:schemeClr val="tx1"/>
                </a:solidFill>
              </a:rPr>
              <a:t>!!!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Users\Martina\AppData\Local\Microsoft\Windows\Temporary Internet Files\Content.IE5\NM0CHSAD\MC9004405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1556793"/>
            <a:ext cx="1732438" cy="12241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Symbol „Zákaz“ 9"/>
          <p:cNvSpPr/>
          <p:nvPr/>
        </p:nvSpPr>
        <p:spPr>
          <a:xfrm>
            <a:off x="7956376" y="2780928"/>
            <a:ext cx="792088" cy="864096"/>
          </a:xfrm>
          <a:prstGeom prst="noSmoking">
            <a:avLst>
              <a:gd name="adj" fmla="val 4615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Picture 5" descr="C:\Users\Martina\AppData\Local\Microsoft\Windows\Temporary Internet Files\Content.IE5\SEQ1TQF2\MC90041247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77313">
            <a:off x="8066938" y="2709401"/>
            <a:ext cx="599567" cy="983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4900" dirty="0" err="1" smtClean="0">
                <a:solidFill>
                  <a:srgbClr val="FFFF00"/>
                </a:solidFill>
              </a:rPr>
              <a:t>What</a:t>
            </a:r>
            <a:r>
              <a:rPr lang="cs-CZ" sz="4900" dirty="0" smtClean="0">
                <a:solidFill>
                  <a:srgbClr val="FFFF00"/>
                </a:solidFill>
              </a:rPr>
              <a:t>´s </a:t>
            </a:r>
            <a:r>
              <a:rPr lang="cs-CZ" sz="4900" dirty="0" err="1" smtClean="0">
                <a:solidFill>
                  <a:srgbClr val="FFFF00"/>
                </a:solidFill>
              </a:rPr>
              <a:t>the</a:t>
            </a:r>
            <a:r>
              <a:rPr lang="cs-CZ" sz="4900" dirty="0" smtClean="0">
                <a:solidFill>
                  <a:srgbClr val="FFFF00"/>
                </a:solidFill>
              </a:rPr>
              <a:t> </a:t>
            </a:r>
            <a:r>
              <a:rPr lang="cs-CZ" sz="4900" dirty="0" err="1" smtClean="0">
                <a:solidFill>
                  <a:srgbClr val="FFFF00"/>
                </a:solidFill>
              </a:rPr>
              <a:t>matter</a:t>
            </a:r>
            <a:r>
              <a:rPr lang="cs-CZ" sz="4900" dirty="0" smtClean="0">
                <a:solidFill>
                  <a:srgbClr val="FFFF00"/>
                </a:solidFill>
              </a:rPr>
              <a:t>?</a:t>
            </a:r>
            <a:r>
              <a:rPr lang="cs-CZ" sz="4800" dirty="0" smtClean="0">
                <a:solidFill>
                  <a:srgbClr val="FFFF00"/>
                </a:solidFill>
              </a:rPr>
              <a:t/>
            </a:r>
            <a:br>
              <a:rPr lang="cs-CZ" sz="4800" dirty="0" smtClean="0">
                <a:solidFill>
                  <a:srgbClr val="FFFF00"/>
                </a:solidFill>
              </a:rPr>
            </a:br>
            <a:endParaRPr lang="cs-CZ" dirty="0"/>
          </a:p>
        </p:txBody>
      </p:sp>
      <p:pic>
        <p:nvPicPr>
          <p:cNvPr id="4" name="Picture 5" descr="C:\Users\Martina\AppData\Local\Microsoft\Windows\Temporary Internet Files\Content.IE5\8GN0SNH5\MP900424376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56792"/>
            <a:ext cx="2016224" cy="2016224"/>
          </a:xfrm>
          <a:prstGeom prst="rect">
            <a:avLst/>
          </a:prstGeom>
          <a:noFill/>
        </p:spPr>
      </p:pic>
      <p:pic>
        <p:nvPicPr>
          <p:cNvPr id="5" name="Picture 11" descr="C:\Users\Martina\AppData\Local\Microsoft\Windows\Temporary Internet Files\Content.IE5\SEQ1TQF2\MP9004222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628800"/>
            <a:ext cx="1749920" cy="1872208"/>
          </a:xfrm>
          <a:prstGeom prst="rect">
            <a:avLst/>
          </a:prstGeom>
          <a:noFill/>
        </p:spPr>
      </p:pic>
      <p:pic>
        <p:nvPicPr>
          <p:cNvPr id="6" name="Picture 2" descr="C:\Users\Martina\AppData\Local\Microsoft\Windows\Temporary Internet Files\Content.IE5\NM0CHSAD\MP900427831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628800"/>
            <a:ext cx="2249515" cy="1502049"/>
          </a:xfrm>
          <a:prstGeom prst="rect">
            <a:avLst/>
          </a:prstGeom>
          <a:noFill/>
        </p:spPr>
      </p:pic>
      <p:pic>
        <p:nvPicPr>
          <p:cNvPr id="7" name="Picture 4" descr="C:\Users\Martina\AppData\Local\Microsoft\Windows\Temporary Internet Files\Content.IE5\SEQ1TQF2\MP9004222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1628800"/>
            <a:ext cx="2304826" cy="1589970"/>
          </a:xfrm>
          <a:prstGeom prst="rect">
            <a:avLst/>
          </a:prstGeom>
          <a:noFill/>
        </p:spPr>
      </p:pic>
      <p:pic>
        <p:nvPicPr>
          <p:cNvPr id="8" name="Picture 6" descr="C:\Users\Martina\AppData\Local\Microsoft\Windows\Temporary Internet Files\Content.IE5\NM0CHSAD\MP90042437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3789040"/>
            <a:ext cx="2304256" cy="2304256"/>
          </a:xfrm>
          <a:prstGeom prst="rect">
            <a:avLst/>
          </a:prstGeom>
          <a:noFill/>
        </p:spPr>
      </p:pic>
      <p:pic>
        <p:nvPicPr>
          <p:cNvPr id="9" name="Picture 4" descr="C:\Users\Martina\AppData\Local\Microsoft\Windows\Temporary Internet Files\Content.IE5\SEQ1TQF2\MC90005634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3983368"/>
            <a:ext cx="3185979" cy="2565770"/>
          </a:xfrm>
          <a:prstGeom prst="rect">
            <a:avLst/>
          </a:prstGeom>
          <a:noFill/>
        </p:spPr>
      </p:pic>
      <p:sp>
        <p:nvSpPr>
          <p:cNvPr id="12" name="Oválný popisek 11"/>
          <p:cNvSpPr/>
          <p:nvPr/>
        </p:nvSpPr>
        <p:spPr>
          <a:xfrm>
            <a:off x="3059832" y="3573016"/>
            <a:ext cx="2592288" cy="1656184"/>
          </a:xfrm>
          <a:prstGeom prst="wedgeEllipseCallout">
            <a:avLst>
              <a:gd name="adj1" fmla="val 128403"/>
              <a:gd name="adj2" fmla="val 17482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Anotace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slouží k nácviku rozhovorů</a:t>
            </a:r>
          </a:p>
          <a:p>
            <a:endParaRPr lang="cs-CZ" sz="2400" dirty="0" smtClean="0"/>
          </a:p>
          <a:p>
            <a:r>
              <a:rPr lang="cs-CZ" sz="2000" dirty="0" smtClean="0"/>
              <a:t>Cíl: žák pojmenuje některé nemoci, ptá se ostatních, co jim je, udělí radu</a:t>
            </a:r>
          </a:p>
          <a:p>
            <a:pPr marL="118872" indent="0" algn="ctr">
              <a:buNone/>
            </a:pPr>
            <a:endParaRPr lang="cs-CZ" sz="2000" dirty="0" smtClean="0"/>
          </a:p>
          <a:p>
            <a:pPr marL="118872" indent="0" algn="ctr">
              <a:buNone/>
            </a:pPr>
            <a:r>
              <a:rPr lang="cs-CZ" sz="2000" b="1" dirty="0" smtClean="0"/>
              <a:t>Reference</a:t>
            </a:r>
          </a:p>
          <a:p>
            <a:pPr marL="118872" indent="0" algn="ctr">
              <a:buNone/>
            </a:pPr>
            <a:endParaRPr lang="cs-CZ" sz="2000" b="1" dirty="0" smtClean="0"/>
          </a:p>
          <a:p>
            <a:r>
              <a:rPr lang="cs-CZ" sz="2000" dirty="0" smtClean="0"/>
              <a:t> [cit. 2012-02-28]. Obrázky dostupné pod licencí Microsoft Office 2010 </a:t>
            </a:r>
            <a:r>
              <a:rPr lang="cs-CZ" sz="2000" smtClean="0"/>
              <a:t>na </a:t>
            </a:r>
            <a:r>
              <a:rPr lang="cs-CZ" sz="2000" smtClean="0"/>
              <a:t>www.office.microsoft.com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142</TotalTime>
  <Words>174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WHAT´S THE MATTER?</vt:lpstr>
      <vt:lpstr>VY_22_INOVACE_AJK.28</vt:lpstr>
      <vt:lpstr>What´s the matter?</vt:lpstr>
      <vt:lpstr>Prezentace aplikace PowerPoint</vt:lpstr>
      <vt:lpstr>Prezentace aplikace PowerPoint</vt:lpstr>
      <vt:lpstr>Prezentace aplikace PowerPoint</vt:lpstr>
      <vt:lpstr>Prezentace aplikace PowerPoint</vt:lpstr>
      <vt:lpstr>What´s the matter?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jitka</cp:lastModifiedBy>
  <cp:revision>19</cp:revision>
  <dcterms:created xsi:type="dcterms:W3CDTF">2012-02-28T15:01:46Z</dcterms:created>
  <dcterms:modified xsi:type="dcterms:W3CDTF">2013-08-22T15:26:47Z</dcterms:modified>
</cp:coreProperties>
</file>