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0" r:id="rId5"/>
    <p:sldId id="262" r:id="rId6"/>
    <p:sldId id="258" r:id="rId7"/>
    <p:sldId id="264" r:id="rId8"/>
    <p:sldId id="259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294FF2-52B3-4A8B-B3AF-69DDF988FE0F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FBFEAD7-98A1-419F-B0DD-93078F57A9A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wmf"/><Relationship Id="rId12" Type="http://schemas.openxmlformats.org/officeDocument/2006/relationships/image" Target="../media/image24.wmf"/><Relationship Id="rId17" Type="http://schemas.openxmlformats.org/officeDocument/2006/relationships/image" Target="../media/image29.wmf"/><Relationship Id="rId2" Type="http://schemas.openxmlformats.org/officeDocument/2006/relationships/image" Target="../media/image14.wmf"/><Relationship Id="rId16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5" Type="http://schemas.openxmlformats.org/officeDocument/2006/relationships/image" Target="../media/image27.png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png"/><Relationship Id="rId14" Type="http://schemas.openxmlformats.org/officeDocument/2006/relationships/image" Target="../media/image2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wmf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artina\AppData\Local\Microsoft\Windows\Temporary Internet Files\Content.IE5\KI4XWSVM\MP9003999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29" y="470685"/>
            <a:ext cx="7940132" cy="575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692696"/>
            <a:ext cx="7851648" cy="2016224"/>
          </a:xfrm>
        </p:spPr>
        <p:txBody>
          <a:bodyPr>
            <a:normAutofit/>
          </a:bodyPr>
          <a:lstStyle/>
          <a:p>
            <a:pPr algn="l"/>
            <a:r>
              <a:rPr lang="cs-CZ" sz="9600" dirty="0" err="1" smtClean="0">
                <a:solidFill>
                  <a:srgbClr val="FF0000"/>
                </a:solidFill>
              </a:rPr>
              <a:t>Holiday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33003" y="-30556"/>
            <a:ext cx="425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28495" y="-3717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3382229" y="0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C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730365" y="-34405"/>
            <a:ext cx="468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D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6090523" y="-34405"/>
            <a:ext cx="40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E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7407482" y="-37171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F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8460432" y="837020"/>
            <a:ext cx="335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8460432" y="2089179"/>
            <a:ext cx="383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2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8460432" y="3212976"/>
            <a:ext cx="3722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3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8460432" y="4570657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4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8460432" y="5837132"/>
            <a:ext cx="377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1129" y="448723"/>
            <a:ext cx="1248401" cy="128439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12235" y="1733122"/>
            <a:ext cx="1328431" cy="120678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12235" y="448723"/>
            <a:ext cx="1328431" cy="128439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40666" y="1733121"/>
            <a:ext cx="1317730" cy="12704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40666" y="472739"/>
            <a:ext cx="1317730" cy="12603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3834" y="4249262"/>
            <a:ext cx="1248401" cy="110921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3834" y="1759553"/>
            <a:ext cx="1248401" cy="124402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263834" y="3010398"/>
            <a:ext cx="1202998" cy="12067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512235" y="3003579"/>
            <a:ext cx="1328431" cy="121360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174628" y="492663"/>
            <a:ext cx="1261467" cy="12404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75802" y="5390548"/>
            <a:ext cx="1191030" cy="113479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436095" y="492664"/>
            <a:ext cx="1296145" cy="12404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506546" y="4249262"/>
            <a:ext cx="1337212" cy="11412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732239" y="474006"/>
            <a:ext cx="1469021" cy="12591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2840666" y="3010398"/>
            <a:ext cx="1333962" cy="120678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174627" y="1733119"/>
            <a:ext cx="1261467" cy="127045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2843758" y="4217185"/>
            <a:ext cx="1314638" cy="114128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1512234" y="5358472"/>
            <a:ext cx="1331524" cy="116687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436094" y="1759553"/>
            <a:ext cx="1368153" cy="12440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190037" y="3048162"/>
            <a:ext cx="1246057" cy="12010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846850" y="5390547"/>
            <a:ext cx="1311546" cy="11347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436095" y="2982708"/>
            <a:ext cx="1368152" cy="126655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833109" y="1733119"/>
            <a:ext cx="1368152" cy="124958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4158396" y="4249261"/>
            <a:ext cx="1277698" cy="114128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190037" y="5384058"/>
            <a:ext cx="1277698" cy="114128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833108" y="2982852"/>
            <a:ext cx="1368151" cy="12664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467735" y="4249262"/>
            <a:ext cx="1336512" cy="1141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506461" y="5412505"/>
            <a:ext cx="1297785" cy="11128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833109" y="4260946"/>
            <a:ext cx="1368150" cy="115155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833109" y="5412505"/>
            <a:ext cx="1368150" cy="111283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7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8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23" grpId="0" animBg="1"/>
      <p:bldP spid="53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87" grpId="0" animBg="1"/>
      <p:bldP spid="79" grpId="0" animBg="1"/>
      <p:bldP spid="89" grpId="0" animBg="1"/>
      <p:bldP spid="80" grpId="0" animBg="1"/>
      <p:bldP spid="81" grpId="0" animBg="1"/>
      <p:bldP spid="82" grpId="0" animBg="1"/>
      <p:bldP spid="83" grpId="0" animBg="1"/>
      <p:bldP spid="8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VY_22_INOVACE_AJK.30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Datum vytvoření: leden 2012</a:t>
            </a:r>
          </a:p>
          <a:p>
            <a:pPr lvl="0"/>
            <a:r>
              <a:rPr lang="cs-CZ" sz="2000" dirty="0" smtClean="0"/>
              <a:t>Ročník: </a:t>
            </a:r>
            <a:r>
              <a:rPr lang="cs-CZ" sz="2000" dirty="0" err="1" smtClean="0"/>
              <a:t>II.stupeň</a:t>
            </a:r>
            <a:r>
              <a:rPr lang="cs-CZ" sz="2000" dirty="0" smtClean="0"/>
              <a:t> (6.-7.ročník)</a:t>
            </a:r>
          </a:p>
          <a:p>
            <a:pPr lvl="0"/>
            <a:r>
              <a:rPr lang="cs-CZ" sz="2000" dirty="0"/>
              <a:t>Vzdělávací oblast: Jazyk a jazyková komunikace</a:t>
            </a:r>
          </a:p>
          <a:p>
            <a:pPr lvl="0"/>
            <a:r>
              <a:rPr lang="cs-CZ" sz="2000" dirty="0"/>
              <a:t>Vzdělávací obor: Anglický jazyk</a:t>
            </a:r>
          </a:p>
          <a:p>
            <a:pPr lvl="0"/>
            <a:r>
              <a:rPr lang="cs-CZ" sz="2000" dirty="0" smtClean="0"/>
              <a:t>Tematický okruh: Rozvoj komunikačních dovedností </a:t>
            </a:r>
          </a:p>
          <a:p>
            <a:pPr lvl="0"/>
            <a:r>
              <a:rPr lang="cs-CZ" sz="2000" dirty="0" smtClean="0"/>
              <a:t>Téma:  Prázdniny, dopravní prostředky, dopis, minulý čas prostý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8204" y="5085184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075240" cy="1052736"/>
          </a:xfrm>
        </p:spPr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Hotel</a:t>
            </a:r>
          </a:p>
          <a:p>
            <a:r>
              <a:rPr lang="cs-CZ" dirty="0" err="1" smtClean="0"/>
              <a:t>Airport</a:t>
            </a:r>
            <a:endParaRPr lang="cs-CZ" dirty="0" smtClean="0"/>
          </a:p>
          <a:p>
            <a:r>
              <a:rPr lang="cs-CZ" dirty="0" err="1" smtClean="0"/>
              <a:t>Beach</a:t>
            </a:r>
            <a:endParaRPr lang="cs-CZ" dirty="0" smtClean="0"/>
          </a:p>
          <a:p>
            <a:r>
              <a:rPr lang="cs-CZ" dirty="0" err="1" smtClean="0"/>
              <a:t>Tent</a:t>
            </a:r>
            <a:endParaRPr lang="cs-CZ" dirty="0" smtClean="0"/>
          </a:p>
          <a:p>
            <a:r>
              <a:rPr lang="cs-CZ" dirty="0" err="1" smtClean="0"/>
              <a:t>Caravan</a:t>
            </a:r>
            <a:endParaRPr lang="cs-CZ" dirty="0" smtClean="0"/>
          </a:p>
          <a:p>
            <a:r>
              <a:rPr lang="cs-CZ" dirty="0" err="1" smtClean="0"/>
              <a:t>Theme</a:t>
            </a:r>
            <a:r>
              <a:rPr lang="cs-CZ" dirty="0" smtClean="0"/>
              <a:t> park</a:t>
            </a:r>
          </a:p>
          <a:p>
            <a:r>
              <a:rPr lang="cs-CZ" dirty="0" smtClean="0"/>
              <a:t>Restaurant</a:t>
            </a:r>
          </a:p>
          <a:p>
            <a:r>
              <a:rPr lang="cs-CZ" dirty="0" err="1" smtClean="0"/>
              <a:t>Campsite</a:t>
            </a:r>
            <a:endParaRPr lang="cs-CZ" dirty="0" smtClean="0"/>
          </a:p>
          <a:p>
            <a:r>
              <a:rPr lang="cs-CZ" dirty="0" err="1" smtClean="0"/>
              <a:t>Bungallow</a:t>
            </a:r>
            <a:endParaRPr lang="cs-CZ" dirty="0" smtClean="0"/>
          </a:p>
          <a:p>
            <a:r>
              <a:rPr lang="cs-CZ" dirty="0" err="1" smtClean="0"/>
              <a:t>Cottage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9" name="Picture 5" descr="C:\Users\Martina\AppData\Local\Microsoft\Windows\Temporary Internet Files\Content.IE5\JUXHLF2Y\MP900405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284984"/>
            <a:ext cx="1587133" cy="1061864"/>
          </a:xfrm>
          <a:prstGeom prst="rect">
            <a:avLst/>
          </a:prstGeom>
          <a:noFill/>
        </p:spPr>
      </p:pic>
      <p:pic>
        <p:nvPicPr>
          <p:cNvPr id="1033" name="Picture 9" descr="C:\Users\Martina\AppData\Local\Microsoft\Windows\Temporary Internet Files\Content.IE5\P3BRZT5U\MP9004317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013176"/>
            <a:ext cx="1584176" cy="1584176"/>
          </a:xfrm>
          <a:prstGeom prst="rect">
            <a:avLst/>
          </a:prstGeom>
          <a:noFill/>
        </p:spPr>
      </p:pic>
      <p:pic>
        <p:nvPicPr>
          <p:cNvPr id="1034" name="Picture 10" descr="C:\Users\Martina\AppData\Local\Microsoft\Windows\Temporary Internet Files\Content.IE5\JUXHLF2Y\MP90042312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5373483"/>
            <a:ext cx="1462771" cy="1484517"/>
          </a:xfrm>
          <a:prstGeom prst="rect">
            <a:avLst/>
          </a:prstGeom>
          <a:noFill/>
        </p:spPr>
      </p:pic>
      <p:pic>
        <p:nvPicPr>
          <p:cNvPr id="1035" name="Picture 11" descr="C:\Users\Martina\AppData\Local\Microsoft\Windows\Temporary Internet Files\Content.IE5\KI4XWSVM\MP90042210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988840"/>
            <a:ext cx="1474634" cy="1484784"/>
          </a:xfrm>
          <a:prstGeom prst="rect">
            <a:avLst/>
          </a:prstGeom>
          <a:noFill/>
        </p:spPr>
      </p:pic>
      <p:pic>
        <p:nvPicPr>
          <p:cNvPr id="1036" name="Picture 12" descr="C:\Users\Martina\AppData\Local\Microsoft\Windows\Temporary Internet Files\Content.IE5\LMMXJSQQ\MP90040046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70117" y="1196752"/>
            <a:ext cx="1728867" cy="1152128"/>
          </a:xfrm>
          <a:prstGeom prst="rect">
            <a:avLst/>
          </a:prstGeom>
          <a:noFill/>
        </p:spPr>
      </p:pic>
      <p:pic>
        <p:nvPicPr>
          <p:cNvPr id="1037" name="Picture 13" descr="C:\Users\Martina\AppData\Local\Microsoft\Windows\Temporary Internet Files\Content.IE5\P3BRZT5U\MP90042264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4797152"/>
            <a:ext cx="1907704" cy="1275777"/>
          </a:xfrm>
          <a:prstGeom prst="rect">
            <a:avLst/>
          </a:prstGeom>
          <a:noFill/>
        </p:spPr>
      </p:pic>
      <p:pic>
        <p:nvPicPr>
          <p:cNvPr id="1038" name="Picture 14" descr="C:\Users\Martina\AppData\Local\Microsoft\Windows\Temporary Internet Files\Content.IE5\KI4XWSVM\MP90042646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2276872"/>
            <a:ext cx="1200299" cy="1804855"/>
          </a:xfrm>
          <a:prstGeom prst="rect">
            <a:avLst/>
          </a:prstGeom>
          <a:noFill/>
        </p:spPr>
      </p:pic>
      <p:pic>
        <p:nvPicPr>
          <p:cNvPr id="1039" name="Picture 15" descr="C:\Users\Martina\AppData\Local\Microsoft\Windows\Temporary Internet Files\Content.IE5\LMMXJSQQ\MP90040265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2492896"/>
            <a:ext cx="1475499" cy="1844824"/>
          </a:xfrm>
          <a:prstGeom prst="rect">
            <a:avLst/>
          </a:prstGeom>
          <a:noFill/>
        </p:spPr>
      </p:pic>
      <p:pic>
        <p:nvPicPr>
          <p:cNvPr id="1040" name="Picture 16" descr="C:\Users\Martina\AppData\Local\Microsoft\Windows\Temporary Internet Files\Content.IE5\KI4XWSVM\MP900427594[1].jpg"/>
          <p:cNvPicPr>
            <a:picLocks noChangeAspect="1" noChangeArrowheads="1"/>
          </p:cNvPicPr>
          <p:nvPr/>
        </p:nvPicPr>
        <p:blipFill>
          <a:blip r:embed="rId10" cstate="print"/>
          <a:srcRect l="40391" t="2751" r="-182" b="36350"/>
          <a:stretch>
            <a:fillRect/>
          </a:stretch>
        </p:blipFill>
        <p:spPr bwMode="auto">
          <a:xfrm>
            <a:off x="5724128" y="1772816"/>
            <a:ext cx="1440160" cy="1491594"/>
          </a:xfrm>
          <a:prstGeom prst="rect">
            <a:avLst/>
          </a:prstGeom>
          <a:noFill/>
        </p:spPr>
      </p:pic>
      <p:pic>
        <p:nvPicPr>
          <p:cNvPr id="1041" name="Picture 17" descr="C:\Users\Martina\AppData\Local\Microsoft\Windows\Temporary Internet Files\Content.IE5\KI4XWSVM\MP90014910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99792" y="3501008"/>
            <a:ext cx="1209310" cy="17960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8" name="Picture 4" descr="C:\Users\Martina\AppData\Local\Microsoft\Windows\Temporary Internet Files\Content.IE5\NM0CHSAD\MC900411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88840"/>
            <a:ext cx="3283390" cy="3443335"/>
          </a:xfrm>
          <a:prstGeom prst="rect">
            <a:avLst/>
          </a:prstGeom>
          <a:noFill/>
        </p:spPr>
      </p:pic>
      <p:pic>
        <p:nvPicPr>
          <p:cNvPr id="1030" name="Picture 6" descr="C:\Users\Martina\AppData\Local\Microsoft\Windows\Temporary Internet Files\Content.IE5\8GN0SNH5\MC90044038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-963488"/>
            <a:ext cx="2743200" cy="2743200"/>
          </a:xfrm>
          <a:prstGeom prst="rect">
            <a:avLst/>
          </a:prstGeom>
          <a:noFill/>
        </p:spPr>
      </p:pic>
      <p:pic>
        <p:nvPicPr>
          <p:cNvPr id="1031" name="Picture 7" descr="C:\Users\Martina\AppData\Local\Microsoft\Windows\Temporary Internet Files\Content.IE5\NM0CHSAD\MC9002308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221088"/>
            <a:ext cx="2800289" cy="2304256"/>
          </a:xfrm>
          <a:prstGeom prst="rect">
            <a:avLst/>
          </a:prstGeom>
          <a:noFill/>
        </p:spPr>
      </p:pic>
      <p:pic>
        <p:nvPicPr>
          <p:cNvPr id="1034" name="Picture 10" descr="C:\Users\Martina\AppData\Local\Microsoft\Windows\Temporary Internet Files\Content.IE5\8GN0SNH5\MC9003520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5013176"/>
            <a:ext cx="1789568" cy="1430448"/>
          </a:xfrm>
          <a:prstGeom prst="rect">
            <a:avLst/>
          </a:prstGeom>
          <a:noFill/>
        </p:spPr>
      </p:pic>
      <p:pic>
        <p:nvPicPr>
          <p:cNvPr id="1037" name="Picture 13" descr="C:\Users\Martina\AppData\Local\Microsoft\Windows\Temporary Internet Files\Content.IE5\SEQ1TQF2\MC9002997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916832"/>
            <a:ext cx="1665122" cy="1811426"/>
          </a:xfrm>
          <a:prstGeom prst="rect">
            <a:avLst/>
          </a:prstGeom>
          <a:noFill/>
        </p:spPr>
      </p:pic>
      <p:pic>
        <p:nvPicPr>
          <p:cNvPr id="1039" name="Picture 15" descr="C:\Users\Martina\AppData\Local\Microsoft\Windows\Temporary Internet Files\Content.IE5\BW4LMQ1Y\MC90033219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86350" y="4913784"/>
            <a:ext cx="2157650" cy="1944216"/>
          </a:xfrm>
          <a:prstGeom prst="rect">
            <a:avLst/>
          </a:prstGeom>
          <a:noFill/>
        </p:spPr>
      </p:pic>
      <p:pic>
        <p:nvPicPr>
          <p:cNvPr id="1040" name="Picture 16" descr="C:\Users\Martina\AppData\Local\Microsoft\Windows\Temporary Internet Files\Content.IE5\SEQ1TQF2\MC90044145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5589240"/>
            <a:ext cx="1731469" cy="1731469"/>
          </a:xfrm>
          <a:prstGeom prst="rect">
            <a:avLst/>
          </a:prstGeom>
          <a:noFill/>
        </p:spPr>
      </p:pic>
      <p:pic>
        <p:nvPicPr>
          <p:cNvPr id="1041" name="Picture 17" descr="C:\Users\Martina\AppData\Local\Microsoft\Windows\Temporary Internet Files\Content.IE5\8GN0SNH5\MC90044148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1772816"/>
            <a:ext cx="1252508" cy="1252508"/>
          </a:xfrm>
          <a:prstGeom prst="rect">
            <a:avLst/>
          </a:prstGeom>
          <a:noFill/>
        </p:spPr>
      </p:pic>
      <p:pic>
        <p:nvPicPr>
          <p:cNvPr id="1042" name="Picture 18" descr="C:\Users\Martina\AppData\Local\Microsoft\Windows\Temporary Internet Files\Content.IE5\8GN0SNH5\MC90023304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259632" y="3284984"/>
            <a:ext cx="1635867" cy="1414377"/>
          </a:xfrm>
          <a:prstGeom prst="rect">
            <a:avLst/>
          </a:prstGeom>
          <a:noFill/>
        </p:spPr>
      </p:pic>
      <p:pic>
        <p:nvPicPr>
          <p:cNvPr id="1043" name="Picture 19" descr="C:\Users\Martina\AppData\Local\Microsoft\Windows\Temporary Internet Files\Content.IE5\NM0CHSAD\MC90033153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8104" y="4365104"/>
            <a:ext cx="1543616" cy="1792586"/>
          </a:xfrm>
          <a:prstGeom prst="rect">
            <a:avLst/>
          </a:prstGeom>
          <a:noFill/>
        </p:spPr>
      </p:pic>
      <p:pic>
        <p:nvPicPr>
          <p:cNvPr id="1045" name="Picture 21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6" y="-171400"/>
            <a:ext cx="1744675" cy="1836115"/>
          </a:xfrm>
          <a:prstGeom prst="rect">
            <a:avLst/>
          </a:prstGeom>
          <a:noFill/>
        </p:spPr>
      </p:pic>
      <p:pic>
        <p:nvPicPr>
          <p:cNvPr id="1046" name="Picture 22" descr="C:\Users\Martina\AppData\Local\Microsoft\Windows\Temporary Internet Files\Content.IE5\NM0CHSAD\MC900440661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63688" y="1772816"/>
            <a:ext cx="1178798" cy="1224136"/>
          </a:xfrm>
          <a:prstGeom prst="rect">
            <a:avLst/>
          </a:prstGeom>
          <a:noFill/>
        </p:spPr>
      </p:pic>
      <p:pic>
        <p:nvPicPr>
          <p:cNvPr id="2051" name="Picture 3" descr="C:\Users\Martina\AppData\Local\Microsoft\Windows\Temporary Internet Files\Content.IE5\JUXHLF2Y\MP900404856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164288" y="1556792"/>
            <a:ext cx="1760240" cy="1760240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8GN0SNH5\MC900441790[1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588224" y="764704"/>
            <a:ext cx="1947664" cy="1947664"/>
          </a:xfrm>
          <a:prstGeom prst="rect">
            <a:avLst/>
          </a:prstGeom>
          <a:noFill/>
        </p:spPr>
      </p:pic>
      <p:pic>
        <p:nvPicPr>
          <p:cNvPr id="2053" name="Picture 5" descr="C:\Users\Martina\AppData\Local\Microsoft\Windows\Temporary Internet Files\Content.IE5\LMMXJSQQ\MC90023812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508104" y="1772816"/>
            <a:ext cx="1729868" cy="20162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C:\Users\Martina\AppData\Local\Microsoft\Windows\Temporary Internet Files\Content.IE5\P3BRZT5U\MC900435053[1].wmf"/>
          <p:cNvPicPr>
            <a:picLocks noGrp="1" noChangeAspect="1" noChangeArrowheads="1"/>
          </p:cNvPicPr>
          <p:nvPr>
            <p:ph idx="1"/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452320" y="3284984"/>
            <a:ext cx="1691680" cy="16975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travel</a:t>
            </a:r>
            <a:r>
              <a:rPr lang="cs-CZ" b="1" dirty="0" smtClean="0"/>
              <a:t> by …</a:t>
            </a:r>
            <a:endParaRPr lang="cs-CZ" b="1" dirty="0"/>
          </a:p>
        </p:txBody>
      </p:sp>
      <p:pic>
        <p:nvPicPr>
          <p:cNvPr id="3074" name="Picture 2" descr="C:\Users\Martina\AppData\Local\Microsoft\Windows\Temporary Internet Files\Content.IE5\JUXHLF2Y\MP90040031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836712"/>
            <a:ext cx="2627855" cy="1751219"/>
          </a:xfrm>
          <a:prstGeom prst="rect">
            <a:avLst/>
          </a:prstGeom>
          <a:noFill/>
        </p:spPr>
      </p:pic>
      <p:pic>
        <p:nvPicPr>
          <p:cNvPr id="3075" name="Picture 3" descr="C:\Users\Martina\AppData\Local\Microsoft\Windows\Temporary Internet Files\Content.IE5\LMMXJSQQ\MP900399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437112"/>
            <a:ext cx="3030840" cy="2019771"/>
          </a:xfrm>
          <a:prstGeom prst="rect">
            <a:avLst/>
          </a:prstGeom>
          <a:noFill/>
        </p:spPr>
      </p:pic>
      <p:pic>
        <p:nvPicPr>
          <p:cNvPr id="3086" name="Picture 14" descr="C:\Users\Martina\AppData\Local\Microsoft\Windows\Temporary Internet Files\Content.IE5\LMMXJSQQ\MP900422786[1].jpg"/>
          <p:cNvPicPr>
            <a:picLocks noChangeAspect="1" noChangeArrowheads="1"/>
          </p:cNvPicPr>
          <p:nvPr/>
        </p:nvPicPr>
        <p:blipFill>
          <a:blip r:embed="rId4" cstate="print"/>
          <a:srcRect l="30030"/>
          <a:stretch>
            <a:fillRect/>
          </a:stretch>
        </p:blipFill>
        <p:spPr bwMode="auto">
          <a:xfrm>
            <a:off x="5292080" y="3933056"/>
            <a:ext cx="1895425" cy="2708920"/>
          </a:xfrm>
          <a:prstGeom prst="rect">
            <a:avLst/>
          </a:prstGeom>
          <a:noFill/>
        </p:spPr>
      </p:pic>
      <p:pic>
        <p:nvPicPr>
          <p:cNvPr id="3085" name="Picture 13" descr="C:\Users\Martina\AppData\Local\Microsoft\Windows\Temporary Internet Files\Content.IE5\JUXHLF2Y\MC90044129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1144" y="4725144"/>
            <a:ext cx="2132856" cy="2132856"/>
          </a:xfrm>
          <a:prstGeom prst="rect">
            <a:avLst/>
          </a:prstGeom>
          <a:noFill/>
        </p:spPr>
      </p:pic>
      <p:pic>
        <p:nvPicPr>
          <p:cNvPr id="3088" name="Picture 16" descr="C:\Users\Martina\AppData\Local\Microsoft\Windows\Temporary Internet Files\Content.IE5\LMMXJSQQ\MC9004379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365104"/>
            <a:ext cx="1527436" cy="2338065"/>
          </a:xfrm>
          <a:prstGeom prst="rect">
            <a:avLst/>
          </a:prstGeom>
          <a:noFill/>
        </p:spPr>
      </p:pic>
      <p:pic>
        <p:nvPicPr>
          <p:cNvPr id="3089" name="Picture 17" descr="C:\Users\Martina\AppData\Local\Microsoft\Windows\Temporary Internet Files\Content.IE5\JUXHLF2Y\MP9004016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2708920"/>
            <a:ext cx="2599045" cy="1732020"/>
          </a:xfrm>
          <a:prstGeom prst="rect">
            <a:avLst/>
          </a:prstGeom>
          <a:noFill/>
        </p:spPr>
      </p:pic>
      <p:pic>
        <p:nvPicPr>
          <p:cNvPr id="3091" name="Picture 19" descr="C:\Users\Martina\AppData\Local\Microsoft\Windows\Temporary Internet Files\Content.IE5\KI4XWSVM\MC9004160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1772816"/>
            <a:ext cx="2388784" cy="1532117"/>
          </a:xfrm>
          <a:prstGeom prst="rect">
            <a:avLst/>
          </a:prstGeom>
          <a:noFill/>
        </p:spPr>
      </p:pic>
      <p:pic>
        <p:nvPicPr>
          <p:cNvPr id="3094" name="Picture 22" descr="C:\Users\Martina\AppData\Local\Microsoft\Windows\Temporary Internet Files\Content.IE5\P3BRZT5U\MP9003992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1772816"/>
            <a:ext cx="2886824" cy="1923798"/>
          </a:xfrm>
          <a:prstGeom prst="rect">
            <a:avLst/>
          </a:prstGeom>
          <a:noFill/>
        </p:spPr>
      </p:pic>
      <p:pic>
        <p:nvPicPr>
          <p:cNvPr id="3084" name="Picture 12" descr="C:\Users\Martina\AppData\Local\Microsoft\Windows\Temporary Internet Files\Content.IE5\JUXHLF2Y\MC90002838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3284984"/>
            <a:ext cx="1917661" cy="1460319"/>
          </a:xfrm>
          <a:prstGeom prst="rect">
            <a:avLst/>
          </a:prstGeom>
          <a:noFill/>
        </p:spPr>
      </p:pic>
      <p:pic>
        <p:nvPicPr>
          <p:cNvPr id="3076" name="Picture 4" descr="C:\Users\Martina\AppData\Local\Microsoft\Windows\Temporary Internet Files\Content.IE5\JUXHLF2Y\MC900437096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11760" y="213285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algn="ctr"/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in past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5055840"/>
          </a:xfrm>
        </p:spPr>
        <p:txBody>
          <a:bodyPr>
            <a:normAutofit fontScale="92500" lnSpcReduction="10000"/>
          </a:bodyPr>
          <a:lstStyle/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/>
              <a:t>We</a:t>
            </a:r>
            <a:r>
              <a:rPr lang="cs-CZ" sz="3200" dirty="0" smtClean="0"/>
              <a:t>/</a:t>
            </a:r>
            <a:r>
              <a:rPr lang="cs-CZ" sz="3200" dirty="0" err="1" smtClean="0"/>
              <a:t>be</a:t>
            </a:r>
            <a:r>
              <a:rPr lang="cs-CZ" sz="3200" dirty="0" smtClean="0"/>
              <a:t>/on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beach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I/not visit/my </a:t>
            </a:r>
            <a:r>
              <a:rPr lang="cs-CZ" sz="3200" dirty="0" err="1" smtClean="0"/>
              <a:t>Grandma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Peter/</a:t>
            </a:r>
            <a:r>
              <a:rPr lang="cs-CZ" sz="3200" dirty="0" err="1" smtClean="0"/>
              <a:t>have</a:t>
            </a:r>
            <a:r>
              <a:rPr lang="cs-CZ" sz="3200" dirty="0" smtClean="0"/>
              <a:t>/a </a:t>
            </a:r>
            <a:r>
              <a:rPr lang="cs-CZ" sz="3200" dirty="0" err="1" smtClean="0"/>
              <a:t>great</a:t>
            </a:r>
            <a:r>
              <a:rPr lang="cs-CZ" sz="3200" dirty="0" smtClean="0"/>
              <a:t> </a:t>
            </a:r>
            <a:r>
              <a:rPr lang="cs-CZ" sz="3200" dirty="0" err="1" smtClean="0"/>
              <a:t>time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/>
              <a:t>You</a:t>
            </a:r>
            <a:r>
              <a:rPr lang="cs-CZ" sz="3200" dirty="0" smtClean="0"/>
              <a:t>/</a:t>
            </a:r>
            <a:r>
              <a:rPr lang="cs-CZ" sz="3200" dirty="0" err="1" smtClean="0"/>
              <a:t>travel</a:t>
            </a:r>
            <a:r>
              <a:rPr lang="cs-CZ" sz="3200" dirty="0" smtClean="0"/>
              <a:t>/by plane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My sister/</a:t>
            </a:r>
            <a:r>
              <a:rPr lang="cs-CZ" sz="3200" dirty="0" err="1" smtClean="0"/>
              <a:t>break</a:t>
            </a:r>
            <a:r>
              <a:rPr lang="cs-CZ" sz="3200" dirty="0" smtClean="0"/>
              <a:t>/her leg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He/miss/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train</a:t>
            </a:r>
            <a:r>
              <a:rPr lang="cs-CZ" sz="3200" dirty="0" smtClean="0"/>
              <a:t>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Mary/not </a:t>
            </a:r>
            <a:r>
              <a:rPr lang="cs-CZ" sz="3200" dirty="0" err="1" smtClean="0"/>
              <a:t>swim</a:t>
            </a:r>
            <a:r>
              <a:rPr lang="cs-CZ" sz="3200" dirty="0" smtClean="0"/>
              <a:t>/in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sea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/>
              <a:t>We</a:t>
            </a:r>
            <a:r>
              <a:rPr lang="cs-CZ" sz="3200" dirty="0" smtClean="0"/>
              <a:t>/</a:t>
            </a:r>
            <a:r>
              <a:rPr lang="cs-CZ" sz="3200" dirty="0" err="1" smtClean="0"/>
              <a:t>leave</a:t>
            </a:r>
            <a:r>
              <a:rPr lang="cs-CZ" sz="3200" dirty="0" smtClean="0"/>
              <a:t>/</a:t>
            </a:r>
            <a:r>
              <a:rPr lang="cs-CZ" sz="3200" dirty="0" err="1" smtClean="0"/>
              <a:t>our</a:t>
            </a:r>
            <a:r>
              <a:rPr lang="cs-CZ" sz="3200" dirty="0" smtClean="0"/>
              <a:t> dog/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/>
              <a:t>It</a:t>
            </a:r>
            <a:r>
              <a:rPr lang="cs-CZ" sz="3200" dirty="0" smtClean="0"/>
              <a:t>/not </a:t>
            </a:r>
            <a:r>
              <a:rPr lang="cs-CZ" sz="3200" dirty="0" err="1" smtClean="0"/>
              <a:t>be</a:t>
            </a:r>
            <a:r>
              <a:rPr lang="cs-CZ" sz="3200" dirty="0" smtClean="0"/>
              <a:t>/sunny, </a:t>
            </a:r>
            <a:r>
              <a:rPr lang="cs-CZ" sz="3200" dirty="0" err="1" smtClean="0"/>
              <a:t>it</a:t>
            </a:r>
            <a:r>
              <a:rPr lang="cs-CZ" sz="3200" dirty="0" smtClean="0"/>
              <a:t>/</a:t>
            </a:r>
            <a:r>
              <a:rPr lang="cs-CZ" sz="3200" dirty="0" err="1" smtClean="0"/>
              <a:t>rain</a:t>
            </a:r>
            <a:r>
              <a:rPr lang="cs-CZ" sz="3200" dirty="0" smtClean="0"/>
              <a:t>/</a:t>
            </a:r>
            <a:r>
              <a:rPr lang="cs-CZ" sz="3200" dirty="0" err="1" smtClean="0"/>
              <a:t>all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time</a:t>
            </a:r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652120" y="2348880"/>
            <a:ext cx="2088232" cy="2088232"/>
          </a:xfrm>
          <a:prstGeom prst="actionButtonForwardNex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ctr"/>
            <a:r>
              <a:rPr lang="cs-CZ" dirty="0" err="1" smtClean="0"/>
              <a:t>Check</a:t>
            </a:r>
            <a:r>
              <a:rPr lang="cs-CZ" dirty="0" smtClean="0"/>
              <a:t>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91182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err="1" smtClean="0"/>
              <a:t>were</a:t>
            </a:r>
            <a:r>
              <a:rPr lang="cs-CZ" sz="3000" dirty="0" smtClean="0"/>
              <a:t> on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beach</a:t>
            </a:r>
            <a:r>
              <a:rPr lang="cs-CZ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I </a:t>
            </a:r>
            <a:r>
              <a:rPr lang="cs-CZ" sz="3000" dirty="0" err="1" smtClean="0"/>
              <a:t>didn‘t</a:t>
            </a:r>
            <a:r>
              <a:rPr lang="cs-CZ" sz="3000" dirty="0" smtClean="0"/>
              <a:t> visit my </a:t>
            </a:r>
            <a:r>
              <a:rPr lang="cs-CZ" sz="3000" dirty="0" err="1" smtClean="0"/>
              <a:t>Grandma</a:t>
            </a:r>
            <a:r>
              <a:rPr lang="cs-CZ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Peter had a </a:t>
            </a:r>
            <a:r>
              <a:rPr lang="cs-CZ" sz="3000" dirty="0" err="1" smtClean="0"/>
              <a:t>good</a:t>
            </a:r>
            <a:r>
              <a:rPr lang="cs-CZ" sz="3000" dirty="0" smtClean="0"/>
              <a:t> </a:t>
            </a:r>
            <a:r>
              <a:rPr lang="cs-CZ" sz="3000" dirty="0" err="1" smtClean="0"/>
              <a:t>time</a:t>
            </a:r>
            <a:r>
              <a:rPr lang="cs-CZ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err="1" smtClean="0"/>
              <a:t>Did</a:t>
            </a:r>
            <a:r>
              <a:rPr lang="cs-CZ" sz="3000" dirty="0" smtClean="0"/>
              <a:t> </a:t>
            </a:r>
            <a:r>
              <a:rPr lang="cs-CZ" sz="3000" dirty="0" err="1" smtClean="0"/>
              <a:t>you</a:t>
            </a:r>
            <a:r>
              <a:rPr lang="cs-CZ" sz="3000" dirty="0" smtClean="0"/>
              <a:t> </a:t>
            </a:r>
            <a:r>
              <a:rPr lang="cs-CZ" sz="3000" dirty="0" err="1" smtClean="0"/>
              <a:t>travel</a:t>
            </a:r>
            <a:r>
              <a:rPr lang="cs-CZ" sz="3000" dirty="0" smtClean="0"/>
              <a:t> by plane?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My </a:t>
            </a:r>
            <a:r>
              <a:rPr lang="cs-CZ" sz="3000" dirty="0" err="1" smtClean="0"/>
              <a:t>sister</a:t>
            </a:r>
            <a:r>
              <a:rPr lang="cs-CZ" sz="3000" dirty="0" smtClean="0"/>
              <a:t> </a:t>
            </a:r>
            <a:r>
              <a:rPr lang="cs-CZ" sz="3000" dirty="0" err="1" smtClean="0"/>
              <a:t>broke</a:t>
            </a:r>
            <a:r>
              <a:rPr lang="cs-CZ" sz="3000" dirty="0" smtClean="0"/>
              <a:t> her leg.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err="1" smtClean="0"/>
              <a:t>Did</a:t>
            </a:r>
            <a:r>
              <a:rPr lang="cs-CZ" sz="3000" dirty="0" smtClean="0"/>
              <a:t> he miss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train</a:t>
            </a:r>
            <a:r>
              <a:rPr lang="cs-CZ" sz="3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Mary </a:t>
            </a:r>
            <a:r>
              <a:rPr lang="cs-CZ" sz="3000" dirty="0" err="1" smtClean="0"/>
              <a:t>didn‘t</a:t>
            </a:r>
            <a:r>
              <a:rPr lang="cs-CZ" sz="3000" dirty="0" smtClean="0"/>
              <a:t> </a:t>
            </a:r>
            <a:r>
              <a:rPr lang="cs-CZ" sz="3000" dirty="0" err="1" smtClean="0"/>
              <a:t>swim</a:t>
            </a:r>
            <a:r>
              <a:rPr lang="cs-CZ" sz="3000" dirty="0" smtClean="0"/>
              <a:t> in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sea</a:t>
            </a:r>
            <a:r>
              <a:rPr lang="cs-CZ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err="1" smtClean="0"/>
              <a:t>We</a:t>
            </a:r>
            <a:r>
              <a:rPr lang="cs-CZ" sz="3000" dirty="0" smtClean="0"/>
              <a:t> </a:t>
            </a:r>
            <a:r>
              <a:rPr lang="cs-CZ" sz="3000" dirty="0" err="1" smtClean="0"/>
              <a:t>left</a:t>
            </a:r>
            <a:r>
              <a:rPr lang="cs-CZ" sz="3000" dirty="0" smtClean="0"/>
              <a:t> </a:t>
            </a:r>
            <a:r>
              <a:rPr lang="cs-CZ" sz="3000" dirty="0" err="1" smtClean="0"/>
              <a:t>our</a:t>
            </a:r>
            <a:r>
              <a:rPr lang="cs-CZ" sz="3000" dirty="0" smtClean="0"/>
              <a:t> dog </a:t>
            </a:r>
            <a:r>
              <a:rPr lang="cs-CZ" sz="3000" dirty="0" err="1" smtClean="0"/>
              <a:t>at</a:t>
            </a:r>
            <a:r>
              <a:rPr lang="cs-CZ" sz="3000" dirty="0" smtClean="0"/>
              <a:t> </a:t>
            </a:r>
            <a:r>
              <a:rPr lang="cs-CZ" sz="3000" dirty="0" err="1" smtClean="0"/>
              <a:t>home</a:t>
            </a:r>
            <a:r>
              <a:rPr lang="cs-CZ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dirty="0" err="1" smtClean="0"/>
              <a:t>It</a:t>
            </a:r>
            <a:r>
              <a:rPr lang="cs-CZ" sz="3000" dirty="0" smtClean="0"/>
              <a:t> </a:t>
            </a:r>
            <a:r>
              <a:rPr lang="cs-CZ" sz="3000" dirty="0" err="1" smtClean="0"/>
              <a:t>wasn‘t</a:t>
            </a:r>
            <a:r>
              <a:rPr lang="cs-CZ" sz="3000" dirty="0" smtClean="0"/>
              <a:t> sunny, </a:t>
            </a:r>
            <a:r>
              <a:rPr lang="cs-CZ" sz="3000" dirty="0" err="1" smtClean="0"/>
              <a:t>it</a:t>
            </a:r>
            <a:r>
              <a:rPr lang="cs-CZ" sz="3000" dirty="0" smtClean="0"/>
              <a:t> </a:t>
            </a:r>
            <a:r>
              <a:rPr lang="cs-CZ" sz="3000" dirty="0" err="1" smtClean="0"/>
              <a:t>rained</a:t>
            </a:r>
            <a:r>
              <a:rPr lang="cs-CZ" sz="3000" dirty="0" smtClean="0"/>
              <a:t> </a:t>
            </a:r>
            <a:r>
              <a:rPr lang="cs-CZ" sz="3000" dirty="0" err="1" smtClean="0"/>
              <a:t>all</a:t>
            </a:r>
            <a:r>
              <a:rPr lang="cs-CZ" sz="3000" dirty="0" smtClean="0"/>
              <a:t>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time</a:t>
            </a:r>
            <a:r>
              <a:rPr lang="cs-CZ" sz="3000" dirty="0" smtClean="0"/>
              <a:t>.</a:t>
            </a:r>
          </a:p>
          <a:p>
            <a:endParaRPr lang="cs-CZ" sz="3200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6444208" y="2420888"/>
            <a:ext cx="1834504" cy="1872208"/>
          </a:xfrm>
          <a:prstGeom prst="actionButtonBackPrevious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8" y="1400200"/>
            <a:ext cx="381642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608" y="1919001"/>
            <a:ext cx="43204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3608" y="2420888"/>
            <a:ext cx="3744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9703" y="2956781"/>
            <a:ext cx="400331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34627" y="3456321"/>
            <a:ext cx="3744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63289" y="3944500"/>
            <a:ext cx="374441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27908" y="4452686"/>
            <a:ext cx="469621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66202" y="4974504"/>
            <a:ext cx="410356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8" y="5517232"/>
            <a:ext cx="604867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8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Rewrite</a:t>
            </a:r>
            <a:r>
              <a:rPr lang="cs-CZ" dirty="0" smtClean="0"/>
              <a:t> in past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Dear</a:t>
            </a:r>
            <a:r>
              <a:rPr lang="cs-CZ" dirty="0" smtClean="0"/>
              <a:t> Paul,</a:t>
            </a:r>
          </a:p>
          <a:p>
            <a:pPr>
              <a:buNone/>
            </a:pPr>
            <a:r>
              <a:rPr lang="cs-CZ" dirty="0" smtClean="0"/>
              <a:t>I go on </a:t>
            </a:r>
            <a:r>
              <a:rPr lang="cs-CZ" dirty="0" err="1" smtClean="0"/>
              <a:t>holiday</a:t>
            </a:r>
            <a:r>
              <a:rPr lang="cs-CZ" dirty="0" smtClean="0"/>
              <a:t> to </a:t>
            </a:r>
            <a:r>
              <a:rPr lang="cs-CZ" dirty="0" err="1" smtClean="0"/>
              <a:t>Greece</a:t>
            </a:r>
            <a:r>
              <a:rPr lang="cs-CZ" dirty="0" smtClean="0"/>
              <a:t>. I </a:t>
            </a:r>
            <a:r>
              <a:rPr lang="cs-CZ" dirty="0" err="1" smtClean="0"/>
              <a:t>arrive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I </a:t>
            </a:r>
            <a:r>
              <a:rPr lang="cs-CZ" dirty="0" err="1" smtClean="0"/>
              <a:t>stay</a:t>
            </a:r>
            <a:r>
              <a:rPr lang="cs-CZ" dirty="0" smtClean="0"/>
              <a:t> in a </a:t>
            </a:r>
            <a:r>
              <a:rPr lang="cs-CZ" dirty="0" err="1" smtClean="0"/>
              <a:t>bungallow</a:t>
            </a:r>
            <a:r>
              <a:rPr lang="cs-CZ" dirty="0" smtClean="0"/>
              <a:t>. I </a:t>
            </a:r>
            <a:r>
              <a:rPr lang="cs-CZ" dirty="0" err="1" smtClean="0"/>
              <a:t>travel</a:t>
            </a:r>
            <a:r>
              <a:rPr lang="cs-CZ" dirty="0" smtClean="0"/>
              <a:t> by plane,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journey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long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sunny. I </a:t>
            </a:r>
            <a:r>
              <a:rPr lang="cs-CZ" dirty="0" err="1" smtClean="0"/>
              <a:t>swim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. On </a:t>
            </a:r>
            <a:r>
              <a:rPr lang="cs-CZ" dirty="0" err="1" smtClean="0"/>
              <a:t>Wednesday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accident</a:t>
            </a:r>
            <a:r>
              <a:rPr lang="cs-CZ" dirty="0" smtClean="0"/>
              <a:t>, I </a:t>
            </a:r>
            <a:r>
              <a:rPr lang="cs-CZ" dirty="0" err="1" smtClean="0"/>
              <a:t>fall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break</a:t>
            </a:r>
            <a:r>
              <a:rPr lang="cs-CZ" dirty="0" smtClean="0"/>
              <a:t> my </a:t>
            </a:r>
            <a:r>
              <a:rPr lang="cs-CZ" dirty="0" err="1" smtClean="0"/>
              <a:t>arm</a:t>
            </a:r>
            <a:r>
              <a:rPr lang="cs-CZ" dirty="0" smtClean="0"/>
              <a:t>. I´m not happy </a:t>
            </a:r>
            <a:r>
              <a:rPr lang="cs-CZ" dirty="0" err="1" smtClean="0"/>
              <a:t>and</a:t>
            </a:r>
            <a:r>
              <a:rPr lang="cs-CZ" dirty="0" smtClean="0"/>
              <a:t> I don´t </a:t>
            </a:r>
            <a:r>
              <a:rPr lang="cs-CZ" dirty="0" err="1" smtClean="0"/>
              <a:t>enjoy</a:t>
            </a:r>
            <a:r>
              <a:rPr lang="cs-CZ" dirty="0" smtClean="0"/>
              <a:t> my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r>
              <a:rPr lang="cs-CZ" dirty="0" smtClean="0"/>
              <a:t>. I </a:t>
            </a:r>
            <a:r>
              <a:rPr lang="cs-CZ" dirty="0" err="1" smtClean="0"/>
              <a:t>sit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café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TV. I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photographs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Helen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/>
              <a:t>Anotace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Prezentace slouží k opakování slovní zásoby a k používání minulého času prostého</a:t>
            </a:r>
          </a:p>
          <a:p>
            <a:pPr lvl="0"/>
            <a:r>
              <a:rPr lang="cs-CZ" sz="2000" dirty="0" smtClean="0"/>
              <a:t>Cíl: žák si upevní znalost slovní zásoby týkající se prázdnin</a:t>
            </a:r>
            <a:r>
              <a:rPr lang="cs-CZ" sz="2000" dirty="0"/>
              <a:t>, </a:t>
            </a:r>
            <a:r>
              <a:rPr lang="cs-CZ" sz="2000" dirty="0" smtClean="0"/>
              <a:t>na </a:t>
            </a:r>
            <a:r>
              <a:rPr lang="cs-CZ" sz="2000" dirty="0" err="1" smtClean="0"/>
              <a:t>slidu</a:t>
            </a:r>
            <a:r>
              <a:rPr lang="cs-CZ" sz="2000" dirty="0" smtClean="0"/>
              <a:t> </a:t>
            </a:r>
            <a:r>
              <a:rPr lang="cs-CZ" sz="2000" dirty="0"/>
              <a:t>1 odkrývá postupně </a:t>
            </a:r>
            <a:r>
              <a:rPr lang="cs-CZ" sz="2000" dirty="0" smtClean="0"/>
              <a:t>obrázek</a:t>
            </a:r>
            <a:r>
              <a:rPr lang="cs-CZ" sz="2000" dirty="0"/>
              <a:t> </a:t>
            </a:r>
            <a:r>
              <a:rPr lang="cs-CZ" sz="2000" dirty="0" smtClean="0"/>
              <a:t>s tématem </a:t>
            </a:r>
            <a:r>
              <a:rPr lang="cs-CZ" sz="2000" dirty="0" err="1" smtClean="0"/>
              <a:t>holiday</a:t>
            </a:r>
            <a:r>
              <a:rPr lang="cs-CZ" sz="2000" dirty="0" smtClean="0"/>
              <a:t>, mluví o tom, co může o prázdninách dělat,kde může bydlet a jak cestovat</a:t>
            </a:r>
            <a:r>
              <a:rPr lang="cs-CZ" sz="2000" smtClean="0"/>
              <a:t>, </a:t>
            </a:r>
            <a:r>
              <a:rPr lang="cs-CZ" sz="2000" smtClean="0"/>
              <a:t>používá </a:t>
            </a:r>
            <a:r>
              <a:rPr lang="cs-CZ" sz="2000" dirty="0" smtClean="0"/>
              <a:t>minulý čas prostý ve větách a přepíše dopis (e-mail) z dovolené v minulém čase</a:t>
            </a:r>
          </a:p>
          <a:p>
            <a:pPr marL="0" indent="0" algn="ctr">
              <a:buNone/>
            </a:pPr>
            <a:endParaRPr lang="cs-CZ" sz="2000" b="1" dirty="0" smtClean="0"/>
          </a:p>
          <a:p>
            <a:pPr marL="0" indent="0" algn="ctr">
              <a:buNone/>
            </a:pPr>
            <a:r>
              <a:rPr lang="cs-CZ" sz="2400" b="1" dirty="0" smtClean="0"/>
              <a:t>Reference</a:t>
            </a:r>
          </a:p>
          <a:p>
            <a:r>
              <a:rPr lang="cs-CZ" sz="2000" dirty="0" smtClean="0"/>
              <a:t>[cit.2012-02-28] Obrázky použité v prezentaci jsou dostupné pod licencí Microsoft Office 2010 na Office.com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207</TotalTime>
  <Words>285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Holiday</vt:lpstr>
      <vt:lpstr>VY_22_INOVACE_AJK.30 </vt:lpstr>
      <vt:lpstr>Match the words</vt:lpstr>
      <vt:lpstr>What´s in the picture?</vt:lpstr>
      <vt:lpstr>You can travel by …</vt:lpstr>
      <vt:lpstr>Make sentences in past</vt:lpstr>
      <vt:lpstr>Check !</vt:lpstr>
      <vt:lpstr>Rewrite in past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</dc:title>
  <dc:creator>Martina</dc:creator>
  <cp:lastModifiedBy>Martina</cp:lastModifiedBy>
  <cp:revision>27</cp:revision>
  <dcterms:created xsi:type="dcterms:W3CDTF">2012-02-12T17:37:51Z</dcterms:created>
  <dcterms:modified xsi:type="dcterms:W3CDTF">2013-08-22T09:30:30Z</dcterms:modified>
</cp:coreProperties>
</file>