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8" r:id="rId11"/>
    <p:sldId id="257" r:id="rId12"/>
    <p:sldId id="26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0" d="100"/>
          <a:sy n="40" d="100"/>
        </p:scale>
        <p:origin x="-1555" y="-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BE705F0-9A8E-4EA7-B48E-8FFD37063286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08C1E02-F2B8-4FAA-8E80-F388B19EB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05F0-9A8E-4EA7-B48E-8FFD37063286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C1E02-F2B8-4FAA-8E80-F388B19EB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05F0-9A8E-4EA7-B48E-8FFD37063286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C1E02-F2B8-4FAA-8E80-F388B19EB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05F0-9A8E-4EA7-B48E-8FFD37063286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C1E02-F2B8-4FAA-8E80-F388B19EB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05F0-9A8E-4EA7-B48E-8FFD37063286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C1E02-F2B8-4FAA-8E80-F388B19EB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05F0-9A8E-4EA7-B48E-8FFD37063286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C1E02-F2B8-4FAA-8E80-F388B19EB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05F0-9A8E-4EA7-B48E-8FFD37063286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C1E02-F2B8-4FAA-8E80-F388B19EB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05F0-9A8E-4EA7-B48E-8FFD37063286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C1E02-F2B8-4FAA-8E80-F388B19EB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05F0-9A8E-4EA7-B48E-8FFD37063286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C1E02-F2B8-4FAA-8E80-F388B19EB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05F0-9A8E-4EA7-B48E-8FFD37063286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C1E02-F2B8-4FAA-8E80-F388B19EB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705F0-9A8E-4EA7-B48E-8FFD37063286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C1E02-F2B8-4FAA-8E80-F388B19EB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BE705F0-9A8E-4EA7-B48E-8FFD37063286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908C1E02-F2B8-4FAA-8E80-F388B19EB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11" Type="http://schemas.openxmlformats.org/officeDocument/2006/relationships/image" Target="../media/image21.wmf"/><Relationship Id="rId5" Type="http://schemas.openxmlformats.org/officeDocument/2006/relationships/image" Target="../media/image15.wmf"/><Relationship Id="rId10" Type="http://schemas.openxmlformats.org/officeDocument/2006/relationships/image" Target="../media/image20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13" Type="http://schemas.openxmlformats.org/officeDocument/2006/relationships/image" Target="../media/image33.wmf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11" Type="http://schemas.openxmlformats.org/officeDocument/2006/relationships/image" Target="../media/image31.wmf"/><Relationship Id="rId5" Type="http://schemas.openxmlformats.org/officeDocument/2006/relationships/image" Target="../media/image25.wmf"/><Relationship Id="rId15" Type="http://schemas.openxmlformats.org/officeDocument/2006/relationships/image" Target="../media/image35.wmf"/><Relationship Id="rId10" Type="http://schemas.openxmlformats.org/officeDocument/2006/relationships/image" Target="../media/image30.wmf"/><Relationship Id="rId4" Type="http://schemas.openxmlformats.org/officeDocument/2006/relationships/image" Target="../media/image24.wmf"/><Relationship Id="rId9" Type="http://schemas.openxmlformats.org/officeDocument/2006/relationships/image" Target="../media/image29.wmf"/><Relationship Id="rId14" Type="http://schemas.openxmlformats.org/officeDocument/2006/relationships/image" Target="../media/image3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wmf"/><Relationship Id="rId3" Type="http://schemas.openxmlformats.org/officeDocument/2006/relationships/image" Target="../media/image37.jpeg"/><Relationship Id="rId7" Type="http://schemas.openxmlformats.org/officeDocument/2006/relationships/image" Target="../media/image41.wmf"/><Relationship Id="rId12" Type="http://schemas.openxmlformats.org/officeDocument/2006/relationships/image" Target="../media/image46.wmf"/><Relationship Id="rId17" Type="http://schemas.openxmlformats.org/officeDocument/2006/relationships/image" Target="../media/image51.wmf"/><Relationship Id="rId2" Type="http://schemas.openxmlformats.org/officeDocument/2006/relationships/image" Target="../media/image36.wmf"/><Relationship Id="rId16" Type="http://schemas.openxmlformats.org/officeDocument/2006/relationships/image" Target="../media/image5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45.wmf"/><Relationship Id="rId5" Type="http://schemas.openxmlformats.org/officeDocument/2006/relationships/image" Target="../media/image39.wmf"/><Relationship Id="rId15" Type="http://schemas.openxmlformats.org/officeDocument/2006/relationships/image" Target="../media/image49.png"/><Relationship Id="rId10" Type="http://schemas.openxmlformats.org/officeDocument/2006/relationships/image" Target="../media/image44.png"/><Relationship Id="rId4" Type="http://schemas.openxmlformats.org/officeDocument/2006/relationships/image" Target="../media/image38.jpeg"/><Relationship Id="rId9" Type="http://schemas.openxmlformats.org/officeDocument/2006/relationships/image" Target="../media/image43.wmf"/><Relationship Id="rId14" Type="http://schemas.openxmlformats.org/officeDocument/2006/relationships/image" Target="../media/image4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54.wmf"/><Relationship Id="rId7" Type="http://schemas.openxmlformats.org/officeDocument/2006/relationships/image" Target="../media/image58.wmf"/><Relationship Id="rId2" Type="http://schemas.openxmlformats.org/officeDocument/2006/relationships/image" Target="../media/image5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wmf"/><Relationship Id="rId11" Type="http://schemas.openxmlformats.org/officeDocument/2006/relationships/image" Target="../media/image62.wmf"/><Relationship Id="rId5" Type="http://schemas.openxmlformats.org/officeDocument/2006/relationships/image" Target="../media/image56.wmf"/><Relationship Id="rId10" Type="http://schemas.openxmlformats.org/officeDocument/2006/relationships/image" Target="../media/image61.wmf"/><Relationship Id="rId4" Type="http://schemas.openxmlformats.org/officeDocument/2006/relationships/image" Target="../media/image55.wmf"/><Relationship Id="rId9" Type="http://schemas.openxmlformats.org/officeDocument/2006/relationships/image" Target="../media/image60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wmf"/><Relationship Id="rId3" Type="http://schemas.openxmlformats.org/officeDocument/2006/relationships/image" Target="../media/image64.wmf"/><Relationship Id="rId7" Type="http://schemas.openxmlformats.org/officeDocument/2006/relationships/image" Target="../media/image68.jpeg"/><Relationship Id="rId12" Type="http://schemas.openxmlformats.org/officeDocument/2006/relationships/image" Target="../media/image73.jpeg"/><Relationship Id="rId2" Type="http://schemas.openxmlformats.org/officeDocument/2006/relationships/image" Target="../media/image6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wmf"/><Relationship Id="rId11" Type="http://schemas.openxmlformats.org/officeDocument/2006/relationships/image" Target="../media/image72.wmf"/><Relationship Id="rId5" Type="http://schemas.openxmlformats.org/officeDocument/2006/relationships/image" Target="../media/image66.png"/><Relationship Id="rId10" Type="http://schemas.openxmlformats.org/officeDocument/2006/relationships/image" Target="../media/image71.wmf"/><Relationship Id="rId4" Type="http://schemas.openxmlformats.org/officeDocument/2006/relationships/image" Target="../media/image65.wmf"/><Relationship Id="rId9" Type="http://schemas.openxmlformats.org/officeDocument/2006/relationships/image" Target="../media/image70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b="1" dirty="0" smtClean="0"/>
              <a:t>FOOD and DRINK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502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VY_22_INOVACE_AJK.34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Autor: Martina </a:t>
            </a:r>
            <a:r>
              <a:rPr lang="cs-CZ" sz="2000" dirty="0" err="1" smtClean="0"/>
              <a:t>Majtánová</a:t>
            </a:r>
            <a:endParaRPr lang="cs-CZ" sz="2000" dirty="0" smtClean="0"/>
          </a:p>
          <a:p>
            <a:r>
              <a:rPr lang="cs-CZ" sz="2000" dirty="0" smtClean="0"/>
              <a:t>Datum vytvoření: březen 2012</a:t>
            </a:r>
          </a:p>
          <a:p>
            <a:r>
              <a:rPr lang="cs-CZ" sz="2000" dirty="0" smtClean="0"/>
              <a:t>Ročník: </a:t>
            </a:r>
            <a:r>
              <a:rPr lang="cs-CZ" sz="2000" dirty="0" err="1" smtClean="0"/>
              <a:t>II.stupeň</a:t>
            </a:r>
            <a:r>
              <a:rPr lang="cs-CZ" sz="2000" dirty="0" smtClean="0"/>
              <a:t> (6.-7.ročník)</a:t>
            </a:r>
          </a:p>
          <a:p>
            <a:r>
              <a:rPr lang="cs-CZ" sz="2000" dirty="0" smtClean="0"/>
              <a:t>Vzdělávací oblast: Jazyk a jazyková komunikace</a:t>
            </a:r>
          </a:p>
          <a:p>
            <a:r>
              <a:rPr lang="cs-CZ" sz="2000" dirty="0" smtClean="0"/>
              <a:t>Vzdělávací obor: Anglický jazyk</a:t>
            </a:r>
          </a:p>
          <a:p>
            <a:r>
              <a:rPr lang="cs-CZ" sz="2000" dirty="0" smtClean="0"/>
              <a:t>Tematický okruh: Rozvoj komunikačních dovedností </a:t>
            </a:r>
          </a:p>
          <a:p>
            <a:r>
              <a:rPr lang="cs-CZ" sz="2000" dirty="0" smtClean="0"/>
              <a:t>Téma: Jídlo a pití</a:t>
            </a:r>
          </a:p>
          <a:p>
            <a:endParaRPr lang="cs-CZ" dirty="0"/>
          </a:p>
        </p:txBody>
      </p:sp>
      <p:pic>
        <p:nvPicPr>
          <p:cNvPr id="4" name="Picture 28" descr="http://www.zssvat.cz/wp-content/uploads/2010/10/logo-eu-2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084" y="5445224"/>
            <a:ext cx="5688330" cy="1079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NTB1\AppData\Local\Microsoft\Windows\Temporary Internet Files\Content.IE5\9S3725G8\MC90044175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TB1\AppData\Local\Microsoft\Windows\Temporary Internet Files\Content.IE5\50RHYVP1\MC9004108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895283"/>
            <a:ext cx="1980446" cy="172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TB1\AppData\Local\Microsoft\Windows\Temporary Internet Files\Content.IE5\9S3725G8\MC90044178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20280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TB1\AppData\Local\Microsoft\Windows\Temporary Internet Files\Content.IE5\50RHYVP1\MC9002335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055" y="2974320"/>
            <a:ext cx="1538499" cy="1416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TB1\AppData\Local\Microsoft\Windows\Temporary Internet Files\Content.IE5\PSBFHVVI\MC9002133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628" y="4725144"/>
            <a:ext cx="963796" cy="1343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TB1\AppData\Local\Microsoft\Windows\Temporary Internet Files\Content.IE5\9S3725G8\MC9002811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76453"/>
            <a:ext cx="1714957" cy="121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NTB1\AppData\Local\Microsoft\Windows\Temporary Internet Files\Content.IE5\PSBFHVVI\MC9004418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117173"/>
            <a:ext cx="1429568" cy="1547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NTB1\AppData\Local\Microsoft\Windows\Temporary Internet Files\Content.IE5\50RHYVP1\MC90029320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700428"/>
            <a:ext cx="1074416" cy="121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NTB1\AppData\Local\Microsoft\Windows\Temporary Internet Files\Content.IE5\9S3725G8\MC900441751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256" y="2653341"/>
            <a:ext cx="1737344" cy="1737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47133" y="0"/>
            <a:ext cx="16834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DRINK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511272" y="1704256"/>
            <a:ext cx="1329296" cy="54178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milk</a:t>
            </a:r>
            <a:endParaRPr lang="cs-CZ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1636514" y="891580"/>
            <a:ext cx="1329296" cy="54178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coffee</a:t>
            </a:r>
            <a:endParaRPr lang="cs-CZ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5705145" y="2780273"/>
            <a:ext cx="1598345" cy="54178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lemonade</a:t>
            </a:r>
            <a:endParaRPr lang="cs-CZ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7164288" y="5571829"/>
            <a:ext cx="1329296" cy="54178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cola</a:t>
            </a:r>
            <a:endParaRPr lang="cs-CZ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1636514" y="2477480"/>
            <a:ext cx="1329296" cy="54178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wine</a:t>
            </a:r>
            <a:endParaRPr lang="cs-CZ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4614304" y="4183360"/>
            <a:ext cx="1329296" cy="54178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beer</a:t>
            </a:r>
            <a:endParaRPr lang="cs-CZ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5698784" y="707886"/>
            <a:ext cx="1329296" cy="54178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tea</a:t>
            </a:r>
            <a:endParaRPr lang="cs-CZ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3131840" y="5992615"/>
            <a:ext cx="1329296" cy="54178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juice</a:t>
            </a:r>
            <a:endParaRPr lang="cs-CZ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929590" y="5030045"/>
            <a:ext cx="1329296" cy="54178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water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65184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44008" y="0"/>
            <a:ext cx="34275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</a:rPr>
              <a:t>FISH </a:t>
            </a:r>
            <a:r>
              <a:rPr lang="cs-CZ" sz="3600" b="1" dirty="0" err="1" smtClean="0">
                <a:solidFill>
                  <a:schemeClr val="accent1"/>
                </a:solidFill>
              </a:rPr>
              <a:t>and</a:t>
            </a:r>
            <a:r>
              <a:rPr lang="cs-CZ" sz="3600" b="1" dirty="0" smtClean="0">
                <a:solidFill>
                  <a:schemeClr val="accent1"/>
                </a:solidFill>
              </a:rPr>
              <a:t> MEAT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pic>
        <p:nvPicPr>
          <p:cNvPr id="2050" name="Picture 2" descr="C:\Users\NTB1\AppData\Local\Microsoft\Windows\Temporary Internet Files\Content.IE5\50RHYVP1\MC900407820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67"/>
          <a:stretch/>
        </p:blipFill>
        <p:spPr bwMode="auto">
          <a:xfrm>
            <a:off x="755576" y="717376"/>
            <a:ext cx="2370314" cy="1110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TB1\AppData\Local\Microsoft\Windows\Temporary Internet Files\Content.IE5\50RHYVP1\MC9003439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94418"/>
            <a:ext cx="1730045" cy="125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TB1\AppData\Local\Microsoft\Windows\Temporary Internet Files\Content.IE5\O4PZIY3K\MC900441854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84" b="35762"/>
          <a:stretch/>
        </p:blipFill>
        <p:spPr bwMode="auto">
          <a:xfrm>
            <a:off x="7092280" y="937996"/>
            <a:ext cx="1048182" cy="1156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TB1\AppData\Local\Microsoft\Windows\Temporary Internet Files\Content.IE5\50RHYVP1\MC9002343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0598" y="2924944"/>
            <a:ext cx="1560855" cy="1325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TB1\AppData\Local\Microsoft\Windows\Temporary Internet Files\Content.IE5\PSBFHVVI\MC90021593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4090" y="3800323"/>
            <a:ext cx="1233285" cy="90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rtina\AppData\Local\Microsoft\Windows\Temporary Internet Files\Content.IE5\NM0CHSAD\MC90023281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4941168"/>
            <a:ext cx="2218848" cy="1340687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3131840" y="1052736"/>
            <a:ext cx="1872208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tuna</a:t>
            </a:r>
            <a:endParaRPr lang="cs-CZ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4139952" y="3068960"/>
            <a:ext cx="1872208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sausages</a:t>
            </a:r>
            <a:endParaRPr lang="cs-CZ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763688" y="3068960"/>
            <a:ext cx="1872208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lamb</a:t>
            </a:r>
            <a:endParaRPr lang="cs-CZ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6372200" y="4149080"/>
            <a:ext cx="1872208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ham</a:t>
            </a:r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5292080" y="980728"/>
            <a:ext cx="1872208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pork</a:t>
            </a:r>
            <a:endParaRPr lang="cs-CZ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1187624" y="4869160"/>
            <a:ext cx="1872208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beef</a:t>
            </a:r>
            <a:endParaRPr lang="cs-CZ" b="1" dirty="0"/>
          </a:p>
        </p:txBody>
      </p:sp>
      <p:pic>
        <p:nvPicPr>
          <p:cNvPr id="1027" name="Picture 3" descr="C:\Users\Martina\AppData\Local\Microsoft\Windows\Temporary Internet Files\Content.IE5\P3BRZT5U\MC90041368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67944" y="1772816"/>
            <a:ext cx="2234913" cy="1311462"/>
          </a:xfrm>
          <a:prstGeom prst="rect">
            <a:avLst/>
          </a:prstGeom>
          <a:noFill/>
        </p:spPr>
      </p:pic>
      <p:sp>
        <p:nvSpPr>
          <p:cNvPr id="16" name="Zaoblený obdélník 15"/>
          <p:cNvSpPr/>
          <p:nvPr/>
        </p:nvSpPr>
        <p:spPr>
          <a:xfrm>
            <a:off x="5724128" y="5157192"/>
            <a:ext cx="1872208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turkey</a:t>
            </a:r>
            <a:endParaRPr lang="cs-CZ" b="1" dirty="0"/>
          </a:p>
        </p:txBody>
      </p:sp>
      <p:pic>
        <p:nvPicPr>
          <p:cNvPr id="3" name="Picture 2" descr="C:\Users\Martina\AppData\Local\Microsoft\Windows\Temporary Internet Files\Content.IE5\LMMXJSQQ\MC90008405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5661248"/>
            <a:ext cx="2263786" cy="912534"/>
          </a:xfrm>
          <a:prstGeom prst="rect">
            <a:avLst/>
          </a:prstGeom>
          <a:noFill/>
        </p:spPr>
      </p:pic>
      <p:pic>
        <p:nvPicPr>
          <p:cNvPr id="4" name="Picture 3" descr="C:\Users\Martina\AppData\Local\Microsoft\Windows\Temporary Internet Files\Content.IE5\8GN0SNH5\MC900413222[1].wmf"/>
          <p:cNvPicPr>
            <a:picLocks noChangeAspect="1" noChangeArrowheads="1"/>
          </p:cNvPicPr>
          <p:nvPr/>
        </p:nvPicPr>
        <p:blipFill>
          <a:blip r:embed="rId10" cstate="print"/>
          <a:srcRect t="39562" r="17658"/>
          <a:stretch>
            <a:fillRect/>
          </a:stretch>
        </p:blipFill>
        <p:spPr bwMode="auto">
          <a:xfrm>
            <a:off x="3203848" y="3717032"/>
            <a:ext cx="1595773" cy="1008112"/>
          </a:xfrm>
          <a:prstGeom prst="rect">
            <a:avLst/>
          </a:prstGeom>
          <a:noFill/>
        </p:spPr>
      </p:pic>
      <p:pic>
        <p:nvPicPr>
          <p:cNvPr id="1030" name="Picture 6" descr="C:\Users\Martina\AppData\Local\Microsoft\Windows\Temporary Internet Files\Content.IE5\SEQ1TQF2\MC900305073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661765" y="5301208"/>
            <a:ext cx="1482235" cy="1319204"/>
          </a:xfrm>
          <a:prstGeom prst="rect">
            <a:avLst/>
          </a:prstGeom>
          <a:noFill/>
        </p:spPr>
      </p:pic>
      <p:sp>
        <p:nvSpPr>
          <p:cNvPr id="22" name="Zaoblený obdélník 21"/>
          <p:cNvSpPr/>
          <p:nvPr/>
        </p:nvSpPr>
        <p:spPr>
          <a:xfrm>
            <a:off x="4572000" y="3933056"/>
            <a:ext cx="1872208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chicken</a:t>
            </a:r>
            <a:endParaRPr lang="cs-CZ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6084168" y="6209928"/>
            <a:ext cx="1872208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trout</a:t>
            </a:r>
            <a:endParaRPr lang="cs-CZ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1763688" y="6209928"/>
            <a:ext cx="1872208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salmon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15787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60032" y="0"/>
            <a:ext cx="31582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VEGETABLES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pic>
        <p:nvPicPr>
          <p:cNvPr id="2052" name="Picture 4" descr="C:\Users\Martina\AppData\Local\Microsoft\Windows\Temporary Internet Files\Content.IE5\KI4XWSVM\MC90044178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109526">
            <a:off x="611560" y="188640"/>
            <a:ext cx="1443608" cy="1443608"/>
          </a:xfrm>
          <a:prstGeom prst="rect">
            <a:avLst/>
          </a:prstGeom>
          <a:noFill/>
        </p:spPr>
      </p:pic>
      <p:pic>
        <p:nvPicPr>
          <p:cNvPr id="2053" name="Picture 5" descr="C:\Users\Martina\AppData\Local\Microsoft\Windows\Temporary Internet Files\Content.IE5\KI4XWSVM\MC90044178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908720"/>
            <a:ext cx="1587624" cy="1587624"/>
          </a:xfrm>
          <a:prstGeom prst="rect">
            <a:avLst/>
          </a:prstGeom>
          <a:noFill/>
        </p:spPr>
      </p:pic>
      <p:pic>
        <p:nvPicPr>
          <p:cNvPr id="2054" name="Picture 6" descr="C:\Users\Martina\AppData\Local\Microsoft\Windows\Temporary Internet Files\Content.IE5\LMMXJSQQ\MC9001934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420888"/>
            <a:ext cx="1534184" cy="1240330"/>
          </a:xfrm>
          <a:prstGeom prst="rect">
            <a:avLst/>
          </a:prstGeom>
          <a:noFill/>
        </p:spPr>
      </p:pic>
      <p:pic>
        <p:nvPicPr>
          <p:cNvPr id="2055" name="Picture 7" descr="C:\Users\Martina\AppData\Local\Microsoft\Windows\Temporary Internet Files\Content.IE5\KI4XWSVM\MC9004301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1628800"/>
            <a:ext cx="1493639" cy="1178373"/>
          </a:xfrm>
          <a:prstGeom prst="rect">
            <a:avLst/>
          </a:prstGeom>
          <a:noFill/>
        </p:spPr>
      </p:pic>
      <p:pic>
        <p:nvPicPr>
          <p:cNvPr id="2056" name="Picture 8" descr="C:\Users\Martina\AppData\Local\Microsoft\Windows\Temporary Internet Files\Content.IE5\BW4LMQ1Y\MC90008830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5157192"/>
            <a:ext cx="2335794" cy="1022287"/>
          </a:xfrm>
          <a:prstGeom prst="rect">
            <a:avLst/>
          </a:prstGeom>
          <a:noFill/>
        </p:spPr>
      </p:pic>
      <p:pic>
        <p:nvPicPr>
          <p:cNvPr id="2057" name="Picture 9" descr="C:\Users\Martina\AppData\Local\Microsoft\Windows\Temporary Internet Files\Content.IE5\SEQ1TQF2\MC90044178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4941168"/>
            <a:ext cx="1299592" cy="1299592"/>
          </a:xfrm>
          <a:prstGeom prst="rect">
            <a:avLst/>
          </a:prstGeom>
          <a:noFill/>
        </p:spPr>
      </p:pic>
      <p:pic>
        <p:nvPicPr>
          <p:cNvPr id="2060" name="Picture 12" descr="C:\Users\Martina\AppData\Local\Microsoft\Windows\Temporary Internet Files\Content.IE5\P3BRZT5U\MC90023254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27784" y="4653136"/>
            <a:ext cx="1700246" cy="1650409"/>
          </a:xfrm>
          <a:prstGeom prst="rect">
            <a:avLst/>
          </a:prstGeom>
          <a:noFill/>
        </p:spPr>
      </p:pic>
      <p:pic>
        <p:nvPicPr>
          <p:cNvPr id="2061" name="Picture 13" descr="C:\Users\Martina\AppData\Local\Microsoft\Windows\Temporary Internet Files\Content.IE5\JUXHLF2Y\MC90041190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32040" y="3952366"/>
            <a:ext cx="1368152" cy="1240466"/>
          </a:xfrm>
          <a:prstGeom prst="rect">
            <a:avLst/>
          </a:prstGeom>
          <a:noFill/>
        </p:spPr>
      </p:pic>
      <p:pic>
        <p:nvPicPr>
          <p:cNvPr id="2062" name="Picture 14" descr="C:\Users\Martina\AppData\Local\Microsoft\Windows\Temporary Internet Files\Content.IE5\P3BRZT5U\MC90008837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20072" y="1841625"/>
            <a:ext cx="1687722" cy="1146953"/>
          </a:xfrm>
          <a:prstGeom prst="rect">
            <a:avLst/>
          </a:prstGeom>
          <a:noFill/>
        </p:spPr>
      </p:pic>
      <p:pic>
        <p:nvPicPr>
          <p:cNvPr id="2063" name="Picture 15" descr="C:\Users\Martina\AppData\Local\Microsoft\Windows\Temporary Internet Files\Content.IE5\LMMXJSQQ\MC900411888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1242351">
            <a:off x="7483139" y="3611873"/>
            <a:ext cx="1257060" cy="1218616"/>
          </a:xfrm>
          <a:prstGeom prst="rect">
            <a:avLst/>
          </a:prstGeom>
          <a:noFill/>
        </p:spPr>
      </p:pic>
      <p:pic>
        <p:nvPicPr>
          <p:cNvPr id="2064" name="Picture 16" descr="C:\Users\Martina\AppData\Local\Microsoft\Windows\Temporary Internet Files\Content.IE5\KI4XWSVM\MC900250819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267744" y="3356992"/>
            <a:ext cx="1172174" cy="923087"/>
          </a:xfrm>
          <a:prstGeom prst="rect">
            <a:avLst/>
          </a:prstGeom>
          <a:noFill/>
        </p:spPr>
      </p:pic>
      <p:pic>
        <p:nvPicPr>
          <p:cNvPr id="2065" name="Picture 17" descr="C:\Users\Martina\AppData\Local\Microsoft\Windows\Temporary Internet Files\Content.IE5\LMMXJSQQ\MC900232570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436096" y="620688"/>
            <a:ext cx="1395907" cy="1027867"/>
          </a:xfrm>
          <a:prstGeom prst="rect">
            <a:avLst/>
          </a:prstGeom>
          <a:noFill/>
        </p:spPr>
      </p:pic>
      <p:sp>
        <p:nvSpPr>
          <p:cNvPr id="19" name="Elipsa 18"/>
          <p:cNvSpPr/>
          <p:nvPr/>
        </p:nvSpPr>
        <p:spPr>
          <a:xfrm>
            <a:off x="1331640" y="1412776"/>
            <a:ext cx="151216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beans</a:t>
            </a:r>
            <a:endParaRPr lang="cs-CZ" b="1" dirty="0"/>
          </a:p>
        </p:txBody>
      </p:sp>
      <p:sp>
        <p:nvSpPr>
          <p:cNvPr id="22" name="Elipsa 21"/>
          <p:cNvSpPr/>
          <p:nvPr/>
        </p:nvSpPr>
        <p:spPr>
          <a:xfrm>
            <a:off x="5220072" y="1340768"/>
            <a:ext cx="187220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cabbage</a:t>
            </a:r>
            <a:endParaRPr lang="cs-CZ" b="1" dirty="0"/>
          </a:p>
        </p:txBody>
      </p:sp>
      <p:sp>
        <p:nvSpPr>
          <p:cNvPr id="23" name="Elipsa 22"/>
          <p:cNvSpPr/>
          <p:nvPr/>
        </p:nvSpPr>
        <p:spPr>
          <a:xfrm>
            <a:off x="7020272" y="2132856"/>
            <a:ext cx="151216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tomato</a:t>
            </a:r>
            <a:endParaRPr lang="cs-CZ" b="1" dirty="0"/>
          </a:p>
        </p:txBody>
      </p:sp>
      <p:sp>
        <p:nvSpPr>
          <p:cNvPr id="24" name="Elipsa 23"/>
          <p:cNvSpPr/>
          <p:nvPr/>
        </p:nvSpPr>
        <p:spPr>
          <a:xfrm>
            <a:off x="2627784" y="2708920"/>
            <a:ext cx="151216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peas</a:t>
            </a:r>
            <a:endParaRPr lang="cs-CZ" b="1" dirty="0"/>
          </a:p>
        </p:txBody>
      </p:sp>
      <p:sp>
        <p:nvSpPr>
          <p:cNvPr id="25" name="Elipsa 24"/>
          <p:cNvSpPr/>
          <p:nvPr/>
        </p:nvSpPr>
        <p:spPr>
          <a:xfrm>
            <a:off x="395536" y="3645024"/>
            <a:ext cx="1728192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broccoli</a:t>
            </a:r>
            <a:endParaRPr lang="cs-CZ" b="1" dirty="0"/>
          </a:p>
        </p:txBody>
      </p:sp>
      <p:sp>
        <p:nvSpPr>
          <p:cNvPr id="26" name="Elipsa 25"/>
          <p:cNvSpPr/>
          <p:nvPr/>
        </p:nvSpPr>
        <p:spPr>
          <a:xfrm>
            <a:off x="1547664" y="5949280"/>
            <a:ext cx="151216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lettuce</a:t>
            </a:r>
            <a:endParaRPr lang="cs-CZ" b="1" dirty="0"/>
          </a:p>
        </p:txBody>
      </p:sp>
      <p:sp>
        <p:nvSpPr>
          <p:cNvPr id="27" name="Elipsa 26"/>
          <p:cNvSpPr/>
          <p:nvPr/>
        </p:nvSpPr>
        <p:spPr>
          <a:xfrm>
            <a:off x="7631832" y="5877272"/>
            <a:ext cx="151216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onion</a:t>
            </a:r>
            <a:endParaRPr lang="cs-CZ" b="1" dirty="0"/>
          </a:p>
        </p:txBody>
      </p:sp>
      <p:sp>
        <p:nvSpPr>
          <p:cNvPr id="28" name="Elipsa 27"/>
          <p:cNvSpPr/>
          <p:nvPr/>
        </p:nvSpPr>
        <p:spPr>
          <a:xfrm>
            <a:off x="4283968" y="2852936"/>
            <a:ext cx="2088232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mushrooms</a:t>
            </a:r>
            <a:endParaRPr lang="cs-CZ" b="1" dirty="0"/>
          </a:p>
        </p:txBody>
      </p:sp>
      <p:sp>
        <p:nvSpPr>
          <p:cNvPr id="29" name="Elipsa 28"/>
          <p:cNvSpPr/>
          <p:nvPr/>
        </p:nvSpPr>
        <p:spPr>
          <a:xfrm>
            <a:off x="6660232" y="2924944"/>
            <a:ext cx="2088232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cucumber</a:t>
            </a:r>
            <a:endParaRPr lang="cs-CZ" b="1" dirty="0"/>
          </a:p>
        </p:txBody>
      </p:sp>
      <p:sp>
        <p:nvSpPr>
          <p:cNvPr id="30" name="Elipsa 29"/>
          <p:cNvSpPr/>
          <p:nvPr/>
        </p:nvSpPr>
        <p:spPr>
          <a:xfrm>
            <a:off x="5004048" y="5157192"/>
            <a:ext cx="151216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carrot</a:t>
            </a:r>
            <a:endParaRPr lang="cs-CZ" b="1" dirty="0"/>
          </a:p>
        </p:txBody>
      </p:sp>
      <p:sp>
        <p:nvSpPr>
          <p:cNvPr id="31" name="Elipsa 30"/>
          <p:cNvSpPr/>
          <p:nvPr/>
        </p:nvSpPr>
        <p:spPr>
          <a:xfrm>
            <a:off x="4067944" y="5733256"/>
            <a:ext cx="1728192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peppers</a:t>
            </a:r>
            <a:endParaRPr lang="cs-CZ" b="1" dirty="0"/>
          </a:p>
        </p:txBody>
      </p:sp>
      <p:sp>
        <p:nvSpPr>
          <p:cNvPr id="32" name="Elipsa 31"/>
          <p:cNvSpPr/>
          <p:nvPr/>
        </p:nvSpPr>
        <p:spPr>
          <a:xfrm>
            <a:off x="3347864" y="3789040"/>
            <a:ext cx="151216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garlic</a:t>
            </a:r>
            <a:endParaRPr lang="cs-CZ" b="1" dirty="0"/>
          </a:p>
        </p:txBody>
      </p:sp>
      <p:pic>
        <p:nvPicPr>
          <p:cNvPr id="2051" name="Picture 3" descr="C:\Users\Martina\AppData\Local\Microsoft\Windows\Temporary Internet Files\Content.IE5\NM0CHSAD\MC900214938[1].wmf"/>
          <p:cNvPicPr>
            <a:picLocks noChangeAspect="1" noChangeArrowheads="1"/>
          </p:cNvPicPr>
          <p:nvPr/>
        </p:nvPicPr>
        <p:blipFill>
          <a:blip r:embed="rId14" cstate="print"/>
          <a:srcRect l="22951" t="10830"/>
          <a:stretch>
            <a:fillRect/>
          </a:stretch>
        </p:blipFill>
        <p:spPr bwMode="auto">
          <a:xfrm rot="1983389">
            <a:off x="3032414" y="183914"/>
            <a:ext cx="1136314" cy="1556792"/>
          </a:xfrm>
          <a:prstGeom prst="rect">
            <a:avLst/>
          </a:prstGeom>
          <a:noFill/>
        </p:spPr>
      </p:pic>
      <p:sp>
        <p:nvSpPr>
          <p:cNvPr id="33" name="Elipsa 32"/>
          <p:cNvSpPr/>
          <p:nvPr/>
        </p:nvSpPr>
        <p:spPr>
          <a:xfrm>
            <a:off x="6228184" y="4149080"/>
            <a:ext cx="1512168" cy="72008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parsley</a:t>
            </a:r>
            <a:endParaRPr lang="cs-CZ" b="1" dirty="0"/>
          </a:p>
        </p:txBody>
      </p:sp>
      <p:pic>
        <p:nvPicPr>
          <p:cNvPr id="3" name="Picture 4" descr="C:\Users\Martina\AppData\Local\Microsoft\Windows\Temporary Internet Files\Content.IE5\BW4LMQ1Y\MC900331262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195736" y="3861048"/>
            <a:ext cx="1197151" cy="8375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36096" y="0"/>
            <a:ext cx="14173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FRUIT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pic>
        <p:nvPicPr>
          <p:cNvPr id="4098" name="Picture 2" descr="C:\Users\Martina\AppData\Local\Microsoft\Windows\Temporary Internet Files\Content.IE5\P3BRZT5U\MC900411886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000107">
            <a:off x="467544" y="620688"/>
            <a:ext cx="1584176" cy="1159139"/>
          </a:xfrm>
          <a:prstGeom prst="rect">
            <a:avLst/>
          </a:prstGeom>
          <a:noFill/>
        </p:spPr>
      </p:pic>
      <p:pic>
        <p:nvPicPr>
          <p:cNvPr id="4099" name="Picture 3" descr="C:\Users\Martina\AppData\Local\Microsoft\Windows\Temporary Internet Files\Content.IE5\NM0CHSAD\MP9004052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94849">
            <a:off x="6609306" y="4779053"/>
            <a:ext cx="2061834" cy="1472738"/>
          </a:xfrm>
          <a:prstGeom prst="rect">
            <a:avLst/>
          </a:prstGeom>
          <a:noFill/>
        </p:spPr>
      </p:pic>
      <p:pic>
        <p:nvPicPr>
          <p:cNvPr id="4100" name="Picture 4" descr="C:\Users\Martina\AppData\Local\Microsoft\Windows\Temporary Internet Files\Content.IE5\BW4LMQ1Y\MP9004304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365104"/>
            <a:ext cx="1772816" cy="1772816"/>
          </a:xfrm>
          <a:prstGeom prst="rect">
            <a:avLst/>
          </a:prstGeom>
          <a:noFill/>
        </p:spPr>
      </p:pic>
      <p:pic>
        <p:nvPicPr>
          <p:cNvPr id="4102" name="Picture 6" descr="C:\Users\Martina\AppData\Local\Microsoft\Windows\Temporary Internet Files\Content.IE5\NM0CHSAD\MC90019168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78778" y="1301435"/>
            <a:ext cx="1229016" cy="1119453"/>
          </a:xfrm>
          <a:prstGeom prst="rect">
            <a:avLst/>
          </a:prstGeom>
          <a:noFill/>
        </p:spPr>
      </p:pic>
      <p:pic>
        <p:nvPicPr>
          <p:cNvPr id="4103" name="Picture 7" descr="C:\Users\Martina\AppData\Local\Microsoft\Windows\Temporary Internet Files\Content.IE5\JUXHLF2Y\MC90044172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39144" y="1772816"/>
            <a:ext cx="864096" cy="864096"/>
          </a:xfrm>
          <a:prstGeom prst="rect">
            <a:avLst/>
          </a:prstGeom>
          <a:noFill/>
        </p:spPr>
      </p:pic>
      <p:pic>
        <p:nvPicPr>
          <p:cNvPr id="4104" name="Picture 8" descr="C:\Users\Martina\AppData\Local\Microsoft\Windows\Temporary Internet Files\Content.IE5\NM0CHSAD\MC90021537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5229200"/>
            <a:ext cx="1169186" cy="1080120"/>
          </a:xfrm>
          <a:prstGeom prst="rect">
            <a:avLst/>
          </a:prstGeom>
          <a:noFill/>
        </p:spPr>
      </p:pic>
      <p:pic>
        <p:nvPicPr>
          <p:cNvPr id="4105" name="Picture 9" descr="C:\Users\Martina\AppData\Local\Microsoft\Windows\Temporary Internet Files\Content.IE5\P3BRZT5U\MC90043690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99592" y="2996952"/>
            <a:ext cx="1217290" cy="1217290"/>
          </a:xfrm>
          <a:prstGeom prst="rect">
            <a:avLst/>
          </a:prstGeom>
          <a:noFill/>
        </p:spPr>
      </p:pic>
      <p:pic>
        <p:nvPicPr>
          <p:cNvPr id="4106" name="Picture 10" descr="C:\Users\Martina\AppData\Local\Microsoft\Windows\Temporary Internet Files\Content.IE5\SEQ1TQF2\MC90033624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27784" y="188640"/>
            <a:ext cx="1661396" cy="1369107"/>
          </a:xfrm>
          <a:prstGeom prst="rect">
            <a:avLst/>
          </a:prstGeom>
          <a:noFill/>
        </p:spPr>
      </p:pic>
      <p:pic>
        <p:nvPicPr>
          <p:cNvPr id="1026" name="Picture 2" descr="C:\Users\Martina\AppData\Local\Microsoft\Windows\Temporary Internet Files\Content.IE5\SEQ1TQF2\MC900441744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92280" y="2852936"/>
            <a:ext cx="1587624" cy="1587624"/>
          </a:xfrm>
          <a:prstGeom prst="rect">
            <a:avLst/>
          </a:prstGeom>
          <a:noFill/>
        </p:spPr>
      </p:pic>
      <p:pic>
        <p:nvPicPr>
          <p:cNvPr id="1028" name="Picture 4" descr="C:\Users\Martina\AppData\Local\Microsoft\Windows\Temporary Internet Files\Content.IE5\BW4LMQ1Y\MC900246115[1].wmf"/>
          <p:cNvPicPr>
            <a:picLocks noChangeAspect="1" noChangeArrowheads="1"/>
          </p:cNvPicPr>
          <p:nvPr/>
        </p:nvPicPr>
        <p:blipFill>
          <a:blip r:embed="rId11" cstate="print"/>
          <a:srcRect r="42293" b="20438"/>
          <a:stretch>
            <a:fillRect/>
          </a:stretch>
        </p:blipFill>
        <p:spPr bwMode="auto">
          <a:xfrm>
            <a:off x="5148064" y="4221088"/>
            <a:ext cx="978692" cy="984990"/>
          </a:xfrm>
          <a:prstGeom prst="rect">
            <a:avLst/>
          </a:prstGeom>
          <a:noFill/>
        </p:spPr>
      </p:pic>
      <p:pic>
        <p:nvPicPr>
          <p:cNvPr id="1029" name="Picture 5" descr="C:\Users\Martina\AppData\Local\Microsoft\Windows\Temporary Internet Files\Content.IE5\BW4LMQ1Y\MC900193514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236296" y="980728"/>
            <a:ext cx="1111657" cy="1226916"/>
          </a:xfrm>
          <a:prstGeom prst="rect">
            <a:avLst/>
          </a:prstGeom>
          <a:noFill/>
        </p:spPr>
      </p:pic>
      <p:pic>
        <p:nvPicPr>
          <p:cNvPr id="1030" name="Picture 6" descr="C:\Users\Martina\AppData\Local\Microsoft\Windows\Temporary Internet Files\Content.IE5\BW4LMQ1Y\MC900193406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483768" y="3356992"/>
            <a:ext cx="1255674" cy="835494"/>
          </a:xfrm>
          <a:prstGeom prst="rect">
            <a:avLst/>
          </a:prstGeom>
          <a:noFill/>
        </p:spPr>
      </p:pic>
      <p:pic>
        <p:nvPicPr>
          <p:cNvPr id="1033" name="Picture 9" descr="C:\Users\Martina\AppData\Local\Microsoft\Windows\Temporary Internet Files\Content.IE5\SEQ1TQF2\MC900058273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851920" y="2924944"/>
            <a:ext cx="1404915" cy="1325414"/>
          </a:xfrm>
          <a:prstGeom prst="rect">
            <a:avLst/>
          </a:prstGeom>
          <a:noFill/>
        </p:spPr>
      </p:pic>
      <p:pic>
        <p:nvPicPr>
          <p:cNvPr id="1034" name="Picture 10" descr="C:\Users\Martina\AppData\Local\Microsoft\Windows\Temporary Internet Files\Content.IE5\8GN0SNH5\MC900436900[1]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779912" y="1340768"/>
            <a:ext cx="1073274" cy="1073274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0" y="188640"/>
            <a:ext cx="172819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blackberries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3347864" y="2276872"/>
            <a:ext cx="156247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satsumas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5076056" y="3501008"/>
            <a:ext cx="156247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orange</a:t>
            </a:r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5292080" y="2492896"/>
            <a:ext cx="156247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grapes</a:t>
            </a:r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7092280" y="2132856"/>
            <a:ext cx="156247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blueberries</a:t>
            </a:r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6948264" y="4149080"/>
            <a:ext cx="156247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apple</a:t>
            </a:r>
            <a:endParaRPr lang="cs-CZ" b="1" dirty="0"/>
          </a:p>
        </p:txBody>
      </p:sp>
      <p:sp>
        <p:nvSpPr>
          <p:cNvPr id="26" name="Obdélník 25"/>
          <p:cNvSpPr/>
          <p:nvPr/>
        </p:nvSpPr>
        <p:spPr>
          <a:xfrm>
            <a:off x="6732240" y="5949280"/>
            <a:ext cx="156247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pear</a:t>
            </a:r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4860032" y="5301208"/>
            <a:ext cx="1634480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water</a:t>
            </a:r>
            <a:r>
              <a:rPr lang="cs-CZ" b="1" dirty="0" smtClean="0"/>
              <a:t> </a:t>
            </a:r>
            <a:r>
              <a:rPr lang="cs-CZ" b="1" dirty="0" err="1" smtClean="0"/>
              <a:t>melon</a:t>
            </a:r>
            <a:endParaRPr lang="cs-CZ" b="1" dirty="0"/>
          </a:p>
        </p:txBody>
      </p:sp>
      <p:sp>
        <p:nvSpPr>
          <p:cNvPr id="28" name="Obdélník 27"/>
          <p:cNvSpPr/>
          <p:nvPr/>
        </p:nvSpPr>
        <p:spPr>
          <a:xfrm>
            <a:off x="2339752" y="4221088"/>
            <a:ext cx="156247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peach</a:t>
            </a:r>
            <a:endParaRPr lang="cs-CZ" b="1" dirty="0"/>
          </a:p>
        </p:txBody>
      </p:sp>
      <p:sp>
        <p:nvSpPr>
          <p:cNvPr id="29" name="Obdélník 28"/>
          <p:cNvSpPr/>
          <p:nvPr/>
        </p:nvSpPr>
        <p:spPr>
          <a:xfrm>
            <a:off x="539552" y="4221088"/>
            <a:ext cx="156247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strawberries</a:t>
            </a:r>
            <a:endParaRPr lang="cs-CZ" b="1" dirty="0"/>
          </a:p>
        </p:txBody>
      </p:sp>
      <p:sp>
        <p:nvSpPr>
          <p:cNvPr id="30" name="Obdélník 29"/>
          <p:cNvSpPr/>
          <p:nvPr/>
        </p:nvSpPr>
        <p:spPr>
          <a:xfrm>
            <a:off x="2051720" y="5661248"/>
            <a:ext cx="156247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banana</a:t>
            </a:r>
            <a:endParaRPr lang="cs-CZ" b="1" dirty="0"/>
          </a:p>
        </p:txBody>
      </p:sp>
      <p:sp>
        <p:nvSpPr>
          <p:cNvPr id="31" name="Obdélník 30"/>
          <p:cNvSpPr/>
          <p:nvPr/>
        </p:nvSpPr>
        <p:spPr>
          <a:xfrm>
            <a:off x="251520" y="5949280"/>
            <a:ext cx="156247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pineapple</a:t>
            </a:r>
            <a:endParaRPr lang="cs-CZ" b="1" dirty="0"/>
          </a:p>
        </p:txBody>
      </p:sp>
      <p:sp>
        <p:nvSpPr>
          <p:cNvPr id="32" name="Obdélník 31"/>
          <p:cNvSpPr/>
          <p:nvPr/>
        </p:nvSpPr>
        <p:spPr>
          <a:xfrm>
            <a:off x="251520" y="1844824"/>
            <a:ext cx="156247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raspberry</a:t>
            </a:r>
            <a:endParaRPr lang="cs-CZ" b="1" dirty="0"/>
          </a:p>
        </p:txBody>
      </p:sp>
      <p:sp>
        <p:nvSpPr>
          <p:cNvPr id="33" name="Obdélník 32"/>
          <p:cNvSpPr/>
          <p:nvPr/>
        </p:nvSpPr>
        <p:spPr>
          <a:xfrm>
            <a:off x="1475656" y="2564904"/>
            <a:ext cx="156247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apricot</a:t>
            </a:r>
            <a:endParaRPr lang="cs-CZ" b="1" dirty="0"/>
          </a:p>
        </p:txBody>
      </p:sp>
      <p:sp>
        <p:nvSpPr>
          <p:cNvPr id="34" name="Obdélník 33"/>
          <p:cNvSpPr/>
          <p:nvPr/>
        </p:nvSpPr>
        <p:spPr>
          <a:xfrm>
            <a:off x="4067944" y="6165304"/>
            <a:ext cx="156247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cranberries</a:t>
            </a:r>
            <a:endParaRPr lang="cs-CZ" b="1" dirty="0"/>
          </a:p>
        </p:txBody>
      </p:sp>
      <p:pic>
        <p:nvPicPr>
          <p:cNvPr id="1035" name="Picture 11" descr="C:\Users\Martina\AppData\Local\Microsoft\Windows\Temporary Internet Files\Content.IE5\JUXHLF2Y\MC90019344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051720" y="4725144"/>
            <a:ext cx="1399690" cy="1012243"/>
          </a:xfrm>
          <a:prstGeom prst="rect">
            <a:avLst/>
          </a:prstGeom>
          <a:noFill/>
        </p:spPr>
      </p:pic>
      <p:pic>
        <p:nvPicPr>
          <p:cNvPr id="1036" name="Picture 12" descr="C:\Users\Martina\AppData\Local\Microsoft\Windows\Temporary Internet Files\Content.IE5\SEQ1TQF2\MC900193528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691680" y="0"/>
            <a:ext cx="1461914" cy="1084158"/>
          </a:xfrm>
          <a:prstGeom prst="rect">
            <a:avLst/>
          </a:prstGeom>
          <a:noFill/>
        </p:spPr>
      </p:pic>
      <p:sp>
        <p:nvSpPr>
          <p:cNvPr id="38" name="Obdélník 37"/>
          <p:cNvSpPr/>
          <p:nvPr/>
        </p:nvSpPr>
        <p:spPr>
          <a:xfrm>
            <a:off x="4355976" y="836712"/>
            <a:ext cx="156247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plums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artina\AppData\Local\Microsoft\Windows\Temporary Internet Files\Content.IE5\JUXHLF2Y\MP9004309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692696"/>
            <a:ext cx="5762482" cy="587727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95936" y="0"/>
            <a:ext cx="44775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1"/>
                </a:solidFill>
              </a:rPr>
              <a:t>What</a:t>
            </a:r>
            <a:r>
              <a:rPr lang="cs-CZ" sz="3600" b="1" dirty="0" smtClean="0">
                <a:solidFill>
                  <a:schemeClr val="accent1"/>
                </a:solidFill>
              </a:rPr>
              <a:t> </a:t>
            </a:r>
            <a:r>
              <a:rPr lang="cs-CZ" sz="3600" b="1" dirty="0" err="1" smtClean="0">
                <a:solidFill>
                  <a:schemeClr val="accent1"/>
                </a:solidFill>
              </a:rPr>
              <a:t>can</a:t>
            </a:r>
            <a:r>
              <a:rPr lang="cs-CZ" sz="3600" b="1" dirty="0" smtClean="0">
                <a:solidFill>
                  <a:schemeClr val="accent1"/>
                </a:solidFill>
              </a:rPr>
              <a:t> </a:t>
            </a:r>
            <a:r>
              <a:rPr lang="cs-CZ" sz="3600" b="1" dirty="0" err="1" smtClean="0">
                <a:solidFill>
                  <a:schemeClr val="accent1"/>
                </a:solidFill>
              </a:rPr>
              <a:t>you</a:t>
            </a:r>
            <a:r>
              <a:rPr lang="cs-CZ" sz="3600" b="1" dirty="0" smtClean="0">
                <a:solidFill>
                  <a:schemeClr val="accent1"/>
                </a:solidFill>
              </a:rPr>
              <a:t> </a:t>
            </a:r>
            <a:r>
              <a:rPr lang="cs-CZ" sz="3600" b="1" dirty="0" err="1" smtClean="0">
                <a:solidFill>
                  <a:schemeClr val="accent1"/>
                </a:solidFill>
              </a:rPr>
              <a:t>see</a:t>
            </a:r>
            <a:r>
              <a:rPr lang="cs-CZ" sz="3600" b="1" dirty="0" smtClean="0">
                <a:solidFill>
                  <a:schemeClr val="accent1"/>
                </a:solidFill>
              </a:rPr>
              <a:t>?</a:t>
            </a:r>
            <a:endParaRPr lang="cs-CZ" sz="36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27984" y="0"/>
            <a:ext cx="39917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</a:rPr>
              <a:t>DIARY PRODUCTS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pic>
        <p:nvPicPr>
          <p:cNvPr id="3074" name="Picture 2" descr="C:\Users\Martina\AppData\Local\Microsoft\Windows\Temporary Internet Files\Content.IE5\8GN0SNH5\MC9000882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620688"/>
            <a:ext cx="2551818" cy="1076445"/>
          </a:xfrm>
          <a:prstGeom prst="rect">
            <a:avLst/>
          </a:prstGeom>
          <a:noFill/>
        </p:spPr>
      </p:pic>
      <p:pic>
        <p:nvPicPr>
          <p:cNvPr id="3076" name="Picture 4" descr="C:\Users\Martina\AppData\Local\Microsoft\Windows\Temporary Internet Files\Content.IE5\JUXHLF2Y\MC9004119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279238">
            <a:off x="467544" y="4437112"/>
            <a:ext cx="1607323" cy="1472448"/>
          </a:xfrm>
          <a:prstGeom prst="rect">
            <a:avLst/>
          </a:prstGeom>
          <a:noFill/>
        </p:spPr>
      </p:pic>
      <p:pic>
        <p:nvPicPr>
          <p:cNvPr id="3077" name="Picture 5" descr="C:\Users\Martina\AppData\Local\Microsoft\Windows\Temporary Internet Files\Content.IE5\P3BRZT5U\MC9002785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2674" y="908721"/>
            <a:ext cx="1279235" cy="1512168"/>
          </a:xfrm>
          <a:prstGeom prst="rect">
            <a:avLst/>
          </a:prstGeom>
          <a:noFill/>
        </p:spPr>
      </p:pic>
      <p:pic>
        <p:nvPicPr>
          <p:cNvPr id="3080" name="Picture 8" descr="C:\Users\Martina\AppData\Local\Microsoft\Windows\Temporary Internet Files\Content.IE5\P3BRZT5U\MC900437757[1].wmf"/>
          <p:cNvPicPr>
            <a:picLocks noChangeAspect="1" noChangeArrowheads="1"/>
          </p:cNvPicPr>
          <p:nvPr/>
        </p:nvPicPr>
        <p:blipFill>
          <a:blip r:embed="rId5" cstate="print"/>
          <a:srcRect r="4941" b="38791"/>
          <a:stretch>
            <a:fillRect/>
          </a:stretch>
        </p:blipFill>
        <p:spPr bwMode="auto">
          <a:xfrm>
            <a:off x="3563888" y="4581128"/>
            <a:ext cx="1367210" cy="11796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081" name="Picture 9" descr="C:\Users\Martina\AppData\Local\Microsoft\Windows\Temporary Internet Files\Content.IE5\JUXHLF2Y\MC90041247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9932142">
            <a:off x="7369501" y="4586176"/>
            <a:ext cx="1075768" cy="1763911"/>
          </a:xfrm>
          <a:prstGeom prst="rect">
            <a:avLst/>
          </a:prstGeom>
          <a:noFill/>
        </p:spPr>
      </p:pic>
      <p:pic>
        <p:nvPicPr>
          <p:cNvPr id="3086" name="Picture 14" descr="C:\Users\Martina\AppData\Local\Microsoft\Windows\Temporary Internet Files\Content.IE5\8GN0SNH5\MC900431933[1].wmf"/>
          <p:cNvPicPr>
            <a:picLocks noChangeAspect="1" noChangeArrowheads="1"/>
          </p:cNvPicPr>
          <p:nvPr/>
        </p:nvPicPr>
        <p:blipFill>
          <a:blip r:embed="rId7" cstate="print"/>
          <a:srcRect r="4308" b="26375"/>
          <a:stretch>
            <a:fillRect/>
          </a:stretch>
        </p:blipFill>
        <p:spPr bwMode="auto">
          <a:xfrm>
            <a:off x="1259632" y="2132856"/>
            <a:ext cx="1658863" cy="1346448"/>
          </a:xfrm>
          <a:prstGeom prst="rect">
            <a:avLst/>
          </a:prstGeom>
          <a:noFill/>
        </p:spPr>
      </p:pic>
      <p:pic>
        <p:nvPicPr>
          <p:cNvPr id="3087" name="Picture 15" descr="C:\Users\Martina\AppData\Local\Microsoft\Windows\Temporary Internet Files\Content.IE5\NM0CHSAD\MC90044177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99992" y="2057400"/>
            <a:ext cx="1443608" cy="1443608"/>
          </a:xfrm>
          <a:prstGeom prst="rect">
            <a:avLst/>
          </a:prstGeom>
          <a:noFill/>
        </p:spPr>
      </p:pic>
      <p:pic>
        <p:nvPicPr>
          <p:cNvPr id="3088" name="Picture 16" descr="C:\Users\Martina\AppData\Local\Microsoft\Windows\Temporary Internet Files\Content.IE5\JUXHLF2Y\MC90041489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148064" y="3356992"/>
            <a:ext cx="2314835" cy="1470769"/>
          </a:xfrm>
          <a:prstGeom prst="rect">
            <a:avLst/>
          </a:prstGeom>
          <a:noFill/>
        </p:spPr>
      </p:pic>
      <p:pic>
        <p:nvPicPr>
          <p:cNvPr id="3091" name="Picture 19" descr="C:\Users\Martina\AppData\Local\Microsoft\Windows\Temporary Internet Files\Content.IE5\JUXHLF2Y\MC90011247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63888" y="1052736"/>
            <a:ext cx="838272" cy="1556791"/>
          </a:xfrm>
          <a:prstGeom prst="rect">
            <a:avLst/>
          </a:prstGeom>
          <a:noFill/>
        </p:spPr>
      </p:pic>
      <p:pic>
        <p:nvPicPr>
          <p:cNvPr id="3092" name="Picture 20" descr="C:\Users\Martina\AppData\Local\Microsoft\Windows\Temporary Internet Files\Content.IE5\8GN0SNH5\MC90025033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364088" y="5157192"/>
            <a:ext cx="1521892" cy="1215173"/>
          </a:xfrm>
          <a:prstGeom prst="rect">
            <a:avLst/>
          </a:prstGeom>
          <a:noFill/>
        </p:spPr>
      </p:pic>
      <p:sp>
        <p:nvSpPr>
          <p:cNvPr id="23" name="Obdélník se zakulaceným rohem na stejné straně 22"/>
          <p:cNvSpPr/>
          <p:nvPr/>
        </p:nvSpPr>
        <p:spPr>
          <a:xfrm>
            <a:off x="5364088" y="6425952"/>
            <a:ext cx="1512168" cy="432048"/>
          </a:xfrm>
          <a:prstGeom prst="round2Same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porridge</a:t>
            </a:r>
            <a:endParaRPr lang="cs-CZ" b="1" dirty="0"/>
          </a:p>
        </p:txBody>
      </p:sp>
      <p:sp>
        <p:nvSpPr>
          <p:cNvPr id="26" name="Obdélník se zakulaceným rohem na stejné straně 25"/>
          <p:cNvSpPr/>
          <p:nvPr/>
        </p:nvSpPr>
        <p:spPr>
          <a:xfrm>
            <a:off x="6948264" y="3645024"/>
            <a:ext cx="1512168" cy="432048"/>
          </a:xfrm>
          <a:prstGeom prst="round2Same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butter</a:t>
            </a:r>
            <a:endParaRPr lang="cs-CZ" b="1" dirty="0"/>
          </a:p>
        </p:txBody>
      </p:sp>
      <p:sp>
        <p:nvSpPr>
          <p:cNvPr id="27" name="Obdélník se zakulaceným rohem na stejné straně 26"/>
          <p:cNvSpPr/>
          <p:nvPr/>
        </p:nvSpPr>
        <p:spPr>
          <a:xfrm>
            <a:off x="4499992" y="3284984"/>
            <a:ext cx="1512168" cy="432048"/>
          </a:xfrm>
          <a:prstGeom prst="round2Same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pudding</a:t>
            </a:r>
            <a:endParaRPr lang="cs-CZ" b="1" dirty="0"/>
          </a:p>
        </p:txBody>
      </p:sp>
      <p:sp>
        <p:nvSpPr>
          <p:cNvPr id="28" name="Obdélník se zakulaceným rohem na stejné straně 27"/>
          <p:cNvSpPr/>
          <p:nvPr/>
        </p:nvSpPr>
        <p:spPr>
          <a:xfrm>
            <a:off x="6804248" y="2492896"/>
            <a:ext cx="1512168" cy="432048"/>
          </a:xfrm>
          <a:prstGeom prst="round2Same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milk</a:t>
            </a:r>
            <a:r>
              <a:rPr lang="cs-CZ" b="1" dirty="0" smtClean="0"/>
              <a:t> </a:t>
            </a:r>
            <a:r>
              <a:rPr lang="cs-CZ" b="1" dirty="0" err="1" smtClean="0"/>
              <a:t>shake</a:t>
            </a:r>
            <a:endParaRPr lang="cs-CZ" b="1" dirty="0"/>
          </a:p>
        </p:txBody>
      </p:sp>
      <p:sp>
        <p:nvSpPr>
          <p:cNvPr id="29" name="Obdélník se zakulaceným rohem na stejné straně 28"/>
          <p:cNvSpPr/>
          <p:nvPr/>
        </p:nvSpPr>
        <p:spPr>
          <a:xfrm>
            <a:off x="3131840" y="2708920"/>
            <a:ext cx="1512168" cy="432048"/>
          </a:xfrm>
          <a:prstGeom prst="round2Same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yoghurt</a:t>
            </a:r>
            <a:endParaRPr lang="cs-CZ" b="1" dirty="0"/>
          </a:p>
        </p:txBody>
      </p:sp>
      <p:sp>
        <p:nvSpPr>
          <p:cNvPr id="30" name="Obdélník se zakulaceným rohem na stejné straně 29"/>
          <p:cNvSpPr/>
          <p:nvPr/>
        </p:nvSpPr>
        <p:spPr>
          <a:xfrm>
            <a:off x="3491880" y="5805264"/>
            <a:ext cx="1512168" cy="432048"/>
          </a:xfrm>
          <a:prstGeom prst="round2Same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ice</a:t>
            </a:r>
            <a:r>
              <a:rPr lang="cs-CZ" b="1" dirty="0" smtClean="0"/>
              <a:t> </a:t>
            </a:r>
            <a:r>
              <a:rPr lang="cs-CZ" b="1" dirty="0" err="1" smtClean="0"/>
              <a:t>cream</a:t>
            </a:r>
            <a:endParaRPr lang="cs-CZ" b="1" dirty="0"/>
          </a:p>
        </p:txBody>
      </p:sp>
      <p:sp>
        <p:nvSpPr>
          <p:cNvPr id="31" name="Obdélník se zakulaceným rohem na stejné straně 30"/>
          <p:cNvSpPr/>
          <p:nvPr/>
        </p:nvSpPr>
        <p:spPr>
          <a:xfrm>
            <a:off x="971600" y="3501008"/>
            <a:ext cx="1512168" cy="432048"/>
          </a:xfrm>
          <a:prstGeom prst="round2Same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cacao</a:t>
            </a:r>
            <a:endParaRPr lang="cs-CZ" b="1" dirty="0"/>
          </a:p>
        </p:txBody>
      </p:sp>
      <p:sp>
        <p:nvSpPr>
          <p:cNvPr id="32" name="Obdélník se zakulaceným rohem na stejné straně 31"/>
          <p:cNvSpPr/>
          <p:nvPr/>
        </p:nvSpPr>
        <p:spPr>
          <a:xfrm>
            <a:off x="899592" y="5877272"/>
            <a:ext cx="1512168" cy="432048"/>
          </a:xfrm>
          <a:prstGeom prst="round2Same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cheese</a:t>
            </a:r>
            <a:endParaRPr lang="cs-CZ" b="1" dirty="0"/>
          </a:p>
        </p:txBody>
      </p:sp>
      <p:sp>
        <p:nvSpPr>
          <p:cNvPr id="33" name="Obdélník se zakulaceným rohem na stejné straně 32"/>
          <p:cNvSpPr/>
          <p:nvPr/>
        </p:nvSpPr>
        <p:spPr>
          <a:xfrm>
            <a:off x="2627784" y="476672"/>
            <a:ext cx="1512168" cy="432048"/>
          </a:xfrm>
          <a:prstGeom prst="round2Same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milk</a:t>
            </a:r>
            <a:endParaRPr lang="cs-CZ" b="1" dirty="0"/>
          </a:p>
        </p:txBody>
      </p:sp>
      <p:sp>
        <p:nvSpPr>
          <p:cNvPr id="34" name="Obdélník se zakulaceným rohem na stejné straně 33"/>
          <p:cNvSpPr/>
          <p:nvPr/>
        </p:nvSpPr>
        <p:spPr>
          <a:xfrm>
            <a:off x="7308304" y="6165304"/>
            <a:ext cx="1512168" cy="432048"/>
          </a:xfrm>
          <a:prstGeom prst="round2Same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cream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tina\AppData\Local\Microsoft\Windows\Temporary Internet Files\Content.IE5\P3BRZT5U\MC9004418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92696"/>
            <a:ext cx="1822450" cy="1457325"/>
          </a:xfrm>
          <a:prstGeom prst="rect">
            <a:avLst/>
          </a:prstGeom>
          <a:noFill/>
        </p:spPr>
      </p:pic>
      <p:pic>
        <p:nvPicPr>
          <p:cNvPr id="4099" name="Picture 3" descr="C:\Users\Martina\AppData\Local\Microsoft\Windows\Temporary Internet Files\Content.IE5\LMMXJSQQ\MC9002900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634473">
            <a:off x="7020272" y="980728"/>
            <a:ext cx="1225236" cy="1083398"/>
          </a:xfrm>
          <a:prstGeom prst="rect">
            <a:avLst/>
          </a:prstGeom>
          <a:noFill/>
        </p:spPr>
      </p:pic>
      <p:pic>
        <p:nvPicPr>
          <p:cNvPr id="4101" name="Picture 5" descr="C:\Users\Martina\AppData\Local\Microsoft\Windows\Temporary Internet Files\Content.IE5\KI4XWSVM\MC90033394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5085184"/>
            <a:ext cx="924686" cy="987158"/>
          </a:xfrm>
          <a:prstGeom prst="rect">
            <a:avLst/>
          </a:prstGeom>
          <a:noFill/>
        </p:spPr>
      </p:pic>
      <p:pic>
        <p:nvPicPr>
          <p:cNvPr id="4102" name="Picture 6" descr="C:\Users\Martina\AppData\Local\Microsoft\Windows\Temporary Internet Files\Content.IE5\KI4XWSVM\MC90044177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2057400"/>
            <a:ext cx="1731640" cy="1731640"/>
          </a:xfrm>
          <a:prstGeom prst="rect">
            <a:avLst/>
          </a:prstGeom>
          <a:noFill/>
        </p:spPr>
      </p:pic>
      <p:pic>
        <p:nvPicPr>
          <p:cNvPr id="4106" name="Picture 10" descr="C:\Users\Martina\AppData\Local\Microsoft\Windows\Temporary Internet Files\Content.IE5\JUXHLF2Y\MC90030004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3140968"/>
            <a:ext cx="805816" cy="656404"/>
          </a:xfrm>
          <a:prstGeom prst="rect">
            <a:avLst/>
          </a:prstGeom>
          <a:noFill/>
        </p:spPr>
      </p:pic>
      <p:pic>
        <p:nvPicPr>
          <p:cNvPr id="4107" name="Picture 11" descr="C:\Users\Martina\AppData\Local\Microsoft\Windows\Temporary Internet Files\Content.IE5\8GN0SNH5\MP9003866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99054" y="4653136"/>
            <a:ext cx="1917970" cy="1368152"/>
          </a:xfrm>
          <a:prstGeom prst="rect">
            <a:avLst/>
          </a:prstGeom>
          <a:noFill/>
        </p:spPr>
      </p:pic>
      <p:pic>
        <p:nvPicPr>
          <p:cNvPr id="4108" name="Picture 12" descr="C:\Users\Martina\AppData\Local\Microsoft\Windows\Temporary Internet Files\Content.IE5\P3BRZT5U\MC90041333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4509120"/>
            <a:ext cx="1937277" cy="1351959"/>
          </a:xfrm>
          <a:prstGeom prst="rect">
            <a:avLst/>
          </a:prstGeom>
          <a:noFill/>
        </p:spPr>
      </p:pic>
      <p:pic>
        <p:nvPicPr>
          <p:cNvPr id="4112" name="Picture 16" descr="C:\Users\Martina\AppData\Local\Microsoft\Windows\Temporary Internet Files\Content.IE5\LMMXJSQQ\MC90003712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9171" y="2348881"/>
            <a:ext cx="1797940" cy="1296144"/>
          </a:xfrm>
          <a:prstGeom prst="rect">
            <a:avLst/>
          </a:prstGeom>
          <a:noFill/>
        </p:spPr>
      </p:pic>
      <p:pic>
        <p:nvPicPr>
          <p:cNvPr id="4114" name="Picture 18" descr="C:\Users\Martina\AppData\Local\Microsoft\Windows\Temporary Internet Files\Content.IE5\LMMXJSQQ\MC90028718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03848" y="404664"/>
            <a:ext cx="1294646" cy="1330106"/>
          </a:xfrm>
          <a:prstGeom prst="rect">
            <a:avLst/>
          </a:prstGeom>
          <a:noFill/>
        </p:spPr>
      </p:pic>
      <p:pic>
        <p:nvPicPr>
          <p:cNvPr id="4115" name="Picture 19" descr="C:\Users\Martina\AppData\Local\Microsoft\Windows\Temporary Internet Files\Content.IE5\P3BRZT5U\MC900413348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716016" y="4149080"/>
            <a:ext cx="1730170" cy="1584176"/>
          </a:xfrm>
          <a:prstGeom prst="rect">
            <a:avLst/>
          </a:prstGeom>
          <a:noFill/>
        </p:spPr>
      </p:pic>
      <p:sp>
        <p:nvSpPr>
          <p:cNvPr id="20" name="Elipsa 19"/>
          <p:cNvSpPr/>
          <p:nvPr/>
        </p:nvSpPr>
        <p:spPr>
          <a:xfrm>
            <a:off x="1259632" y="1916832"/>
            <a:ext cx="1728192" cy="64807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eggs</a:t>
            </a:r>
            <a:endParaRPr lang="cs-CZ" b="1" dirty="0"/>
          </a:p>
        </p:txBody>
      </p:sp>
      <p:sp>
        <p:nvSpPr>
          <p:cNvPr id="21" name="Elipsa 20"/>
          <p:cNvSpPr/>
          <p:nvPr/>
        </p:nvSpPr>
        <p:spPr>
          <a:xfrm>
            <a:off x="2987824" y="3140968"/>
            <a:ext cx="1728192" cy="64807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jam</a:t>
            </a:r>
            <a:endParaRPr lang="cs-CZ" b="1" dirty="0"/>
          </a:p>
        </p:txBody>
      </p:sp>
      <p:sp>
        <p:nvSpPr>
          <p:cNvPr id="23" name="Elipsa 22"/>
          <p:cNvSpPr/>
          <p:nvPr/>
        </p:nvSpPr>
        <p:spPr>
          <a:xfrm>
            <a:off x="1043608" y="3789040"/>
            <a:ext cx="1728192" cy="64807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salt</a:t>
            </a:r>
            <a:endParaRPr lang="cs-CZ" b="1" dirty="0"/>
          </a:p>
        </p:txBody>
      </p:sp>
      <p:sp>
        <p:nvSpPr>
          <p:cNvPr id="24" name="Elipsa 23"/>
          <p:cNvSpPr/>
          <p:nvPr/>
        </p:nvSpPr>
        <p:spPr>
          <a:xfrm>
            <a:off x="3203848" y="5373216"/>
            <a:ext cx="1728192" cy="64807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roll</a:t>
            </a:r>
            <a:endParaRPr lang="cs-CZ" b="1" dirty="0"/>
          </a:p>
        </p:txBody>
      </p:sp>
      <p:sp>
        <p:nvSpPr>
          <p:cNvPr id="25" name="Elipsa 24"/>
          <p:cNvSpPr/>
          <p:nvPr/>
        </p:nvSpPr>
        <p:spPr>
          <a:xfrm>
            <a:off x="1115616" y="5733256"/>
            <a:ext cx="1728192" cy="64807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pasta</a:t>
            </a:r>
            <a:endParaRPr lang="cs-CZ" b="1" dirty="0"/>
          </a:p>
        </p:txBody>
      </p:sp>
      <p:sp>
        <p:nvSpPr>
          <p:cNvPr id="26" name="Elipsa 25"/>
          <p:cNvSpPr/>
          <p:nvPr/>
        </p:nvSpPr>
        <p:spPr>
          <a:xfrm>
            <a:off x="7415808" y="5949280"/>
            <a:ext cx="1728192" cy="64807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spaghetti</a:t>
            </a:r>
            <a:endParaRPr lang="cs-CZ" b="1" dirty="0"/>
          </a:p>
        </p:txBody>
      </p:sp>
      <p:sp>
        <p:nvSpPr>
          <p:cNvPr id="27" name="Elipsa 26"/>
          <p:cNvSpPr/>
          <p:nvPr/>
        </p:nvSpPr>
        <p:spPr>
          <a:xfrm>
            <a:off x="5652120" y="5949280"/>
            <a:ext cx="1728192" cy="64807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bread</a:t>
            </a:r>
            <a:endParaRPr lang="cs-CZ" b="1" dirty="0"/>
          </a:p>
        </p:txBody>
      </p:sp>
      <p:sp>
        <p:nvSpPr>
          <p:cNvPr id="28" name="Elipsa 27"/>
          <p:cNvSpPr/>
          <p:nvPr/>
        </p:nvSpPr>
        <p:spPr>
          <a:xfrm>
            <a:off x="6876256" y="3429000"/>
            <a:ext cx="1728192" cy="64807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pepper</a:t>
            </a:r>
            <a:endParaRPr lang="cs-CZ" b="1" dirty="0"/>
          </a:p>
        </p:txBody>
      </p:sp>
      <p:sp>
        <p:nvSpPr>
          <p:cNvPr id="29" name="Elipsa 28"/>
          <p:cNvSpPr/>
          <p:nvPr/>
        </p:nvSpPr>
        <p:spPr>
          <a:xfrm>
            <a:off x="5508104" y="980728"/>
            <a:ext cx="1728192" cy="64807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honey</a:t>
            </a:r>
            <a:endParaRPr lang="cs-CZ" b="1" dirty="0"/>
          </a:p>
        </p:txBody>
      </p:sp>
      <p:sp>
        <p:nvSpPr>
          <p:cNvPr id="30" name="Elipsa 29"/>
          <p:cNvSpPr/>
          <p:nvPr/>
        </p:nvSpPr>
        <p:spPr>
          <a:xfrm>
            <a:off x="4572000" y="3717032"/>
            <a:ext cx="1728192" cy="64807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flour</a:t>
            </a:r>
            <a:endParaRPr lang="cs-CZ" b="1" dirty="0"/>
          </a:p>
        </p:txBody>
      </p:sp>
      <p:pic>
        <p:nvPicPr>
          <p:cNvPr id="4116" name="Picture 20" descr="C:\Users\Martina\AppData\Local\Microsoft\Windows\Temporary Internet Files\Content.IE5\JUXHLF2Y\MP900403162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508104" y="1700808"/>
            <a:ext cx="1371877" cy="917848"/>
          </a:xfrm>
          <a:prstGeom prst="rect">
            <a:avLst/>
          </a:prstGeom>
          <a:noFill/>
        </p:spPr>
      </p:pic>
      <p:sp>
        <p:nvSpPr>
          <p:cNvPr id="32" name="Elipsa 31"/>
          <p:cNvSpPr/>
          <p:nvPr/>
        </p:nvSpPr>
        <p:spPr>
          <a:xfrm>
            <a:off x="1763688" y="404664"/>
            <a:ext cx="1728192" cy="64807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nut</a:t>
            </a:r>
            <a:endParaRPr lang="cs-CZ" b="1" dirty="0"/>
          </a:p>
        </p:txBody>
      </p:sp>
      <p:sp>
        <p:nvSpPr>
          <p:cNvPr id="22" name="Elipsa 21"/>
          <p:cNvSpPr/>
          <p:nvPr/>
        </p:nvSpPr>
        <p:spPr>
          <a:xfrm>
            <a:off x="4067944" y="1628800"/>
            <a:ext cx="1728192" cy="64807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sugar</a:t>
            </a: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291084" y="33660"/>
            <a:ext cx="1588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OTHER</a:t>
            </a:r>
            <a:endParaRPr lang="cs-CZ" sz="3600" b="1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rtina\AppData\Local\Microsoft\Windows\Temporary Internet Files\Content.IE5\BW4LMQ1Y\MP9004331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8610" y="1302559"/>
            <a:ext cx="6406780" cy="4252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68610" y="130255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822820" y="908720"/>
            <a:ext cx="6094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1           2            3               4              5              6            7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971600" y="1759759"/>
            <a:ext cx="364202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B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C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/>
              <a:t>D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2369002" y="130255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323462" y="129550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271437" y="130255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292080" y="130255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300192" y="130255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7285743" y="130255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365620" y="22756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2369002" y="22756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306481" y="22756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271437" y="22697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292080" y="226248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272488" y="226248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258039" y="22697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368610" y="327270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2374583" y="32592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3356367" y="32592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4305266" y="324864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260774" y="327270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264251" y="32592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7241564" y="324864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1368610" y="42930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2369002" y="42930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357037" y="425469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4346374" y="4228831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5349851" y="4228831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6327164" y="420908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7258039" y="420908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32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600706"/>
              </p:ext>
            </p:extLst>
          </p:nvPr>
        </p:nvGraphicFramePr>
        <p:xfrm>
          <a:off x="2843811" y="518890"/>
          <a:ext cx="4752525" cy="63391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5252"/>
                <a:gridCol w="475252"/>
                <a:gridCol w="475252"/>
                <a:gridCol w="498902"/>
                <a:gridCol w="451603"/>
                <a:gridCol w="475252"/>
                <a:gridCol w="475252"/>
                <a:gridCol w="475252"/>
                <a:gridCol w="475252"/>
                <a:gridCol w="475256"/>
              </a:tblGrid>
              <a:tr h="414455">
                <a:tc gridSpan="3"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1. pepř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414455">
                <a:tc gridSpan="4">
                  <a:txBody>
                    <a:bodyPr/>
                    <a:lstStyle/>
                    <a:p>
                      <a:pPr algn="r"/>
                      <a:r>
                        <a:rPr lang="cs-CZ" sz="1800" b="1" dirty="0" smtClean="0"/>
                        <a:t>2. ořech 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414455">
                <a:tc gridSpan="4">
                  <a:txBody>
                    <a:bodyPr/>
                    <a:lstStyle/>
                    <a:p>
                      <a:pPr algn="r"/>
                      <a:r>
                        <a:rPr lang="cs-CZ" sz="1800" b="1" dirty="0" smtClean="0"/>
                        <a:t>3. džus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577574">
                <a:tc gridSpan="2">
                  <a:txBody>
                    <a:bodyPr/>
                    <a:lstStyle/>
                    <a:p>
                      <a:pPr algn="r"/>
                      <a:r>
                        <a:rPr lang="cs-CZ" sz="1800" b="1" dirty="0" smtClean="0"/>
                        <a:t>4. pstruh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14455"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4455"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4455">
                <a:tc gridSpan="3">
                  <a:txBody>
                    <a:bodyPr/>
                    <a:lstStyle/>
                    <a:p>
                      <a:pPr algn="r"/>
                      <a:r>
                        <a:rPr lang="cs-CZ" sz="1800" b="1" dirty="0" smtClean="0"/>
                        <a:t>7. vepřové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414455">
                <a:tc gridSpan="3">
                  <a:txBody>
                    <a:bodyPr/>
                    <a:lstStyle/>
                    <a:p>
                      <a:pPr algn="r"/>
                      <a:r>
                        <a:rPr lang="cs-CZ" sz="1800" b="1" dirty="0" smtClean="0"/>
                        <a:t>8. tuňák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77574">
                <a:tc gridSpan="3">
                  <a:txBody>
                    <a:bodyPr/>
                    <a:lstStyle/>
                    <a:p>
                      <a:pPr algn="r"/>
                      <a:r>
                        <a:rPr lang="cs-CZ" sz="1800" b="1" dirty="0" smtClean="0"/>
                        <a:t>9. hroznové víno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577574">
                <a:tc gridSpan="2">
                  <a:txBody>
                    <a:bodyPr/>
                    <a:lstStyle/>
                    <a:p>
                      <a:pPr algn="r"/>
                      <a:r>
                        <a:rPr lang="cs-CZ" sz="1800" b="1" dirty="0" smtClean="0"/>
                        <a:t>10. šunka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14455">
                <a:tc gridSpan="3">
                  <a:txBody>
                    <a:bodyPr/>
                    <a:lstStyle/>
                    <a:p>
                      <a:pPr algn="r"/>
                      <a:r>
                        <a:rPr lang="cs-CZ" sz="1800" b="1" dirty="0" smtClean="0"/>
                        <a:t>11. hovězí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14455">
                <a:tc gridSpan="3">
                  <a:txBody>
                    <a:bodyPr/>
                    <a:lstStyle/>
                    <a:p>
                      <a:pPr algn="r"/>
                      <a:r>
                        <a:rPr lang="cs-CZ" sz="1800" b="1" dirty="0" smtClean="0"/>
                        <a:t>12. losos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</a:tr>
              <a:tr h="414455">
                <a:tc gridSpan="4">
                  <a:txBody>
                    <a:bodyPr/>
                    <a:lstStyle/>
                    <a:p>
                      <a:pPr algn="r"/>
                      <a:r>
                        <a:rPr lang="cs-CZ" sz="1800" b="1" dirty="0" smtClean="0"/>
                        <a:t>13. jehněčí</a:t>
                      </a:r>
                      <a:endParaRPr lang="cs-CZ" sz="1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2348880"/>
            <a:ext cx="1880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 </a:t>
            </a:r>
            <a:r>
              <a:rPr lang="cs-CZ" b="1" dirty="0"/>
              <a:t>t</a:t>
            </a:r>
            <a:r>
              <a:rPr lang="cs-CZ" b="1" dirty="0" smtClean="0"/>
              <a:t>ady to máte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852936"/>
            <a:ext cx="1391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6. všechno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79430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Anotace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slouží k opakování slovní zásoby</a:t>
            </a:r>
          </a:p>
          <a:p>
            <a:pPr lvl="0"/>
            <a:r>
              <a:rPr lang="cs-CZ" sz="2000" dirty="0" smtClean="0"/>
              <a:t>Cíl: žák pojmenuje jídlo a pití na obrázcích, přesune správný název pod obrázek (</a:t>
            </a:r>
            <a:r>
              <a:rPr lang="cs-CZ" sz="2000" dirty="0" err="1" smtClean="0"/>
              <a:t>slide</a:t>
            </a:r>
            <a:r>
              <a:rPr lang="cs-CZ" sz="2000" dirty="0" smtClean="0"/>
              <a:t> 3-9 ponechat v režimu vytváření, žák hádá, co se skrývá na obrázku, postupně odkrývá pole (</a:t>
            </a:r>
            <a:r>
              <a:rPr lang="cs-CZ" sz="2000" dirty="0" err="1" smtClean="0"/>
              <a:t>slide</a:t>
            </a:r>
            <a:r>
              <a:rPr lang="cs-CZ" sz="2000" dirty="0" smtClean="0"/>
              <a:t> 10), vyluští křížovku (</a:t>
            </a:r>
            <a:r>
              <a:rPr lang="cs-CZ" sz="2000" dirty="0" err="1" smtClean="0"/>
              <a:t>slide</a:t>
            </a:r>
            <a:r>
              <a:rPr lang="cs-CZ" sz="2000" dirty="0" smtClean="0"/>
              <a:t> 11)</a:t>
            </a:r>
          </a:p>
          <a:p>
            <a:pPr lvl="0"/>
            <a:endParaRPr lang="cs-CZ" sz="2000" dirty="0" smtClean="0"/>
          </a:p>
          <a:p>
            <a:pPr marL="68580" indent="0" algn="ctr">
              <a:buNone/>
            </a:pPr>
            <a:r>
              <a:rPr lang="cs-CZ" dirty="0" smtClean="0"/>
              <a:t>Reference</a:t>
            </a:r>
          </a:p>
          <a:p>
            <a:r>
              <a:rPr lang="cs-CZ" sz="2000" dirty="0"/>
              <a:t> [cit. </a:t>
            </a:r>
            <a:r>
              <a:rPr lang="cs-CZ" sz="2000" dirty="0" smtClean="0"/>
              <a:t>2012-03-25</a:t>
            </a:r>
            <a:r>
              <a:rPr lang="cs-CZ" sz="2000" dirty="0"/>
              <a:t>]. Obrázky </a:t>
            </a:r>
            <a:r>
              <a:rPr lang="cs-CZ" sz="2000" dirty="0" smtClean="0"/>
              <a:t>použité v prezentaci jsou dostupné pod licencí Microsoft Office 2010 na </a:t>
            </a:r>
            <a:r>
              <a:rPr lang="cs-CZ" sz="2000" dirty="0" smtClean="0"/>
              <a:t>www.office.microsoft.com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7894911"/>
              </p:ext>
            </p:extLst>
          </p:nvPr>
        </p:nvGraphicFramePr>
        <p:xfrm>
          <a:off x="2627784" y="908720"/>
          <a:ext cx="4320480" cy="54759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421225">
                <a:tc gridSpan="3">
                  <a:txBody>
                    <a:bodyPr/>
                    <a:lstStyle/>
                    <a:p>
                      <a:pPr algn="r"/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1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</a:tr>
              <a:tr h="421225">
                <a:tc gridSpan="4">
                  <a:txBody>
                    <a:bodyPr/>
                    <a:lstStyle/>
                    <a:p>
                      <a:pPr algn="r"/>
                      <a:endParaRPr lang="cs-CZ" sz="18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N</a:t>
                      </a:r>
                      <a:endParaRPr lang="cs-CZ" sz="1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</a:tr>
              <a:tr h="421225">
                <a:tc gridSpan="4">
                  <a:txBody>
                    <a:bodyPr/>
                    <a:lstStyle/>
                    <a:p>
                      <a:pPr algn="r"/>
                      <a:endParaRPr lang="cs-CZ" sz="18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J</a:t>
                      </a:r>
                      <a:endParaRPr lang="cs-CZ" sz="1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I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C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</a:tr>
              <a:tr h="421225">
                <a:tc gridSpan="2">
                  <a:txBody>
                    <a:bodyPr/>
                    <a:lstStyle/>
                    <a:p>
                      <a:pPr algn="r"/>
                      <a:endParaRPr lang="cs-CZ" sz="18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R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O</a:t>
                      </a:r>
                      <a:endParaRPr lang="cs-CZ" sz="1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</a:tr>
              <a:tr h="42122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H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R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Y</a:t>
                      </a:r>
                      <a:endParaRPr lang="cs-CZ" sz="1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R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E</a:t>
                      </a:r>
                      <a:endParaRPr lang="cs-CZ" sz="1400" dirty="0"/>
                    </a:p>
                  </a:txBody>
                  <a:tcPr/>
                </a:tc>
              </a:tr>
              <a:tr h="42122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R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Y</a:t>
                      </a:r>
                      <a:endParaRPr lang="cs-CZ" sz="1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H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I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N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G</a:t>
                      </a:r>
                      <a:endParaRPr lang="cs-CZ" sz="1400" dirty="0"/>
                    </a:p>
                  </a:txBody>
                  <a:tcPr/>
                </a:tc>
              </a:tr>
              <a:tr h="421225">
                <a:tc gridSpan="3">
                  <a:txBody>
                    <a:bodyPr/>
                    <a:lstStyle/>
                    <a:p>
                      <a:pPr algn="r"/>
                      <a:endParaRPr lang="cs-CZ" sz="18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O</a:t>
                      </a:r>
                      <a:endParaRPr lang="cs-CZ" sz="1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R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</a:tr>
              <a:tr h="421225">
                <a:tc gridSpan="3">
                  <a:txBody>
                    <a:bodyPr/>
                    <a:lstStyle/>
                    <a:p>
                      <a:pPr algn="r"/>
                      <a:endParaRPr lang="cs-CZ" sz="18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U</a:t>
                      </a:r>
                      <a:endParaRPr lang="cs-CZ" sz="1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N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</a:tr>
              <a:tr h="421225">
                <a:tc gridSpan="3">
                  <a:txBody>
                    <a:bodyPr/>
                    <a:lstStyle/>
                    <a:p>
                      <a:pPr algn="r"/>
                      <a:endParaRPr lang="cs-CZ" sz="18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G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R</a:t>
                      </a:r>
                      <a:endParaRPr lang="cs-CZ" sz="1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S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</a:tr>
              <a:tr h="421225">
                <a:tc gridSpan="2">
                  <a:txBody>
                    <a:bodyPr/>
                    <a:lstStyle/>
                    <a:p>
                      <a:pPr algn="r"/>
                      <a:endParaRPr lang="cs-CZ" sz="18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</a:t>
                      </a:r>
                      <a:endParaRPr lang="cs-CZ" sz="1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</a:tr>
              <a:tr h="421225">
                <a:tc gridSpan="3">
                  <a:txBody>
                    <a:bodyPr/>
                    <a:lstStyle/>
                    <a:p>
                      <a:pPr algn="r"/>
                      <a:endParaRPr lang="cs-CZ" sz="18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B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E</a:t>
                      </a:r>
                      <a:endParaRPr lang="cs-CZ" sz="1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F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</a:tr>
              <a:tr h="421225">
                <a:tc gridSpan="3">
                  <a:txBody>
                    <a:bodyPr/>
                    <a:lstStyle/>
                    <a:p>
                      <a:pPr algn="r"/>
                      <a:endParaRPr lang="cs-CZ" sz="18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S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A</a:t>
                      </a:r>
                      <a:endParaRPr lang="cs-CZ" sz="1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N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</a:tr>
              <a:tr h="421225">
                <a:tc gridSpan="4">
                  <a:txBody>
                    <a:bodyPr/>
                    <a:lstStyle/>
                    <a:p>
                      <a:pPr algn="r"/>
                      <a:endParaRPr lang="cs-CZ" sz="18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</a:t>
                      </a:r>
                      <a:endParaRPr lang="cs-CZ" sz="14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B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860032" y="0"/>
            <a:ext cx="14750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3200" b="1" dirty="0" smtClean="0">
                <a:solidFill>
                  <a:schemeClr val="accent1"/>
                </a:solidFill>
              </a:rPr>
              <a:t>Řešení</a:t>
            </a:r>
            <a:endParaRPr lang="cs-CZ" sz="32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23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228</TotalTime>
  <Words>258</Words>
  <Application>Microsoft Office PowerPoint</Application>
  <PresentationFormat>Předvádění na obrazovce (4:3)</PresentationFormat>
  <Paragraphs>187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FOOD and DRINK</vt:lpstr>
      <vt:lpstr>VY_22_INOVACE_AJK.34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 and DRINK</dc:title>
  <dc:creator>NTB1</dc:creator>
  <cp:lastModifiedBy>jitka</cp:lastModifiedBy>
  <cp:revision>24</cp:revision>
  <dcterms:created xsi:type="dcterms:W3CDTF">2012-03-13T09:07:17Z</dcterms:created>
  <dcterms:modified xsi:type="dcterms:W3CDTF">2013-08-22T14:45:47Z</dcterms:modified>
</cp:coreProperties>
</file>