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sldIdLst>
    <p:sldId id="265" r:id="rId2"/>
    <p:sldId id="256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7" r:id="rId34"/>
    <p:sldId id="298" r:id="rId35"/>
    <p:sldId id="296" r:id="rId36"/>
    <p:sldId id="301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51" d="100"/>
          <a:sy n="51" d="100"/>
        </p:scale>
        <p:origin x="-1243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1.xml"/><Relationship Id="rId18" Type="http://schemas.openxmlformats.org/officeDocument/2006/relationships/slide" Target="slide33.xml"/><Relationship Id="rId26" Type="http://schemas.openxmlformats.org/officeDocument/2006/relationships/slide" Target="slide30.xml"/><Relationship Id="rId3" Type="http://schemas.openxmlformats.org/officeDocument/2006/relationships/slide" Target="slide7.xml"/><Relationship Id="rId21" Type="http://schemas.openxmlformats.org/officeDocument/2006/relationships/slide" Target="slide21.xml"/><Relationship Id="rId7" Type="http://schemas.openxmlformats.org/officeDocument/2006/relationships/slide" Target="slide16.xml"/><Relationship Id="rId12" Type="http://schemas.openxmlformats.org/officeDocument/2006/relationships/slide" Target="slide13.xml"/><Relationship Id="rId17" Type="http://schemas.openxmlformats.org/officeDocument/2006/relationships/slide" Target="slide17.xml"/><Relationship Id="rId25" Type="http://schemas.openxmlformats.org/officeDocument/2006/relationships/slide" Target="slide32.xml"/><Relationship Id="rId33" Type="http://schemas.openxmlformats.org/officeDocument/2006/relationships/slide" Target="slide34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5.xml"/><Relationship Id="rId29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8.xml"/><Relationship Id="rId32" Type="http://schemas.openxmlformats.org/officeDocument/2006/relationships/slide" Target="slide31.xml"/><Relationship Id="rId5" Type="http://schemas.openxmlformats.org/officeDocument/2006/relationships/slide" Target="slide5.xml"/><Relationship Id="rId15" Type="http://schemas.openxmlformats.org/officeDocument/2006/relationships/slide" Target="slide19.xml"/><Relationship Id="rId23" Type="http://schemas.openxmlformats.org/officeDocument/2006/relationships/slide" Target="slide24.xml"/><Relationship Id="rId28" Type="http://schemas.openxmlformats.org/officeDocument/2006/relationships/slide" Target="slide26.xml"/><Relationship Id="rId10" Type="http://schemas.openxmlformats.org/officeDocument/2006/relationships/slide" Target="slide15.xml"/><Relationship Id="rId19" Type="http://schemas.openxmlformats.org/officeDocument/2006/relationships/slide" Target="slide29.xml"/><Relationship Id="rId31" Type="http://schemas.openxmlformats.org/officeDocument/2006/relationships/slide" Target="slide35.xml"/><Relationship Id="rId4" Type="http://schemas.openxmlformats.org/officeDocument/2006/relationships/slide" Target="slide6.xml"/><Relationship Id="rId9" Type="http://schemas.openxmlformats.org/officeDocument/2006/relationships/slide" Target="slide8.xml"/><Relationship Id="rId14" Type="http://schemas.openxmlformats.org/officeDocument/2006/relationships/slide" Target="slide10.xml"/><Relationship Id="rId22" Type="http://schemas.openxmlformats.org/officeDocument/2006/relationships/slide" Target="slide20.xml"/><Relationship Id="rId27" Type="http://schemas.openxmlformats.org/officeDocument/2006/relationships/slide" Target="slide27.xml"/><Relationship Id="rId30" Type="http://schemas.openxmlformats.org/officeDocument/2006/relationships/slide" Target="slide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99206" y="1484784"/>
            <a:ext cx="2400272" cy="224676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0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Riskuj</a:t>
            </a:r>
          </a:p>
          <a:p>
            <a:pPr algn="ctr"/>
            <a:endParaRPr lang="cs-CZ" sz="7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8900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051720" y="5661248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38164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1E2051"/>
                </a:solidFill>
                <a:latin typeface="Calibri" pitchFamily="34" charset="0"/>
              </a:rPr>
              <a:t>VY_22_INOVACE_AJK.36</a:t>
            </a:r>
            <a:endParaRPr lang="cs-CZ" sz="2400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2413338"/>
            <a:ext cx="7416824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r>
              <a:rPr lang="cs-CZ" sz="2400" dirty="0" smtClean="0"/>
              <a:t> </a:t>
            </a:r>
          </a:p>
          <a:p>
            <a:pPr lvl="0"/>
            <a:r>
              <a:rPr lang="cs-CZ" sz="2400" dirty="0" smtClean="0"/>
              <a:t>Datum vytvoření: březen 2012</a:t>
            </a:r>
          </a:p>
          <a:p>
            <a:pPr lvl="0"/>
            <a:r>
              <a:rPr lang="cs-CZ" sz="2400" dirty="0" smtClean="0"/>
              <a:t>Ročník: I.stupeň (4. – 5.ročník) </a:t>
            </a:r>
          </a:p>
          <a:p>
            <a:pPr lvl="0"/>
            <a:r>
              <a:rPr lang="cs-CZ" sz="2400" dirty="0" smtClean="0"/>
              <a:t>Vzdělávací oblast: Jazyk a jazyková komunikace </a:t>
            </a:r>
          </a:p>
          <a:p>
            <a:pPr lvl="0"/>
            <a:r>
              <a:rPr lang="cs-CZ" sz="2400" dirty="0" smtClean="0"/>
              <a:t>Vzdělávací obor: Anglický jazyk</a:t>
            </a:r>
          </a:p>
          <a:p>
            <a:pPr lvl="0"/>
            <a:r>
              <a:rPr lang="cs-CZ" sz="2400" dirty="0" smtClean="0"/>
              <a:t>Tematický okruh: Rozvoj komunikačních dovedností</a:t>
            </a:r>
          </a:p>
          <a:p>
            <a:pPr lvl="0"/>
            <a:r>
              <a:rPr lang="cs-CZ" sz="2400" dirty="0" smtClean="0"/>
              <a:t>Téma: Riskuj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2915816" y="44288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>
            <a:hlinkClick r:id="rId3" action="ppaction://hlinksldjump"/>
          </p:cNvPr>
          <p:cNvSpPr/>
          <p:nvPr/>
        </p:nvSpPr>
        <p:spPr>
          <a:xfrm>
            <a:off x="7380312" y="431526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4" action="ppaction://hlinksldjump"/>
          </p:cNvPr>
          <p:cNvSpPr/>
          <p:nvPr/>
        </p:nvSpPr>
        <p:spPr>
          <a:xfrm>
            <a:off x="5868144" y="442886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5" action="ppaction://hlinksldjump"/>
          </p:cNvPr>
          <p:cNvSpPr/>
          <p:nvPr/>
        </p:nvSpPr>
        <p:spPr>
          <a:xfrm>
            <a:off x="4390888" y="442886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>
            <a:hlinkClick r:id="rId6" action="ppaction://hlinksldjump"/>
          </p:cNvPr>
          <p:cNvSpPr/>
          <p:nvPr/>
        </p:nvSpPr>
        <p:spPr>
          <a:xfrm>
            <a:off x="4429323" y="1153551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>
            <a:hlinkClick r:id="rId7" action="ppaction://hlinksldjump"/>
          </p:cNvPr>
          <p:cNvSpPr/>
          <p:nvPr/>
        </p:nvSpPr>
        <p:spPr>
          <a:xfrm>
            <a:off x="2915816" y="2708920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>
            <a:hlinkClick r:id="rId8" action="ppaction://hlinksldjump"/>
          </p:cNvPr>
          <p:cNvSpPr/>
          <p:nvPr/>
        </p:nvSpPr>
        <p:spPr>
          <a:xfrm>
            <a:off x="2915816" y="1916832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>
            <a:hlinkClick r:id="rId9" action="ppaction://hlinksldjump"/>
          </p:cNvPr>
          <p:cNvSpPr/>
          <p:nvPr/>
        </p:nvSpPr>
        <p:spPr>
          <a:xfrm>
            <a:off x="2915816" y="1153551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>
            <a:hlinkClick r:id="rId10" action="ppaction://hlinksldjump"/>
          </p:cNvPr>
          <p:cNvSpPr/>
          <p:nvPr/>
        </p:nvSpPr>
        <p:spPr>
          <a:xfrm>
            <a:off x="7380312" y="1918351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1" action="ppaction://hlinksldjump"/>
          </p:cNvPr>
          <p:cNvSpPr/>
          <p:nvPr/>
        </p:nvSpPr>
        <p:spPr>
          <a:xfrm>
            <a:off x="5884216" y="1916832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2" action="ppaction://hlinksldjump"/>
          </p:cNvPr>
          <p:cNvSpPr/>
          <p:nvPr/>
        </p:nvSpPr>
        <p:spPr>
          <a:xfrm>
            <a:off x="4416691" y="1916832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>
            <a:hlinkClick r:id="rId13" action="ppaction://hlinksldjump"/>
          </p:cNvPr>
          <p:cNvSpPr/>
          <p:nvPr/>
        </p:nvSpPr>
        <p:spPr>
          <a:xfrm>
            <a:off x="7380559" y="1188118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4" action="ppaction://hlinksldjump"/>
          </p:cNvPr>
          <p:cNvSpPr/>
          <p:nvPr/>
        </p:nvSpPr>
        <p:spPr>
          <a:xfrm>
            <a:off x="5880013" y="1188118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5" action="ppaction://hlinksldjump"/>
          </p:cNvPr>
          <p:cNvSpPr/>
          <p:nvPr/>
        </p:nvSpPr>
        <p:spPr>
          <a:xfrm>
            <a:off x="7380559" y="270892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>
            <a:hlinkClick r:id="rId16" action="ppaction://hlinksldjump"/>
          </p:cNvPr>
          <p:cNvSpPr/>
          <p:nvPr/>
        </p:nvSpPr>
        <p:spPr>
          <a:xfrm>
            <a:off x="5884216" y="270892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>
            <a:hlinkClick r:id="rId17" action="ppaction://hlinksldjump"/>
          </p:cNvPr>
          <p:cNvSpPr/>
          <p:nvPr/>
        </p:nvSpPr>
        <p:spPr>
          <a:xfrm>
            <a:off x="4416930" y="2736118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>
            <a:hlinkClick r:id="rId18" action="ppaction://hlinksldjump"/>
          </p:cNvPr>
          <p:cNvSpPr/>
          <p:nvPr/>
        </p:nvSpPr>
        <p:spPr>
          <a:xfrm>
            <a:off x="4429323" y="5799940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>
            <a:hlinkClick r:id="rId19" action="ppaction://hlinksldjump"/>
          </p:cNvPr>
          <p:cNvSpPr/>
          <p:nvPr/>
        </p:nvSpPr>
        <p:spPr>
          <a:xfrm>
            <a:off x="4468453" y="5013176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>
            <a:hlinkClick r:id="rId20" action="ppaction://hlinksldjump"/>
          </p:cNvPr>
          <p:cNvSpPr/>
          <p:nvPr/>
        </p:nvSpPr>
        <p:spPr>
          <a:xfrm>
            <a:off x="4429323" y="4283479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>
            <a:hlinkClick r:id="rId21" action="ppaction://hlinksldjump"/>
          </p:cNvPr>
          <p:cNvSpPr/>
          <p:nvPr/>
        </p:nvSpPr>
        <p:spPr>
          <a:xfrm>
            <a:off x="4430213" y="3501008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>
            <a:hlinkClick r:id="rId22" action="ppaction://hlinksldjump"/>
          </p:cNvPr>
          <p:cNvSpPr/>
          <p:nvPr/>
        </p:nvSpPr>
        <p:spPr>
          <a:xfrm>
            <a:off x="2915816" y="3501008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>
            <a:hlinkClick r:id="rId23" action="ppaction://hlinksldjump"/>
          </p:cNvPr>
          <p:cNvSpPr/>
          <p:nvPr/>
        </p:nvSpPr>
        <p:spPr>
          <a:xfrm>
            <a:off x="2915816" y="429309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>
            <a:hlinkClick r:id="rId24" action="ppaction://hlinksldjump"/>
          </p:cNvPr>
          <p:cNvSpPr/>
          <p:nvPr/>
        </p:nvSpPr>
        <p:spPr>
          <a:xfrm>
            <a:off x="2940931" y="501317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>
            <a:hlinkClick r:id="rId25" action="ppaction://hlinksldjump"/>
          </p:cNvPr>
          <p:cNvSpPr/>
          <p:nvPr/>
        </p:nvSpPr>
        <p:spPr>
          <a:xfrm>
            <a:off x="2915218" y="5799940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>
            <a:hlinkClick r:id="rId26" action="ppaction://hlinksldjump"/>
          </p:cNvPr>
          <p:cNvSpPr/>
          <p:nvPr/>
        </p:nvSpPr>
        <p:spPr>
          <a:xfrm>
            <a:off x="5911305" y="4997758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>
            <a:hlinkClick r:id="rId27" action="ppaction://hlinksldjump"/>
          </p:cNvPr>
          <p:cNvSpPr/>
          <p:nvPr/>
        </p:nvSpPr>
        <p:spPr>
          <a:xfrm>
            <a:off x="7421589" y="4253512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 44">
            <a:hlinkClick r:id="rId28" action="ppaction://hlinksldjump"/>
          </p:cNvPr>
          <p:cNvSpPr/>
          <p:nvPr/>
        </p:nvSpPr>
        <p:spPr>
          <a:xfrm>
            <a:off x="5899488" y="4260983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>
            <a:hlinkClick r:id="rId29" action="ppaction://hlinksldjump"/>
          </p:cNvPr>
          <p:cNvSpPr/>
          <p:nvPr/>
        </p:nvSpPr>
        <p:spPr>
          <a:xfrm>
            <a:off x="7380312" y="346134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>
            <a:hlinkClick r:id="rId30" action="ppaction://hlinksldjump"/>
          </p:cNvPr>
          <p:cNvSpPr/>
          <p:nvPr/>
        </p:nvSpPr>
        <p:spPr>
          <a:xfrm>
            <a:off x="5884216" y="346134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>
            <a:hlinkClick r:id="rId31" action="ppaction://hlinksldjump"/>
          </p:cNvPr>
          <p:cNvSpPr/>
          <p:nvPr/>
        </p:nvSpPr>
        <p:spPr>
          <a:xfrm>
            <a:off x="7421589" y="579994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>
            <a:hlinkClick r:id="rId32" action="ppaction://hlinksldjump"/>
          </p:cNvPr>
          <p:cNvSpPr/>
          <p:nvPr/>
        </p:nvSpPr>
        <p:spPr>
          <a:xfrm>
            <a:off x="7421589" y="4997758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>
            <a:hlinkClick r:id="rId33" action="ppaction://hlinksldjump"/>
          </p:cNvPr>
          <p:cNvSpPr/>
          <p:nvPr/>
        </p:nvSpPr>
        <p:spPr>
          <a:xfrm>
            <a:off x="5911305" y="579994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19830" y="431526"/>
            <a:ext cx="1882539" cy="62121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Wild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animals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584785" y="1136538"/>
            <a:ext cx="1882539" cy="679223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Farm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animals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584785" y="1845583"/>
            <a:ext cx="1926081" cy="718561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House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395537" y="2634341"/>
            <a:ext cx="2127574" cy="72522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Musical </a:t>
            </a:r>
            <a:r>
              <a:rPr lang="cs-CZ" dirty="0" err="1" smtClean="0">
                <a:solidFill>
                  <a:schemeClr val="tx1"/>
                </a:solidFill>
              </a:rPr>
              <a:t>instruments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611560" y="3429000"/>
            <a:ext cx="1882539" cy="75250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Sports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19830" y="4221088"/>
            <a:ext cx="1882539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Free </a:t>
            </a:r>
            <a:r>
              <a:rPr lang="cs-CZ" sz="2000" dirty="0" err="1" smtClean="0">
                <a:solidFill>
                  <a:schemeClr val="tx1"/>
                </a:solidFill>
              </a:rPr>
              <a:t>time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612294" y="4941168"/>
            <a:ext cx="1882539" cy="72008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Food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609109" y="5739093"/>
            <a:ext cx="1882539" cy="69775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Town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8317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59832" y="2492896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giraffe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059832" y="3501008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zebra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4509120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hippo</a:t>
            </a:r>
            <a:endParaRPr lang="cs-CZ" sz="3200" dirty="0"/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1029" name="Picture 5" descr="C:\Users\Martina\AppData\Local\Microsoft\Windows\Temporary Internet Files\Content.IE5\LMMXJSQQ\MP900403838[1].jpg"/>
          <p:cNvPicPr>
            <a:picLocks noChangeAspect="1" noChangeArrowheads="1"/>
          </p:cNvPicPr>
          <p:nvPr/>
        </p:nvPicPr>
        <p:blipFill>
          <a:blip r:embed="rId3" cstate="print"/>
          <a:srcRect l="36164" t="45386"/>
          <a:stretch>
            <a:fillRect/>
          </a:stretch>
        </p:blipFill>
        <p:spPr bwMode="auto">
          <a:xfrm>
            <a:off x="251519" y="260648"/>
            <a:ext cx="3319187" cy="30963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383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107950" y="642938"/>
            <a:ext cx="9251950" cy="1143000"/>
          </a:xfrm>
        </p:spPr>
        <p:txBody>
          <a:bodyPr/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987824" y="37890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b) </a:t>
            </a:r>
            <a:r>
              <a:rPr lang="cs-CZ" sz="3200" dirty="0" err="1" smtClean="0">
                <a:solidFill>
                  <a:srgbClr val="FFFFFF"/>
                </a:solidFill>
                <a:latin typeface="Arial" charset="0"/>
                <a:cs typeface="Arial" charset="0"/>
              </a:rPr>
              <a:t>elephant</a:t>
            </a:r>
            <a:endParaRPr lang="cs-CZ" sz="3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87824" y="27089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hippo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486916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</a:t>
            </a:r>
            <a:r>
              <a:rPr lang="cs-CZ" sz="3200" dirty="0" err="1" smtClean="0">
                <a:solidFill>
                  <a:schemeClr val="bg1"/>
                </a:solidFill>
              </a:rPr>
              <a:t>rhino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 descr="C:\Users\Martina\AppData\Local\Microsoft\Windows\Temporary Internet Files\Content.IE5\KI4XWSVM\MP9004038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60648"/>
            <a:ext cx="4214114" cy="28083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5628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131840" y="26369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owl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203848" y="37890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eagle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03848" y="486916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penguin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074" name="Picture 2" descr="C:\Users\Martina\AppData\Local\Microsoft\Windows\Temporary Internet Files\Content.IE5\P3BRZT5U\MP900406517[1].jpg"/>
          <p:cNvPicPr>
            <a:picLocks noChangeAspect="1" noChangeArrowheads="1"/>
          </p:cNvPicPr>
          <p:nvPr/>
        </p:nvPicPr>
        <p:blipFill>
          <a:blip r:embed="rId3" cstate="print"/>
          <a:srcRect l="16942" t="16400" r="45277" b="48950"/>
          <a:stretch>
            <a:fillRect/>
          </a:stretch>
        </p:blipFill>
        <p:spPr bwMode="auto">
          <a:xfrm>
            <a:off x="179512" y="188640"/>
            <a:ext cx="2871592" cy="3384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593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699792" y="227687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tiger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lion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627784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wolf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4098" name="Picture 2" descr="C:\Users\Martina\AppData\Local\Microsoft\Windows\Temporary Internet Files\Content.IE5\SEQ1TQF2\MP900262851[1].jpg"/>
          <p:cNvPicPr>
            <a:picLocks noChangeAspect="1" noChangeArrowheads="1"/>
          </p:cNvPicPr>
          <p:nvPr/>
        </p:nvPicPr>
        <p:blipFill>
          <a:blip r:embed="rId3" cstate="print"/>
          <a:srcRect t="55906" r="44064"/>
          <a:stretch>
            <a:fillRect/>
          </a:stretch>
        </p:blipFill>
        <p:spPr bwMode="auto">
          <a:xfrm>
            <a:off x="323528" y="188640"/>
            <a:ext cx="3090261" cy="36724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700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267744" y="24928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goat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67744" y="35730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sheep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67744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cow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8" name="Picture 2" descr="C:\Users\Martina\AppData\Local\Microsoft\Windows\Temporary Internet Files\Content.IE5\KI4XWSVM\MP900180650[1].jpg"/>
          <p:cNvPicPr>
            <a:picLocks noChangeAspect="1" noChangeArrowheads="1"/>
          </p:cNvPicPr>
          <p:nvPr/>
        </p:nvPicPr>
        <p:blipFill>
          <a:blip r:embed="rId3" cstate="print"/>
          <a:srcRect r="18833" b="53937"/>
          <a:stretch>
            <a:fillRect/>
          </a:stretch>
        </p:blipFill>
        <p:spPr bwMode="auto">
          <a:xfrm>
            <a:off x="467544" y="0"/>
            <a:ext cx="3240360" cy="29112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623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266" y="213081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goat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266" y="328498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sheep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5192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/>
                </a:solidFill>
              </a:rPr>
              <a:t>cow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6146" name="Picture 2" descr="C:\Users\Martina\AppData\Local\Microsoft\Windows\Temporary Internet Files\Content.IE5\LMMXJSQQ\MP900262875[1].jpg"/>
          <p:cNvPicPr>
            <a:picLocks noChangeAspect="1" noChangeArrowheads="1"/>
          </p:cNvPicPr>
          <p:nvPr/>
        </p:nvPicPr>
        <p:blipFill>
          <a:blip r:embed="rId3" cstate="print"/>
          <a:srcRect l="14385" t="36219"/>
          <a:stretch>
            <a:fillRect/>
          </a:stretch>
        </p:blipFill>
        <p:spPr bwMode="auto">
          <a:xfrm>
            <a:off x="395535" y="764704"/>
            <a:ext cx="3205835" cy="360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0558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03811" y="19878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goose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03811" y="319527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duck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03811" y="432620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hen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7170" name="Picture 2" descr="C:\Users\Martina\AppData\Local\Microsoft\Windows\Temporary Internet Files\Content.IE5\P3BRZT5U\MP900180494[1].jpg"/>
          <p:cNvPicPr>
            <a:picLocks noChangeAspect="1" noChangeArrowheads="1"/>
          </p:cNvPicPr>
          <p:nvPr/>
        </p:nvPicPr>
        <p:blipFill>
          <a:blip r:embed="rId3" cstate="print"/>
          <a:srcRect t="-967" r="48031" b="26016"/>
          <a:stretch>
            <a:fillRect/>
          </a:stretch>
        </p:blipFill>
        <p:spPr bwMode="auto">
          <a:xfrm>
            <a:off x="179512" y="260648"/>
            <a:ext cx="3269390" cy="30963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6047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/>
                </a:solidFill>
              </a:rPr>
              <a:t>hen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goose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50744" y="408158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duck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8194" name="Picture 2" descr="C:\Users\Martina\AppData\Local\Microsoft\Windows\Temporary Internet Files\Content.IE5\SEQ1TQF2\MP900433026[1].jpg"/>
          <p:cNvPicPr>
            <a:picLocks noChangeAspect="1" noChangeArrowheads="1"/>
          </p:cNvPicPr>
          <p:nvPr/>
        </p:nvPicPr>
        <p:blipFill>
          <a:blip r:embed="rId2" cstate="print"/>
          <a:srcRect l="46625" t="56750"/>
          <a:stretch>
            <a:fillRect/>
          </a:stretch>
        </p:blipFill>
        <p:spPr bwMode="auto">
          <a:xfrm>
            <a:off x="251520" y="404664"/>
            <a:ext cx="3732334" cy="28803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9686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51920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garden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851920" y="332040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bathroom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pPr algn="ctr"/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51920" y="448095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hall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9218" name="Picture 2" descr="C:\Users\Martina\AppData\Local\Microsoft\Windows\Temporary Internet Files\Content.IE5\JUXHLF2Y\MC9002303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3212570" cy="360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0490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02094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bedroom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802094" y="322232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dining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room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living</a:t>
            </a:r>
            <a:r>
              <a:rPr lang="cs-CZ" sz="3200" dirty="0" smtClean="0"/>
              <a:t> </a:t>
            </a:r>
            <a:r>
              <a:rPr lang="cs-CZ" sz="3200" dirty="0" err="1" smtClean="0"/>
              <a:t>room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10242" name="Picture 2" descr="C:\Users\Martina\AppData\Local\Microsoft\Windows\Temporary Internet Files\Content.IE5\P3BRZT5U\MC9004304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7" y="332656"/>
            <a:ext cx="3502731" cy="3528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9407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58267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dining</a:t>
            </a:r>
            <a:r>
              <a:rPr lang="cs-CZ" sz="3200" dirty="0" smtClean="0"/>
              <a:t> </a:t>
            </a:r>
            <a:r>
              <a:rPr lang="cs-CZ" sz="3200" dirty="0" err="1" smtClean="0"/>
              <a:t>room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25538" y="308214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kitchen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45956" y="442074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living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room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11266" name="Picture 2" descr="C:\Users\Martina\AppData\Local\Microsoft\Windows\Temporary Internet Files\Content.IE5\JUXHLF2Y\MC9000899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19" y="260648"/>
            <a:ext cx="4096041" cy="360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071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789768" y="197501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garden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789768" y="318987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bathroom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4276" y="439215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bedroom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12291" name="Picture 3" descr="C:\Users\Martina\AppData\Local\Microsoft\Windows\Temporary Internet Files\Content.IE5\KI4XWSVM\MC9002327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7" y="260648"/>
            <a:ext cx="4607035" cy="28803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12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27812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violin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48305" y="32352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guitar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27812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drum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pic>
        <p:nvPicPr>
          <p:cNvPr id="13314" name="Picture 2" descr="C:\Users\Martina\AppData\Local\Microsoft\Windows\Temporary Internet Files\Content.IE5\LMMXJSQQ\MC90044130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4664"/>
            <a:ext cx="3888432" cy="38884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2697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51920" y="215770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drum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7809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</a:t>
            </a:r>
            <a:r>
              <a:rPr lang="cs-CZ" sz="2800" dirty="0" smtClean="0"/>
              <a:t>piano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52268" y="457629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</a:t>
            </a:r>
            <a:r>
              <a:rPr lang="cs-CZ" sz="3200" dirty="0" smtClean="0">
                <a:solidFill>
                  <a:schemeClr val="tx1"/>
                </a:solidFill>
              </a:rPr>
              <a:t>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keyboard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14339" name="Picture 3" descr="C:\Users\Martina\AppData\Local\Microsoft\Windows\Temporary Internet Files\Content.IE5\JUXHLF2Y\MC9002957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2656"/>
            <a:ext cx="3960440" cy="34563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4266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52268" y="19878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drum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52268" y="322180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guitar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55129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violin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15362" name="Picture 2" descr="C:\Users\Martina\AppData\Local\Microsoft\Windows\Temporary Internet Files\Content.IE5\8GN0SNH5\MP900405478[1].jpg"/>
          <p:cNvPicPr>
            <a:picLocks noChangeAspect="1" noChangeArrowheads="1"/>
          </p:cNvPicPr>
          <p:nvPr/>
        </p:nvPicPr>
        <p:blipFill>
          <a:blip r:embed="rId3" cstate="print"/>
          <a:srcRect l="25875" r="14501" b="3926"/>
          <a:stretch>
            <a:fillRect/>
          </a:stretch>
        </p:blipFill>
        <p:spPr bwMode="auto">
          <a:xfrm>
            <a:off x="179512" y="188640"/>
            <a:ext cx="3816424" cy="43924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20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29478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saxophone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629478" y="321562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/>
                </a:solidFill>
              </a:rPr>
              <a:t>flute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58078" y="44480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xylophone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pic>
        <p:nvPicPr>
          <p:cNvPr id="16387" name="Picture 3" descr="C:\Users\Martina\AppData\Local\Microsoft\Windows\Temporary Internet Files\Content.IE5\LMMXJSQQ\MC9003793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140519" y="1595784"/>
            <a:ext cx="4108121" cy="21506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02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62419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basketball</a:t>
            </a:r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62419" y="32545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volleyball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896284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football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pic>
        <p:nvPicPr>
          <p:cNvPr id="17410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76672"/>
            <a:ext cx="3762671" cy="30963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4995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30086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basketball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14096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/>
                </a:solidFill>
              </a:rPr>
              <a:t>rugby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765312" y="42930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volleyball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  <p:pic>
        <p:nvPicPr>
          <p:cNvPr id="18435" name="Picture 3" descr="C:\Users\Martina\AppData\Local\Microsoft\Windows\Temporary Internet Files\Content.IE5\JUXHLF2Y\MP900422228[1].jpg"/>
          <p:cNvPicPr>
            <a:picLocks noChangeAspect="1" noChangeArrowheads="1"/>
          </p:cNvPicPr>
          <p:nvPr/>
        </p:nvPicPr>
        <p:blipFill>
          <a:blip r:embed="rId2" cstate="print"/>
          <a:srcRect l="51272" t="12200" r="13100" b="63650"/>
          <a:stretch>
            <a:fillRect/>
          </a:stretch>
        </p:blipFill>
        <p:spPr bwMode="auto">
          <a:xfrm>
            <a:off x="395536" y="260648"/>
            <a:ext cx="3857124" cy="31683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5861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23782" y="193995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volleyball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23782" y="317403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basketball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824276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rugby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  <p:pic>
        <p:nvPicPr>
          <p:cNvPr id="19458" name="Picture 2" descr="C:\Users\Martina\AppData\Local\Microsoft\Windows\Temporary Internet Files\Content.IE5\KI4XWSVM\MP900423690[1].jpg"/>
          <p:cNvPicPr>
            <a:picLocks noChangeAspect="1" noChangeArrowheads="1"/>
          </p:cNvPicPr>
          <p:nvPr/>
        </p:nvPicPr>
        <p:blipFill>
          <a:blip r:embed="rId2" cstate="print"/>
          <a:srcRect l="31100" t="19550" r="11151"/>
          <a:stretch>
            <a:fillRect/>
          </a:stretch>
        </p:blipFill>
        <p:spPr bwMode="auto">
          <a:xfrm>
            <a:off x="251520" y="620688"/>
            <a:ext cx="3312368" cy="46144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8578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44137" y="198558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basketball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33681" y="324077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football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636598" y="449382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volleyball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  <p:pic>
        <p:nvPicPr>
          <p:cNvPr id="20482" name="Picture 2" descr="C:\Users\Martina\AppData\Local\Microsoft\Windows\Temporary Internet Files\Content.IE5\KI4XWSVM\MP900313764[1].jpg"/>
          <p:cNvPicPr>
            <a:picLocks noChangeAspect="1" noChangeArrowheads="1"/>
          </p:cNvPicPr>
          <p:nvPr/>
        </p:nvPicPr>
        <p:blipFill>
          <a:blip r:embed="rId3" cstate="print"/>
          <a:srcRect l="50000" t="35010" r="6688"/>
          <a:stretch>
            <a:fillRect/>
          </a:stretch>
        </p:blipFill>
        <p:spPr bwMode="auto">
          <a:xfrm>
            <a:off x="395535" y="332656"/>
            <a:ext cx="3434729" cy="3384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6201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663418" y="18064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swimming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58078" y="306928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fishing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9823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/>
                </a:solidFill>
              </a:rPr>
              <a:t>dancing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  <p:pic>
        <p:nvPicPr>
          <p:cNvPr id="21507" name="Picture 3" descr="C:\Users\Martina\AppData\Local\Microsoft\Windows\Temporary Internet Files\Content.IE5\P3BRZT5U\MC9003826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8640"/>
            <a:ext cx="3600400" cy="50405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0077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08555" y="17008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watching</a:t>
            </a:r>
            <a:r>
              <a:rPr lang="cs-CZ" sz="3200" dirty="0" smtClean="0"/>
              <a:t> TV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8555" y="295177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listening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to music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4276" y="42210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dancing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34786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  <p:pic>
        <p:nvPicPr>
          <p:cNvPr id="22533" name="Picture 5" descr="C:\Users\Martina\AppData\Local\Microsoft\Windows\Temporary Internet Files\Content.IE5\JUXHLF2Y\MC9002959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88640"/>
            <a:ext cx="4152771" cy="38164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5368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26715" y="179823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swimming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26715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diving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6715" y="43577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fishing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6926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23.</a:t>
            </a:r>
            <a:endParaRPr lang="cs-CZ" dirty="0"/>
          </a:p>
        </p:txBody>
      </p:sp>
      <p:pic>
        <p:nvPicPr>
          <p:cNvPr id="23554" name="Picture 2" descr="C:\Users\Martina\AppData\Local\Microsoft\Windows\Temporary Internet Files\Content.IE5\BW4LMQ1Y\MP9001825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3384376" cy="50639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5787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roller</a:t>
            </a:r>
            <a:r>
              <a:rPr lang="cs-CZ" sz="3200" dirty="0" smtClean="0">
                <a:solidFill>
                  <a:schemeClr val="bg1"/>
                </a:solidFill>
              </a:rPr>
              <a:t>-</a:t>
            </a:r>
            <a:r>
              <a:rPr lang="cs-CZ" sz="3200" dirty="0" err="1" smtClean="0"/>
              <a:t>skating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2094" y="305176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skiing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32275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skating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  <p:pic>
        <p:nvPicPr>
          <p:cNvPr id="24578" name="Picture 2" descr="C:\Users\Martina\AppData\Local\Microsoft\Windows\Temporary Internet Files\Content.IE5\SEQ1TQF2\MP900422743[1].jpg"/>
          <p:cNvPicPr>
            <a:picLocks noChangeAspect="1" noChangeArrowheads="1"/>
          </p:cNvPicPr>
          <p:nvPr/>
        </p:nvPicPr>
        <p:blipFill>
          <a:blip r:embed="rId3" cstate="print"/>
          <a:srcRect l="13251" t="15350" r="30050" b="3801"/>
          <a:stretch>
            <a:fillRect/>
          </a:stretch>
        </p:blipFill>
        <p:spPr bwMode="auto">
          <a:xfrm>
            <a:off x="251520" y="188640"/>
            <a:ext cx="3312368" cy="47231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9484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207281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a)</a:t>
            </a:r>
            <a:r>
              <a:rPr lang="cs-CZ" sz="2800" dirty="0" smtClean="0"/>
              <a:t> </a:t>
            </a:r>
            <a:r>
              <a:rPr lang="cs-CZ" sz="2800" dirty="0" err="1" smtClean="0"/>
              <a:t>chicken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39440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</a:rPr>
              <a:t>sausages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9873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</a:rPr>
              <a:t>vegetables</a:t>
            </a:r>
            <a:endParaRPr lang="cs-CZ" sz="28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25.</a:t>
            </a:r>
            <a:endParaRPr lang="cs-CZ" dirty="0"/>
          </a:p>
        </p:txBody>
      </p:sp>
      <p:pic>
        <p:nvPicPr>
          <p:cNvPr id="25602" name="Picture 2" descr="C:\Users\Martina\AppData\Local\Microsoft\Windows\Temporary Internet Files\Content.IE5\KI4XWSVM\MC9002328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1" y="476672"/>
            <a:ext cx="4886125" cy="29523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875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406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vegetables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4062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/>
              <a:t> </a:t>
            </a:r>
            <a:r>
              <a:rPr lang="cs-CZ" sz="3200" dirty="0" err="1" smtClean="0"/>
              <a:t>potatoes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1910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tomatoes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76470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26.</a:t>
            </a:r>
            <a:endParaRPr lang="cs-CZ" dirty="0"/>
          </a:p>
        </p:txBody>
      </p:sp>
      <p:pic>
        <p:nvPicPr>
          <p:cNvPr id="26627" name="Picture 3" descr="C:\Users\Martina\AppData\Local\Microsoft\Windows\Temporary Internet Files\Content.IE5\LMMXJSQQ\MC9001547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76672"/>
            <a:ext cx="4436706" cy="27363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0526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21144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ice</a:t>
            </a:r>
            <a:r>
              <a:rPr lang="cs-CZ" sz="3200" dirty="0" smtClean="0"/>
              <a:t> </a:t>
            </a:r>
            <a:r>
              <a:rPr lang="cs-CZ" sz="3200" dirty="0" err="1" smtClean="0"/>
              <a:t>cream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58078" y="329047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chocolate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38037" y="45444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sweets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27.</a:t>
            </a:r>
            <a:endParaRPr lang="cs-CZ" dirty="0"/>
          </a:p>
        </p:txBody>
      </p:sp>
      <p:pic>
        <p:nvPicPr>
          <p:cNvPr id="27650" name="Picture 2" descr="C:\Users\Martina\AppData\Local\Microsoft\Windows\Temporary Internet Files\Content.IE5\P3BRZT5U\MC9004125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620688"/>
            <a:ext cx="2160240" cy="46957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5824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24895" y="17008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banana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30086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orange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30086" y="421827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apple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28.</a:t>
            </a:r>
            <a:endParaRPr lang="cs-CZ" dirty="0"/>
          </a:p>
        </p:txBody>
      </p:sp>
      <p:pic>
        <p:nvPicPr>
          <p:cNvPr id="28675" name="Picture 3" descr="C:\Users\Martina\AppData\Local\Microsoft\Windows\Temporary Internet Files\Content.IE5\SEQ1TQF2\MC900441708[1].png"/>
          <p:cNvPicPr>
            <a:picLocks noChangeAspect="1" noChangeArrowheads="1"/>
          </p:cNvPicPr>
          <p:nvPr/>
        </p:nvPicPr>
        <p:blipFill>
          <a:blip r:embed="rId3" cstate="print"/>
          <a:srcRect t="44750" r="36875"/>
          <a:stretch>
            <a:fillRect/>
          </a:stretch>
        </p:blipFill>
        <p:spPr bwMode="auto">
          <a:xfrm>
            <a:off x="-468560" y="692696"/>
            <a:ext cx="3537673" cy="30963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4354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46110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supermarket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946110" y="32353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sports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centre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4611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bookshop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8226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29.</a:t>
            </a:r>
            <a:endParaRPr lang="cs-CZ" dirty="0"/>
          </a:p>
        </p:txBody>
      </p:sp>
      <p:pic>
        <p:nvPicPr>
          <p:cNvPr id="29699" name="Picture 3" descr="C:\Users\Martina\AppData\Local\Microsoft\Windows\Temporary Internet Files\Content.IE5\JUXHLF2Y\MC9000896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3168352" cy="35153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934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clothes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shop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23221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bookshop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87032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cinema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30.</a:t>
            </a:r>
            <a:endParaRPr lang="cs-CZ" dirty="0"/>
          </a:p>
        </p:txBody>
      </p:sp>
      <p:pic>
        <p:nvPicPr>
          <p:cNvPr id="30723" name="Picture 3" descr="C:\Users\Martina\AppData\Local\Microsoft\Windows\Temporary Internet Files\Content.IE5\P3BRZT5U\MC9002311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4444518" cy="3528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0535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35896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supermarket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07296" y="318691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bookshop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88658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clothes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shop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923928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10258" y="8792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31.</a:t>
            </a:r>
            <a:endParaRPr lang="cs-CZ" dirty="0"/>
          </a:p>
        </p:txBody>
      </p:sp>
      <p:pic>
        <p:nvPicPr>
          <p:cNvPr id="31748" name="Picture 4" descr="C:\Users\Martina\AppData\Local\Microsoft\Windows\Temporary Internet Files\Content.IE5\SEQ1TQF2\MC9002502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3" y="260648"/>
            <a:ext cx="3027731" cy="41044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2292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30086" y="195501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   a) </a:t>
            </a:r>
            <a:r>
              <a:rPr lang="cs-CZ" sz="3200" dirty="0" err="1" smtClean="0"/>
              <a:t>cinema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08531" y="321297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bookshop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84816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sports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centre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19872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98072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32.</a:t>
            </a:r>
            <a:endParaRPr lang="cs-CZ" dirty="0"/>
          </a:p>
        </p:txBody>
      </p:sp>
      <p:pic>
        <p:nvPicPr>
          <p:cNvPr id="32770" name="Picture 2" descr="C:\Users\Martina\AppData\Local\Microsoft\Windows\Temporary Internet Files\Content.IE5\KI4XWSVM\MC9002869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76672"/>
            <a:ext cx="3545202" cy="360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5613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endParaRPr lang="cs-CZ" dirty="0" smtClean="0"/>
          </a:p>
          <a:p>
            <a:pPr marL="0" indent="0"/>
            <a:r>
              <a:rPr lang="cs-CZ" dirty="0" smtClean="0"/>
              <a:t> </a:t>
            </a:r>
            <a:r>
              <a:rPr lang="cs-CZ" sz="2800" dirty="0" smtClean="0"/>
              <a:t>Soutěž RISKUJ slouží k opakování slovní zásoby</a:t>
            </a:r>
          </a:p>
          <a:p>
            <a:pPr marL="0" indent="0"/>
            <a:r>
              <a:rPr lang="cs-CZ" sz="2800" dirty="0" smtClean="0"/>
              <a:t>Cíl: </a:t>
            </a:r>
            <a:r>
              <a:rPr lang="cs-CZ" sz="2400" dirty="0" smtClean="0"/>
              <a:t>žák si formou soutěže zopakuje slovní zásobu, vhodné rozdělit třídu do skupin</a:t>
            </a:r>
          </a:p>
          <a:p>
            <a:pPr marL="0" indent="0" algn="ctr">
              <a:buNone/>
            </a:pPr>
            <a:r>
              <a:rPr lang="cs-CZ" b="1" dirty="0" smtClean="0"/>
              <a:t>Reference</a:t>
            </a:r>
          </a:p>
          <a:p>
            <a:pPr marL="0" indent="0"/>
            <a:r>
              <a:rPr lang="cs-CZ" dirty="0" smtClean="0"/>
              <a:t>  </a:t>
            </a:r>
            <a:r>
              <a:rPr lang="cs-CZ" sz="2400" dirty="0" smtClean="0"/>
              <a:t>[cit. 2012-03-08]. Obrázky dostupné pod licencí Microsoft Office 2010 </a:t>
            </a:r>
            <a:r>
              <a:rPr lang="cs-CZ" sz="2400" smtClean="0"/>
              <a:t>na </a:t>
            </a:r>
            <a:r>
              <a:rPr lang="cs-CZ" sz="2400" smtClean="0"/>
              <a:t>www.office.microsoft.com</a:t>
            </a:r>
            <a:endParaRPr lang="cs-CZ" sz="2400" dirty="0" smtClean="0"/>
          </a:p>
          <a:p>
            <a:pPr marL="0" indent="0"/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375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899</TotalTime>
  <Words>519</Words>
  <Application>Microsoft Office PowerPoint</Application>
  <PresentationFormat>Předvádění na obrazovce (4:3)</PresentationFormat>
  <Paragraphs>222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Cesta</vt:lpstr>
      <vt:lpstr>Prezentace aplikace PowerPoint</vt:lpstr>
      <vt:lpstr>Prezentace aplikace PowerPoint</vt:lpstr>
      <vt:lpstr>Prezentace aplikace PowerPoint</vt:lpstr>
      <vt:lpstr>      </vt:lpstr>
      <vt:lpstr>Kostra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jitka</cp:lastModifiedBy>
  <cp:revision>123</cp:revision>
  <dcterms:created xsi:type="dcterms:W3CDTF">2011-11-07T20:36:47Z</dcterms:created>
  <dcterms:modified xsi:type="dcterms:W3CDTF">2013-08-22T15:03:50Z</dcterms:modified>
</cp:coreProperties>
</file>