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75" r:id="rId3"/>
    <p:sldId id="260" r:id="rId4"/>
    <p:sldId id="263" r:id="rId5"/>
    <p:sldId id="262" r:id="rId6"/>
    <p:sldId id="274" r:id="rId7"/>
    <p:sldId id="265" r:id="rId8"/>
    <p:sldId id="267" r:id="rId9"/>
    <p:sldId id="269" r:id="rId10"/>
    <p:sldId id="270" r:id="rId11"/>
    <p:sldId id="271" r:id="rId12"/>
    <p:sldId id="268" r:id="rId13"/>
    <p:sldId id="272" r:id="rId14"/>
    <p:sldId id="273" r:id="rId15"/>
    <p:sldId id="276" r:id="rId16"/>
    <p:sldId id="277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1" autoAdjust="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EEDEE6-8212-404C-A323-4E5BD5E779AC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A8DD7D-2648-414D-B456-3227E281A1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25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A8DD7D-2648-414D-B456-3227E281A12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03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58AC274-3ABB-4C4B-86D8-4CA859FAE25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8F5F9B4-09A4-43CB-984A-1DAEBFEFF220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8/Meganeura.jpg/258px-Meganeura.jpg" TargetMode="External"/><Relationship Id="rId7" Type="http://schemas.openxmlformats.org/officeDocument/2006/relationships/hyperlink" Target="http://t2.gstatic.com/images?q=tbn:ANd9GcTTtFGepxnqJjuU-CU_nFx4ckWVSBPrc0PLUwKxr_Q9241oL7uCzejDGBxyGg" TargetMode="External"/><Relationship Id="rId2" Type="http://schemas.openxmlformats.org/officeDocument/2006/relationships/hyperlink" Target="http://www.hmyz.net/anatomie2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osel.cz/_img/img1139062592.jpg" TargetMode="External"/><Relationship Id="rId5" Type="http://schemas.openxmlformats.org/officeDocument/2006/relationships/hyperlink" Target="http://www.hmyz.net/tykadla.htm" TargetMode="External"/><Relationship Id="rId4" Type="http://schemas.openxmlformats.org/officeDocument/2006/relationships/hyperlink" Target="http://www.hmyz.net/anatomi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endParaRPr lang="cs-CZ" sz="4000" b="1" u="sng" dirty="0" smtClean="0"/>
          </a:p>
          <a:p>
            <a:pPr algn="l"/>
            <a:r>
              <a:rPr lang="cs-CZ" sz="4000" b="1" u="sng" dirty="0" smtClean="0"/>
              <a:t>STAVBA  TĚLA</a:t>
            </a:r>
            <a:endParaRPr lang="cs-CZ" sz="4000" b="1" u="sng" dirty="0"/>
          </a:p>
          <a:p>
            <a:pPr algn="l"/>
            <a:endParaRPr lang="cs-CZ" sz="4000" b="1" u="sng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7200" b="1" u="sng" dirty="0" smtClean="0">
                <a:solidFill>
                  <a:srgbClr val="FF0000"/>
                </a:solidFill>
              </a:rPr>
              <a:t>HMYZ</a:t>
            </a:r>
            <a:endParaRPr lang="cs-CZ" sz="7200" b="1" u="sng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48" y="260648"/>
            <a:ext cx="5429250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275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41682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Základní škola Choltice, okres Pardubice - "Učíme se pro život"</a:t>
            </a:r>
          </a:p>
          <a:p>
            <a:endParaRPr lang="cs-CZ" dirty="0"/>
          </a:p>
          <a:p>
            <a:r>
              <a:rPr lang="cs-CZ" dirty="0"/>
              <a:t>Šablona: č. III/2 Inovace a zkvalitnění výuky pomocí ICT</a:t>
            </a:r>
          </a:p>
          <a:p>
            <a:endParaRPr lang="cs-CZ" dirty="0"/>
          </a:p>
          <a:p>
            <a:r>
              <a:rPr lang="cs-CZ" dirty="0"/>
              <a:t>Pořadové číslo: </a:t>
            </a:r>
            <a:r>
              <a:rPr lang="cs-CZ" dirty="0" smtClean="0"/>
              <a:t>11</a:t>
            </a:r>
            <a:endParaRPr lang="cs-CZ" dirty="0"/>
          </a:p>
          <a:p>
            <a:endParaRPr lang="cs-CZ" dirty="0"/>
          </a:p>
          <a:p>
            <a:r>
              <a:rPr lang="cs-CZ" dirty="0"/>
              <a:t>Autor: Ošlejšková Hana</a:t>
            </a:r>
          </a:p>
          <a:p>
            <a:endParaRPr lang="cs-CZ" dirty="0"/>
          </a:p>
          <a:p>
            <a:r>
              <a:rPr lang="cs-CZ" dirty="0"/>
              <a:t>Ověření ve výuce</a:t>
            </a:r>
            <a:r>
              <a:rPr lang="cs-CZ" dirty="0" smtClean="0"/>
              <a:t>: 6. třída</a:t>
            </a:r>
            <a:endParaRPr lang="cs-CZ" dirty="0"/>
          </a:p>
          <a:p>
            <a:endParaRPr lang="cs-CZ" dirty="0"/>
          </a:p>
          <a:p>
            <a:r>
              <a:rPr lang="cs-CZ" dirty="0"/>
              <a:t>Datum </a:t>
            </a:r>
            <a:r>
              <a:rPr lang="cs-CZ"/>
              <a:t>ověření</a:t>
            </a:r>
            <a:r>
              <a:rPr lang="cs-CZ" smtClean="0"/>
              <a:t>: 29.5.2012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78793"/>
            <a:ext cx="2901919" cy="348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1505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1447800"/>
            <a:ext cx="8676456" cy="21336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400" u="sng" dirty="0" smtClean="0"/>
              <a:t>METODIKA:</a:t>
            </a:r>
            <a:br>
              <a:rPr lang="cs-CZ" sz="4400" u="sng" dirty="0" smtClean="0"/>
            </a:br>
            <a:r>
              <a:rPr lang="cs-CZ" sz="4400" u="sng" dirty="0" smtClean="0"/>
              <a:t/>
            </a:r>
            <a:br>
              <a:rPr lang="cs-CZ" sz="4400" u="sng" dirty="0" smtClean="0"/>
            </a:br>
            <a:r>
              <a:rPr lang="cs-CZ" sz="2400" u="sng" dirty="0" smtClean="0"/>
              <a:t>Klíčová slova</a:t>
            </a:r>
            <a:r>
              <a:rPr lang="cs-CZ" sz="2400" dirty="0" smtClean="0"/>
              <a:t>:  </a:t>
            </a:r>
            <a:r>
              <a:rPr lang="cs-CZ" sz="2400" dirty="0" err="1" smtClean="0"/>
              <a:t>Meganeura</a:t>
            </a:r>
            <a:r>
              <a:rPr lang="cs-CZ" sz="2400" dirty="0" smtClean="0"/>
              <a:t>,  obrana, vnitřní stavba těla,  pohybová soustava, trávicí soustava, dýchací soustava,  vylučovací soustava, cévní soustava, smyslová soustava, nervová soustava, rozmnožovací soustava.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1. Výklad nové látky podle prezentace.</a:t>
            </a:r>
            <a:br>
              <a:rPr lang="cs-CZ" sz="2400" dirty="0" smtClean="0"/>
            </a:br>
            <a:r>
              <a:rPr lang="cs-CZ" sz="2400" dirty="0" smtClean="0"/>
              <a:t>2. Odpověz na otázky a výsledky si zkontroluj.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86501"/>
            <a:ext cx="2304256" cy="2768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015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1196752"/>
            <a:ext cx="29837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u="sng" dirty="0" smtClean="0"/>
              <a:t>Troška historie</a:t>
            </a:r>
            <a:endParaRPr lang="cs-CZ" sz="3600" b="1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340149"/>
            <a:ext cx="3831726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3928" y="4451920"/>
            <a:ext cx="2937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err="1" smtClean="0"/>
              <a:t>Meganeura</a:t>
            </a:r>
            <a:r>
              <a:rPr lang="cs-CZ" sz="2400" u="sng" dirty="0" smtClean="0"/>
              <a:t> - </a:t>
            </a:r>
            <a:r>
              <a:rPr lang="cs-CZ" sz="2400" u="sng" dirty="0" err="1" smtClean="0"/>
              <a:t>pravážka</a:t>
            </a:r>
            <a:endParaRPr lang="cs-CZ" sz="24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5301208"/>
            <a:ext cx="34123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Zkamenělina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Rozpětí křídel až 75 cm.</a:t>
            </a:r>
            <a:endParaRPr lang="cs-CZ" sz="24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576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612" y="1628800"/>
            <a:ext cx="669947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620688"/>
            <a:ext cx="37512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VNITŘNÍ STAVBA TĚLA VOSY</a:t>
            </a:r>
            <a:endParaRPr lang="cs-CZ" sz="2400" b="1" u="sng" dirty="0"/>
          </a:p>
        </p:txBody>
      </p:sp>
      <p:sp>
        <p:nvSpPr>
          <p:cNvPr id="2060" name="Obdélník 2059"/>
          <p:cNvSpPr/>
          <p:nvPr/>
        </p:nvSpPr>
        <p:spPr>
          <a:xfrm>
            <a:off x="13792" y="0"/>
            <a:ext cx="4572000" cy="784830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1 - hlava</a:t>
            </a:r>
            <a:br>
              <a:rPr lang="cs-CZ" dirty="0" smtClean="0"/>
            </a:br>
            <a:r>
              <a:rPr lang="cs-CZ" dirty="0" smtClean="0"/>
              <a:t>2,3,4 - hrudní články</a:t>
            </a:r>
            <a:br>
              <a:rPr lang="cs-CZ" dirty="0" smtClean="0"/>
            </a:br>
            <a:r>
              <a:rPr lang="cs-CZ" dirty="0" smtClean="0"/>
              <a:t>5 - zadeček</a:t>
            </a:r>
            <a:br>
              <a:rPr lang="cs-CZ" dirty="0" smtClean="0"/>
            </a:br>
            <a:r>
              <a:rPr lang="cs-CZ" dirty="0" smtClean="0"/>
              <a:t>6,7 - 1. a 2. pár křídel</a:t>
            </a:r>
            <a:br>
              <a:rPr lang="cs-CZ" dirty="0" smtClean="0"/>
            </a:br>
            <a:r>
              <a:rPr lang="cs-CZ" dirty="0" smtClean="0"/>
              <a:t>8 - ústní ústrojí</a:t>
            </a:r>
            <a:br>
              <a:rPr lang="cs-CZ" dirty="0" smtClean="0"/>
            </a:br>
            <a:r>
              <a:rPr lang="cs-CZ" dirty="0" smtClean="0"/>
              <a:t>9 - svrchní pysk</a:t>
            </a:r>
            <a:br>
              <a:rPr lang="cs-CZ" dirty="0" smtClean="0"/>
            </a:br>
            <a:r>
              <a:rPr lang="cs-CZ" dirty="0" smtClean="0"/>
              <a:t>10 - spodní pysk</a:t>
            </a:r>
            <a:br>
              <a:rPr lang="cs-CZ" dirty="0" smtClean="0"/>
            </a:br>
            <a:r>
              <a:rPr lang="cs-CZ" dirty="0" smtClean="0"/>
              <a:t>11 - kusadla</a:t>
            </a:r>
            <a:br>
              <a:rPr lang="cs-CZ" dirty="0" smtClean="0"/>
            </a:br>
            <a:r>
              <a:rPr lang="cs-CZ" dirty="0" smtClean="0"/>
              <a:t>12 - čelist</a:t>
            </a:r>
            <a:br>
              <a:rPr lang="cs-CZ" dirty="0" smtClean="0"/>
            </a:br>
            <a:r>
              <a:rPr lang="cs-CZ" dirty="0" smtClean="0"/>
              <a:t>13 - jícen</a:t>
            </a:r>
            <a:br>
              <a:rPr lang="cs-CZ" dirty="0" smtClean="0"/>
            </a:br>
            <a:r>
              <a:rPr lang="cs-CZ" dirty="0" smtClean="0"/>
              <a:t>14 - vole</a:t>
            </a:r>
            <a:br>
              <a:rPr lang="cs-CZ" dirty="0" smtClean="0"/>
            </a:br>
            <a:r>
              <a:rPr lang="cs-CZ" dirty="0" smtClean="0"/>
              <a:t>15 - žaludek</a:t>
            </a:r>
          </a:p>
          <a:p>
            <a:r>
              <a:rPr lang="cs-CZ" dirty="0" smtClean="0"/>
              <a:t>16 - laloky středního střeva</a:t>
            </a:r>
            <a:br>
              <a:rPr lang="cs-CZ" dirty="0" smtClean="0"/>
            </a:br>
            <a:r>
              <a:rPr lang="cs-CZ" dirty="0" smtClean="0"/>
              <a:t>17 - střední střevo</a:t>
            </a:r>
            <a:br>
              <a:rPr lang="cs-CZ" dirty="0" smtClean="0"/>
            </a:br>
            <a:r>
              <a:rPr lang="cs-CZ" dirty="0" smtClean="0"/>
              <a:t>18 - </a:t>
            </a:r>
            <a:r>
              <a:rPr lang="cs-CZ" dirty="0" err="1" smtClean="0"/>
              <a:t>malpighické</a:t>
            </a:r>
            <a:r>
              <a:rPr lang="cs-CZ" dirty="0" smtClean="0"/>
              <a:t> žlázy</a:t>
            </a:r>
            <a:br>
              <a:rPr lang="cs-CZ" dirty="0" smtClean="0"/>
            </a:br>
            <a:r>
              <a:rPr lang="cs-CZ" dirty="0" smtClean="0"/>
              <a:t>19 - zadní střevo</a:t>
            </a:r>
            <a:br>
              <a:rPr lang="cs-CZ" dirty="0" smtClean="0"/>
            </a:br>
            <a:r>
              <a:rPr lang="cs-CZ" dirty="0" smtClean="0"/>
              <a:t>20 - řitní otvor</a:t>
            </a:r>
            <a:br>
              <a:rPr lang="cs-CZ" dirty="0" smtClean="0"/>
            </a:br>
            <a:r>
              <a:rPr lang="cs-CZ" dirty="0" smtClean="0"/>
              <a:t>21 - trubicovité srdce</a:t>
            </a:r>
            <a:br>
              <a:rPr lang="cs-CZ" dirty="0" smtClean="0"/>
            </a:br>
            <a:r>
              <a:rPr lang="cs-CZ" dirty="0" smtClean="0"/>
              <a:t>22 - slinné žlázy</a:t>
            </a:r>
            <a:br>
              <a:rPr lang="cs-CZ" dirty="0" smtClean="0"/>
            </a:br>
            <a:r>
              <a:rPr lang="cs-CZ" dirty="0" smtClean="0"/>
              <a:t>23 - mozek</a:t>
            </a:r>
            <a:br>
              <a:rPr lang="cs-CZ" dirty="0" smtClean="0"/>
            </a:br>
            <a:r>
              <a:rPr lang="cs-CZ" dirty="0" smtClean="0"/>
              <a:t>24 - ústřední nervová páska</a:t>
            </a:r>
            <a:br>
              <a:rPr lang="cs-CZ" dirty="0" smtClean="0"/>
            </a:br>
            <a:r>
              <a:rPr lang="cs-CZ" dirty="0" smtClean="0"/>
              <a:t>25 - pohlavní žlázy </a:t>
            </a:r>
            <a:br>
              <a:rPr lang="cs-CZ" dirty="0" smtClean="0"/>
            </a:br>
            <a:r>
              <a:rPr lang="cs-CZ" dirty="0" smtClean="0"/>
              <a:t>26 - vejcovod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3961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23528" y="2276872"/>
            <a:ext cx="6005264" cy="3654152"/>
          </a:xfrm>
        </p:spPr>
        <p:txBody>
          <a:bodyPr>
            <a:normAutofit/>
          </a:bodyPr>
          <a:lstStyle/>
          <a:p>
            <a:pPr marL="285750" indent="-285750" algn="l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Vnější kostra z chitinu.</a:t>
            </a:r>
          </a:p>
          <a:p>
            <a:pPr marL="285750" indent="-285750" algn="l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Svaly se ke kostře upínají zevnitř.</a:t>
            </a:r>
            <a:endParaRPr lang="cs-CZ" sz="2400" dirty="0">
              <a:solidFill>
                <a:schemeClr val="tx1"/>
              </a:solidFill>
            </a:endParaRPr>
          </a:p>
          <a:p>
            <a:pPr marL="285750" indent="-285750" algn="l">
              <a:buFontTx/>
              <a:buChar char="-"/>
            </a:pP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u="sng" dirty="0" err="1" smtClean="0">
                <a:solidFill>
                  <a:schemeClr val="tx1"/>
                </a:solidFill>
              </a:rPr>
              <a:t>Obranna</a:t>
            </a:r>
            <a:r>
              <a:rPr lang="cs-CZ" sz="2400" dirty="0" smtClean="0">
                <a:solidFill>
                  <a:schemeClr val="tx1"/>
                </a:solidFill>
              </a:rPr>
              <a:t>: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Žihadlo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Krycí nebo výstražné zbarvení.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836712"/>
            <a:ext cx="6005264" cy="872480"/>
          </a:xfrm>
        </p:spPr>
        <p:txBody>
          <a:bodyPr>
            <a:normAutofit/>
          </a:bodyPr>
          <a:lstStyle/>
          <a:p>
            <a:pPr algn="l"/>
            <a:r>
              <a:rPr lang="cs-CZ" sz="4000" b="1" u="sng" dirty="0" smtClean="0"/>
              <a:t>POHYBOVÁ SOUSTAVA</a:t>
            </a:r>
            <a:endParaRPr lang="cs-CZ" sz="4000" b="1" u="sng" dirty="0"/>
          </a:p>
        </p:txBody>
      </p:sp>
    </p:spTree>
    <p:extLst>
      <p:ext uri="{BB962C8B-B14F-4D97-AF65-F5344CB8AC3E}">
        <p14:creationId xmlns:p14="http://schemas.microsoft.com/office/powerpoint/2010/main" val="3715201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67544" y="1124744"/>
            <a:ext cx="5933256" cy="4590256"/>
          </a:xfrm>
        </p:spPr>
        <p:txBody>
          <a:bodyPr>
            <a:normAutofit/>
          </a:bodyPr>
          <a:lstStyle/>
          <a:p>
            <a:pPr marL="285750" indent="-285750" algn="l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Prochází celým tělem.</a:t>
            </a:r>
          </a:p>
          <a:p>
            <a:pPr marL="285750" indent="-285750" algn="l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Přizpůsobena druhu přijímané potravy.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-   Potravu rozmělňuje, stráví a vstřebává        živiny do těla.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88640"/>
            <a:ext cx="5789240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u="sng" dirty="0" smtClean="0"/>
              <a:t>TRÁVICÍ  SOUSTAVA</a:t>
            </a:r>
            <a:endParaRPr lang="cs-CZ" sz="4800" b="1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2"/>
            <a:ext cx="476250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4581128"/>
            <a:ext cx="62646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u="sng" dirty="0" smtClean="0"/>
              <a:t>Typy ústního ústrojí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>a - kousací (brouci)</a:t>
            </a:r>
            <a:br>
              <a:rPr lang="cs-CZ" dirty="0" smtClean="0"/>
            </a:br>
            <a:r>
              <a:rPr lang="cs-CZ" dirty="0" smtClean="0"/>
              <a:t>b - bodavě-sací (komáři)</a:t>
            </a:r>
            <a:br>
              <a:rPr lang="cs-CZ" dirty="0" smtClean="0"/>
            </a:br>
            <a:r>
              <a:rPr lang="cs-CZ" dirty="0" smtClean="0"/>
              <a:t>c - </a:t>
            </a:r>
            <a:r>
              <a:rPr lang="cs-CZ" dirty="0" err="1" smtClean="0"/>
              <a:t>lízavě</a:t>
            </a:r>
            <a:r>
              <a:rPr lang="cs-CZ" dirty="0" smtClean="0"/>
              <a:t>-sací (mouchy)</a:t>
            </a:r>
            <a:br>
              <a:rPr lang="cs-CZ" dirty="0" smtClean="0"/>
            </a:br>
            <a:r>
              <a:rPr lang="cs-CZ" dirty="0" smtClean="0"/>
              <a:t>d - sací (motýli)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49080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539552" y="2852936"/>
            <a:ext cx="5861248" cy="2574032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400" i="1" dirty="0">
                <a:solidFill>
                  <a:schemeClr val="tx1"/>
                </a:solidFill>
              </a:rPr>
              <a:t>Dýchací soustava</a:t>
            </a:r>
            <a:r>
              <a:rPr lang="cs-CZ" sz="2400" dirty="0">
                <a:solidFill>
                  <a:schemeClr val="tx1"/>
                </a:solidFill>
              </a:rPr>
              <a:t> je tvořena sítí vzdušnic, což jsou jemné trubičky vedoucí vzduch od dýchacích otvorů (dospělý hmyz jich mívá 10 párů) </a:t>
            </a:r>
            <a:r>
              <a:rPr lang="cs-CZ" sz="2400" dirty="0" smtClean="0">
                <a:solidFill>
                  <a:schemeClr val="tx1"/>
                </a:solidFill>
              </a:rPr>
              <a:t>                k </a:t>
            </a:r>
            <a:r>
              <a:rPr lang="cs-CZ" sz="2400" dirty="0">
                <a:solidFill>
                  <a:schemeClr val="tx1"/>
                </a:solidFill>
              </a:rPr>
              <a:t>jednotlivým vnitřním orgánům. 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just"/>
            <a:r>
              <a:rPr lang="cs-CZ" sz="2400" dirty="0" smtClean="0">
                <a:solidFill>
                  <a:schemeClr val="tx1"/>
                </a:solidFill>
              </a:rPr>
              <a:t>     Vstup do vzdušnic je po stranách zadečku – otvory jsou kryté chloupky (zachycují nečistoty).</a:t>
            </a:r>
          </a:p>
          <a:p>
            <a:pPr algn="just"/>
            <a:r>
              <a:rPr lang="cs-CZ" sz="2400" dirty="0" smtClean="0">
                <a:solidFill>
                  <a:schemeClr val="tx1"/>
                </a:solidFill>
              </a:rPr>
              <a:t>Vzdušnice vyztužují a nadlehčují křídla.</a:t>
            </a: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196752"/>
            <a:ext cx="5861248" cy="1160512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DÝCHACÍ  SOUSTAVA</a:t>
            </a:r>
            <a:endParaRPr lang="cs-CZ" sz="4800" b="1" u="sng" dirty="0"/>
          </a:p>
        </p:txBody>
      </p:sp>
    </p:spTree>
    <p:extLst>
      <p:ext uri="{BB962C8B-B14F-4D97-AF65-F5344CB8AC3E}">
        <p14:creationId xmlns:p14="http://schemas.microsoft.com/office/powerpoint/2010/main" val="3044988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83568" y="3581400"/>
            <a:ext cx="5717232" cy="2133600"/>
          </a:xfrm>
        </p:spPr>
        <p:txBody>
          <a:bodyPr>
            <a:normAutofit/>
          </a:bodyPr>
          <a:lstStyle/>
          <a:p>
            <a:endParaRPr lang="cs-CZ" i="1" dirty="0" smtClean="0"/>
          </a:p>
          <a:p>
            <a:endParaRPr lang="cs-CZ" i="1" dirty="0"/>
          </a:p>
          <a:p>
            <a:pPr algn="l"/>
            <a:r>
              <a:rPr lang="cs-CZ" sz="2000" dirty="0" err="1" smtClean="0">
                <a:solidFill>
                  <a:schemeClr val="tx1"/>
                </a:solidFill>
              </a:rPr>
              <a:t>Malpighické</a:t>
            </a:r>
            <a:r>
              <a:rPr lang="cs-CZ" sz="2000" dirty="0" smtClean="0">
                <a:solidFill>
                  <a:schemeClr val="tx1"/>
                </a:solidFill>
              </a:rPr>
              <a:t> trubice – vedou odpadní látky do střeva.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340768"/>
            <a:ext cx="5904656" cy="1197496"/>
          </a:xfrm>
        </p:spPr>
        <p:txBody>
          <a:bodyPr>
            <a:normAutofit/>
          </a:bodyPr>
          <a:lstStyle/>
          <a:p>
            <a:r>
              <a:rPr lang="cs-CZ" sz="4400" b="1" u="sng" dirty="0" smtClean="0"/>
              <a:t>VYLUČOVACÍ  SOUSTAVA</a:t>
            </a:r>
            <a:endParaRPr lang="cs-CZ" sz="4400" b="1" u="sng" dirty="0"/>
          </a:p>
        </p:txBody>
      </p:sp>
    </p:spTree>
    <p:extLst>
      <p:ext uri="{BB962C8B-B14F-4D97-AF65-F5344CB8AC3E}">
        <p14:creationId xmlns:p14="http://schemas.microsoft.com/office/powerpoint/2010/main" val="1251951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539552" y="2564904"/>
            <a:ext cx="5861248" cy="3150096"/>
          </a:xfrm>
        </p:spPr>
        <p:txBody>
          <a:bodyPr>
            <a:normAutofit/>
          </a:bodyPr>
          <a:lstStyle/>
          <a:p>
            <a:pPr marL="285750" indent="-285750"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Obsahuje malé množství krve.</a:t>
            </a:r>
          </a:p>
          <a:p>
            <a:pPr marL="285750" indent="-285750"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Je otevřená.</a:t>
            </a:r>
          </a:p>
          <a:p>
            <a:pPr marL="285750" indent="-285750"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Rozvádí jen živiny (ne kyslík).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   Není červená (neobsahuje hemoglobin – tzv. hemolymfa).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5933256" cy="1160512"/>
          </a:xfrm>
        </p:spPr>
        <p:txBody>
          <a:bodyPr>
            <a:normAutofit/>
          </a:bodyPr>
          <a:lstStyle/>
          <a:p>
            <a:pPr algn="l"/>
            <a:r>
              <a:rPr lang="cs-CZ" sz="4800" b="1" u="sng" dirty="0" smtClean="0"/>
              <a:t>CÉVNÍ  SOUSTAVA</a:t>
            </a:r>
            <a:endParaRPr lang="cs-CZ" sz="4800" b="1" u="sng" dirty="0"/>
          </a:p>
        </p:txBody>
      </p:sp>
    </p:spTree>
    <p:extLst>
      <p:ext uri="{BB962C8B-B14F-4D97-AF65-F5344CB8AC3E}">
        <p14:creationId xmlns:p14="http://schemas.microsoft.com/office/powerpoint/2010/main" val="3459656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11560" y="1412776"/>
            <a:ext cx="5861248" cy="5112568"/>
          </a:xfrm>
        </p:spPr>
        <p:txBody>
          <a:bodyPr/>
          <a:lstStyle/>
          <a:p>
            <a:pPr marL="285750" indent="-285750"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Jednoduchá očka na hlavě + velké složené (mozaikovité) oči.</a:t>
            </a:r>
          </a:p>
          <a:p>
            <a:pPr marL="285750" indent="-285750"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Tykadla – hmat, čich, teplota, síla větru, zvuk.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                    -  Mají různý tvar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marL="285750" indent="-285750" algn="l">
              <a:buFontTx/>
              <a:buChar char="-"/>
            </a:pPr>
            <a:r>
              <a:rPr lang="cs-CZ" sz="2000" dirty="0" err="1" smtClean="0">
                <a:solidFill>
                  <a:schemeClr val="tx1"/>
                </a:solidFill>
              </a:rPr>
              <a:t>Mechanoreceptory</a:t>
            </a:r>
            <a:r>
              <a:rPr lang="cs-CZ" sz="2000" dirty="0" smtClean="0">
                <a:solidFill>
                  <a:schemeClr val="tx1"/>
                </a:solidFill>
              </a:rPr>
              <a:t> – povrch těla (obdoba hmatu).</a:t>
            </a:r>
          </a:p>
          <a:p>
            <a:pPr marL="285750" indent="-285750"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Chuť – většinou v okolí úst.</a:t>
            </a:r>
          </a:p>
          <a:p>
            <a:pPr marL="285750" indent="-285750"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Vnímání chemických látek.</a:t>
            </a:r>
          </a:p>
          <a:p>
            <a:pPr marL="285750" indent="-285750" algn="l">
              <a:buFontTx/>
              <a:buChar char="-"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548680"/>
            <a:ext cx="5861248" cy="79208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/>
              <a:t>SMYSLOVÁ  SOUSTAVA</a:t>
            </a:r>
            <a:endParaRPr lang="cs-CZ" sz="4000" b="1" u="sng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5715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57201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539552" y="2708920"/>
            <a:ext cx="5861248" cy="3294112"/>
          </a:xfrm>
        </p:spPr>
        <p:txBody>
          <a:bodyPr>
            <a:normAutofit/>
          </a:bodyPr>
          <a:lstStyle/>
          <a:p>
            <a:pPr algn="l"/>
            <a:endParaRPr lang="cs-CZ" sz="2000" dirty="0" smtClean="0"/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Mozek a uzliny v jednotlivých článcích těla.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24744"/>
            <a:ext cx="5933256" cy="944488"/>
          </a:xfrm>
        </p:spPr>
        <p:txBody>
          <a:bodyPr>
            <a:normAutofit/>
          </a:bodyPr>
          <a:lstStyle/>
          <a:p>
            <a:pPr algn="l"/>
            <a:r>
              <a:rPr lang="cs-CZ" sz="4000" b="1" u="sng" dirty="0" smtClean="0"/>
              <a:t>NERVOVÁ  SOUSTAVA</a:t>
            </a:r>
            <a:endParaRPr lang="cs-CZ" sz="4000" b="1" u="sng" dirty="0"/>
          </a:p>
        </p:txBody>
      </p:sp>
    </p:spTree>
    <p:extLst>
      <p:ext uri="{BB962C8B-B14F-4D97-AF65-F5344CB8AC3E}">
        <p14:creationId xmlns:p14="http://schemas.microsoft.com/office/powerpoint/2010/main" val="14088155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6005264" cy="4536504"/>
          </a:xfrm>
        </p:spPr>
        <p:txBody>
          <a:bodyPr>
            <a:normAutofit/>
          </a:bodyPr>
          <a:lstStyle/>
          <a:p>
            <a:pPr marL="342900" indent="-342900" algn="l">
              <a:buAutoNum type="arabicPeriod"/>
            </a:pPr>
            <a:r>
              <a:rPr lang="cs-CZ" sz="2000" u="sng" dirty="0" smtClean="0">
                <a:solidFill>
                  <a:schemeClr val="accent1">
                    <a:lumMod val="75000"/>
                  </a:schemeClr>
                </a:solidFill>
              </a:rPr>
              <a:t>Proměna nedokonalá: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vajíčko – nymfa – dospělec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                        nymfa se několikrát svléká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692696"/>
            <a:ext cx="6408712" cy="864096"/>
          </a:xfrm>
        </p:spPr>
        <p:txBody>
          <a:bodyPr>
            <a:noAutofit/>
          </a:bodyPr>
          <a:lstStyle/>
          <a:p>
            <a:pPr algn="l"/>
            <a:r>
              <a:rPr lang="cs-CZ" sz="4000" b="1" u="sng" dirty="0" smtClean="0"/>
              <a:t>ROZMNOŽOVACÍ  SOUSTAVA</a:t>
            </a:r>
            <a:endParaRPr lang="cs-CZ" sz="4000" b="1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05" y="2132855"/>
            <a:ext cx="2535459" cy="4458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2708920"/>
            <a:ext cx="2349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např. kobylky, saranče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778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6120680" cy="4752528"/>
          </a:xfrm>
        </p:spPr>
        <p:txBody>
          <a:bodyPr/>
          <a:lstStyle/>
          <a:p>
            <a:pPr algn="l"/>
            <a:r>
              <a:rPr lang="cs-CZ" dirty="0" smtClean="0"/>
              <a:t>2. </a:t>
            </a:r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</a:rPr>
              <a:t>Proměna dokonalá-</a:t>
            </a:r>
            <a:r>
              <a:rPr lang="cs-CZ" sz="2000" dirty="0" smtClean="0">
                <a:solidFill>
                  <a:schemeClr val="tx1"/>
                </a:solidFill>
              </a:rPr>
              <a:t> vajíčko – housenka – kukla – </a:t>
            </a:r>
            <a:r>
              <a:rPr lang="cs-CZ" sz="2000" dirty="0" err="1" smtClean="0">
                <a:solidFill>
                  <a:schemeClr val="tx1"/>
                </a:solidFill>
              </a:rPr>
              <a:t>dos</a:t>
            </a:r>
            <a:r>
              <a:rPr lang="cs-CZ" sz="2000" dirty="0" smtClean="0">
                <a:solidFill>
                  <a:schemeClr val="tx1"/>
                </a:solidFill>
              </a:rPr>
              <a:t>-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              </a:t>
            </a:r>
            <a:r>
              <a:rPr lang="cs-CZ" sz="2000" dirty="0" err="1" smtClean="0">
                <a:solidFill>
                  <a:schemeClr val="tx1"/>
                </a:solidFill>
              </a:rPr>
              <a:t>pělec</a:t>
            </a:r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                                     - např. motýli, brouci.</a:t>
            </a:r>
            <a:endParaRPr lang="cs-CZ" sz="20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6192688" cy="944488"/>
          </a:xfrm>
        </p:spPr>
        <p:txBody>
          <a:bodyPr>
            <a:noAutofit/>
          </a:bodyPr>
          <a:lstStyle/>
          <a:p>
            <a:r>
              <a:rPr lang="cs-CZ" sz="4000" b="1" u="sng" dirty="0" smtClean="0"/>
              <a:t>ROZMNOŽOVACÍ  SOUSTAVA</a:t>
            </a:r>
            <a:endParaRPr lang="cs-CZ" sz="4000" b="1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554984"/>
            <a:ext cx="3528392" cy="3909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1356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115616" y="1772816"/>
            <a:ext cx="5285184" cy="3942184"/>
          </a:xfrm>
        </p:spPr>
        <p:txBody>
          <a:bodyPr/>
          <a:lstStyle/>
          <a:p>
            <a:pPr marL="457200" indent="-457200" algn="l">
              <a:buAutoNum type="arabicPeriod"/>
            </a:pPr>
            <a:r>
              <a:rPr lang="cs-CZ" sz="2400" dirty="0" smtClean="0"/>
              <a:t>Co víš o </a:t>
            </a:r>
            <a:r>
              <a:rPr lang="cs-CZ" sz="2400" dirty="0" err="1" smtClean="0"/>
              <a:t>Meganeuře</a:t>
            </a:r>
            <a:r>
              <a:rPr lang="cs-CZ" sz="2400" dirty="0" smtClean="0"/>
              <a:t>?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Jaký typ kostry má hmyz?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Jaké možnosti obrany má hmyz?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Jaký typ ústního ústrojí má hmyz?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Čím odstraňuje hmyz odpadní látky z těla?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Čím se liší proměna dokonalá od nedokonalé?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Jaký typ očí má hmyz?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908720"/>
            <a:ext cx="5357192" cy="576064"/>
          </a:xfrm>
        </p:spPr>
        <p:txBody>
          <a:bodyPr>
            <a:normAutofit/>
          </a:bodyPr>
          <a:lstStyle/>
          <a:p>
            <a:pPr algn="l"/>
            <a:r>
              <a:rPr lang="cs-CZ" u="sng" dirty="0" smtClean="0"/>
              <a:t>Odpověz na otázky: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07750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23528" y="1340768"/>
            <a:ext cx="6077272" cy="4374232"/>
          </a:xfrm>
        </p:spPr>
        <p:txBody>
          <a:bodyPr>
            <a:normAutofit/>
          </a:bodyPr>
          <a:lstStyle/>
          <a:p>
            <a:pPr marL="457200" indent="-457200" algn="l">
              <a:buAutoNum type="arabicPeriod"/>
            </a:pPr>
            <a:r>
              <a:rPr lang="cs-CZ" sz="2400" dirty="0" smtClean="0"/>
              <a:t>Byla to </a:t>
            </a:r>
            <a:r>
              <a:rPr lang="cs-CZ" sz="2400" dirty="0" err="1" smtClean="0"/>
              <a:t>pravážka</a:t>
            </a:r>
            <a:r>
              <a:rPr lang="cs-CZ" sz="2400" dirty="0" smtClean="0"/>
              <a:t>. Dnes vymřelá.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Vnější kostru.</a:t>
            </a:r>
            <a:endParaRPr lang="cs-CZ" sz="2400" dirty="0"/>
          </a:p>
          <a:p>
            <a:pPr marL="457200" indent="-457200" algn="l">
              <a:buAutoNum type="arabicPeriod"/>
            </a:pPr>
            <a:r>
              <a:rPr lang="cs-CZ" sz="2400" dirty="0" smtClean="0"/>
              <a:t>Žihadlo, ochranné a krycí zbarvení.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Sací ústní ústrojí.</a:t>
            </a:r>
          </a:p>
          <a:p>
            <a:pPr marL="457200" indent="-457200" algn="l">
              <a:buAutoNum type="arabicPeriod"/>
            </a:pPr>
            <a:r>
              <a:rPr lang="cs-CZ" sz="2400" dirty="0" err="1" smtClean="0"/>
              <a:t>Malpighické</a:t>
            </a:r>
            <a:r>
              <a:rPr lang="cs-CZ" sz="2400" dirty="0" smtClean="0"/>
              <a:t> trubice.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Při nedokonalé proměně chybí stádium kukly.</a:t>
            </a:r>
          </a:p>
          <a:p>
            <a:pPr marL="457200" indent="-457200" algn="l">
              <a:buAutoNum type="arabicPeriod"/>
            </a:pPr>
            <a:r>
              <a:rPr lang="cs-CZ" sz="2400" dirty="0" smtClean="0"/>
              <a:t>Mozaikovité oči.</a:t>
            </a:r>
            <a:endParaRPr lang="cs-CZ" sz="2400" dirty="0"/>
          </a:p>
          <a:p>
            <a:pPr marL="457200" indent="-457200" algn="l">
              <a:buAutoNum type="arabicPeriod"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548680"/>
            <a:ext cx="6149280" cy="576064"/>
          </a:xfrm>
        </p:spPr>
        <p:txBody>
          <a:bodyPr/>
          <a:lstStyle/>
          <a:p>
            <a:pPr algn="l"/>
            <a:r>
              <a:rPr lang="cs-CZ" u="sng" dirty="0" smtClean="0"/>
              <a:t>Odpovědi: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76715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6048672" cy="2133600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www.hmyz.net/anatomie2.jpg</a:t>
            </a:r>
            <a:endParaRPr lang="cs-CZ" dirty="0"/>
          </a:p>
          <a:p>
            <a:pPr algn="l"/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upload.wikimedia.org/wikipedia/commons/thumb/6/68/Meganeura.jpg/258px-Meganeura.jpg</a:t>
            </a:r>
            <a:endParaRPr lang="cs-CZ" dirty="0" smtClean="0"/>
          </a:p>
          <a:p>
            <a:pPr algn="l"/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www.hmyz.net/anatomie.htm#ixzz1byyvk19G</a:t>
            </a:r>
            <a:endParaRPr lang="cs-CZ" dirty="0" smtClean="0"/>
          </a:p>
          <a:p>
            <a:pPr algn="l"/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www.hmyz.net/anatomie.htm</a:t>
            </a:r>
            <a:endParaRPr lang="cs-CZ" dirty="0" smtClean="0"/>
          </a:p>
          <a:p>
            <a:pPr algn="l"/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www.hmyz.net/tykadla.htm</a:t>
            </a:r>
            <a:endParaRPr lang="cs-CZ" dirty="0" smtClean="0"/>
          </a:p>
          <a:p>
            <a:pPr algn="l"/>
            <a:r>
              <a:rPr lang="cs-CZ" dirty="0">
                <a:hlinkClick r:id="rId6"/>
              </a:rPr>
              <a:t>http://www.osel.cz/_</a:t>
            </a:r>
            <a:r>
              <a:rPr lang="cs-CZ" dirty="0" smtClean="0">
                <a:hlinkClick r:id="rId6"/>
              </a:rPr>
              <a:t>img/img1139062592.jpg</a:t>
            </a:r>
            <a:endParaRPr lang="cs-CZ" dirty="0" smtClean="0"/>
          </a:p>
          <a:p>
            <a:pPr algn="l"/>
            <a:r>
              <a:rPr lang="cs-CZ" dirty="0"/>
              <a:t>http://www.zsul.cz/vcela/img/hmyz.gif</a:t>
            </a:r>
            <a:endParaRPr lang="cs-CZ" dirty="0" smtClean="0"/>
          </a:p>
          <a:p>
            <a:pPr algn="l"/>
            <a:r>
              <a:rPr lang="cs-CZ" dirty="0">
                <a:solidFill>
                  <a:schemeClr val="tx1"/>
                </a:solidFill>
              </a:rPr>
              <a:t>http://www.google.cz/imgres?q=NEDOKONAL%C3%81+PROM%C4%9ANA+WIKIPEDIE&amp;um=1&amp;hl=cs&amp;client=firefox-a&amp;sa=N&amp;rls=org.mozilla:cs:official&amp;gbv=2&amp;biw=1280&amp;bih=668&amp;tbm=isch&amp;tbnid=cKWnO-i8OIwGrM:&amp;imgrefurl=http://cs.wikipedia.org/wiki/Nymfa_%28biologie%29&amp;docid=SKGul2-QJGysyM&amp;imgurl=http://</a:t>
            </a:r>
            <a:r>
              <a:rPr lang="cs-CZ" dirty="0" smtClean="0">
                <a:solidFill>
                  <a:schemeClr val="tx1"/>
                </a:solidFill>
              </a:rPr>
              <a:t>upload.wikimedia.org/wikipedia/commons/thumb/0/07/Grasshoppermetasnodgrass.jpg/150px-Grasshoppermetasnodgrass.jpg&amp;w=150&amp;h=264&amp;ei=5l6pTsP4O4KwhAeSzcSODg&amp;zoom=1&amp;iact=hc&amp;vpx=564&amp;vpy=310&amp;dur=3201&amp;hovh=211&amp;hovw=120&amp;tx=53&amp;ty=126&amp;sig=109165394307076559483&amp;page=1&amp;tbnh=148&amp;tbnw=84&amp;start=0&amp;ndsp=18&amp;ved=1t:429,r:8,s:0</a:t>
            </a:r>
          </a:p>
          <a:p>
            <a:pPr algn="l"/>
            <a:r>
              <a:rPr lang="cs-CZ" dirty="0">
                <a:solidFill>
                  <a:schemeClr val="tx1"/>
                </a:solidFill>
                <a:hlinkClick r:id="rId7"/>
              </a:rPr>
              <a:t>http://</a:t>
            </a:r>
            <a:r>
              <a:rPr lang="cs-CZ" dirty="0" smtClean="0">
                <a:solidFill>
                  <a:schemeClr val="tx1"/>
                </a:solidFill>
                <a:hlinkClick r:id="rId7"/>
              </a:rPr>
              <a:t>t2.gstatic.com/images?q=tbn:ANd9GcTTtFGepxnqJjuU-CU_nFx4ckWVSBPrc0PLUwKxr_Q9241oL7uCzejDGBxyGg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/>
              <a:t>JURČÁK, Jaroslav, Jiří FRONĚK </a:t>
            </a:r>
            <a:r>
              <a:rPr lang="cs-CZ" i="1" dirty="0"/>
              <a:t>Přírodopis 6</a:t>
            </a:r>
            <a:r>
              <a:rPr lang="cs-CZ" dirty="0"/>
              <a:t>. Olomouc: </a:t>
            </a:r>
            <a:r>
              <a:rPr lang="cs-CZ" dirty="0" err="1"/>
              <a:t>Prodos</a:t>
            </a:r>
            <a:r>
              <a:rPr lang="cs-CZ" dirty="0"/>
              <a:t>, 1997. </a:t>
            </a:r>
            <a:r>
              <a:rPr lang="cs-CZ"/>
              <a:t>ISBN 80-85806-47-9.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5933256" cy="728464"/>
          </a:xfrm>
        </p:spPr>
        <p:txBody>
          <a:bodyPr/>
          <a:lstStyle/>
          <a:p>
            <a:pPr algn="l"/>
            <a:r>
              <a:rPr lang="cs-CZ" b="1" u="sng" dirty="0" smtClean="0"/>
              <a:t>ZDROJE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0816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214</TotalTime>
  <Words>454</Words>
  <Application>Microsoft Office PowerPoint</Application>
  <PresentationFormat>Předvádění na obrazovce (4:3)</PresentationFormat>
  <Paragraphs>107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Složený</vt:lpstr>
      <vt:lpstr>HMYZ</vt:lpstr>
      <vt:lpstr>Prezentace aplikace PowerPoint</vt:lpstr>
      <vt:lpstr>METODIKA:  Klíčová slova:  Meganeura,  obrana, vnitřní stavba těla,  pohybová soustava, trávicí soustava, dýchací soustava,  vylučovací soustava, cévní soustava, smyslová soustava, nervová soustava, rozmnožovací soustava.   1. Výklad nové látky podle prezentace. 2. Odpověz na otázky a výsledky si zkontroluj.</vt:lpstr>
      <vt:lpstr>Prezentace aplikace PowerPoint</vt:lpstr>
      <vt:lpstr>Prezentace aplikace PowerPoint</vt:lpstr>
      <vt:lpstr>POHYBOVÁ SOUSTAVA</vt:lpstr>
      <vt:lpstr>TRÁVICÍ  SOUSTAVA</vt:lpstr>
      <vt:lpstr>DÝCHACÍ  SOUSTAVA</vt:lpstr>
      <vt:lpstr>VYLUČOVACÍ  SOUSTAVA</vt:lpstr>
      <vt:lpstr>CÉVNÍ  SOUSTAVA</vt:lpstr>
      <vt:lpstr>SMYSLOVÁ  SOUSTAVA</vt:lpstr>
      <vt:lpstr>NERVOVÁ  SOUSTAVA</vt:lpstr>
      <vt:lpstr>ROZMNOŽOVACÍ  SOUSTAVA</vt:lpstr>
      <vt:lpstr>ROZMNOŽOVACÍ  SOUSTAVA</vt:lpstr>
      <vt:lpstr>Odpověz na otázky:</vt:lpstr>
      <vt:lpstr>Odpovědi:</vt:lpstr>
      <vt:lpstr>ZDROJE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Ošlejšková_Hana</dc:creator>
  <cp:lastModifiedBy>Hana Ošlejšková</cp:lastModifiedBy>
  <cp:revision>24</cp:revision>
  <dcterms:created xsi:type="dcterms:W3CDTF">2011-10-27T11:13:59Z</dcterms:created>
  <dcterms:modified xsi:type="dcterms:W3CDTF">2013-02-03T14:13:58Z</dcterms:modified>
</cp:coreProperties>
</file>