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</p:sldMasterIdLst>
  <p:notesMasterIdLst>
    <p:notesMasterId r:id="rId11"/>
  </p:notesMasterIdLst>
  <p:sldIdLst>
    <p:sldId id="257" r:id="rId4"/>
    <p:sldId id="258" r:id="rId5"/>
    <p:sldId id="260" r:id="rId6"/>
    <p:sldId id="261" r:id="rId7"/>
    <p:sldId id="262" r:id="rId8"/>
    <p:sldId id="263" r:id="rId9"/>
    <p:sldId id="259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67" d="100"/>
          <a:sy n="67" d="100"/>
        </p:scale>
        <p:origin x="-143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tableStyles" Target="tableStyle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C87172-3F62-40F2-9FA2-30E79EBC5B43}" type="datetimeFigureOut">
              <a:rPr lang="cs-CZ" smtClean="0"/>
              <a:t>6.4.2013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8CC764-CF4A-44D7-9DC8-76ABAD7288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15560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hlaví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31932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83368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A611F-DD29-4820-B626-22F3A7501EAC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 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18768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90ECC-5FC7-4F0E-B246-506A69D0D82A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 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39122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104D9-B6D9-4461-9588-B22D773FFBC5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 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69610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626B0C-4078-4123-AFF8-E858C3BCA178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 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5204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41C769-015C-4E8B-9262-0757A4AA85CB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 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42675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76D97-3C0B-4BCC-833B-AE9E3AD96F48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 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62816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63FB6-20F9-49B1-9DB5-A36FEF6758A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 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20063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DA817-75B8-4D4F-9499-9F9B20B9FB70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 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97375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9F603-5B09-4283-9F34-961D20D9A6E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 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67442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78A8C-CFF9-4A78-B207-0EA5C8E1E488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 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57647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E056A-0C11-4F85-9A3F-860A6DB890F4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 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91686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FF048-F637-46C4-B441-0DCE7A5CBA73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 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3006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BE86F-C8B2-475D-BD4E-F0B83BC4CDEB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 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52923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8091F-6FEB-4CAA-BEA7-AA8F69A31F64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 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65508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38C23-35C5-4E7C-AC1A-4EEC5916AE73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 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827899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4F1F4-CAF8-4F45-B508-7E725A8400B4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 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6776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6CD73-59C5-4A2E-95D0-61C8AA514BCB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 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29589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1AC3E-BEE7-4AA1-B6C2-FFCC8A484106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 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378578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F9041-646D-4494-92E4-00008131996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 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294820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5F741-F10C-4F55-BD68-560A0150E228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 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860129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FC766B-E1C3-4F89-A973-8441F87DA979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 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995653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8FCFC-B001-4767-95FF-3DC7F25F1E75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 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162707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CDBD3-645C-41BD-B42A-EB67B537E784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 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35832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68452-EB90-455F-87B2-345C88702FC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 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389152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D3281-0058-42D5-B81D-52CDD74DD818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 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551088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5D971-5410-4E0E-8D59-402569471131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 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943677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5D433-82E1-4D19-9FE9-8C4CFAEDD9B4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 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752592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2ED73-7E09-4F4A-B0F9-0BF91A957CF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 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538106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75887A-B873-4077-BF5F-2DFB7F343DC7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 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615044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BB666-8C14-4C38-AA20-1C557D584124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 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995999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49BCA-4595-4859-9770-0F6A4E104F30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 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627730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FDD71-4DA8-41CF-8DE5-6690B59D5BD8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 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626996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FDAFB-A17E-4928-8728-5EEB16BC76D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 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89474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3D270D-03A1-40C5-9FA3-CEA0990D0371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 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50683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82DE75-EF32-4C39-9F43-2F918A19E3B9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 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18896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938DDC-99A4-41B3-9386-B0E3338C7639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 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47226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9.png"/><Relationship Id="rId4" Type="http://schemas.openxmlformats.org/officeDocument/2006/relationships/image" Target="../media/image8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384884"/>
            <a:ext cx="7772400" cy="2088232"/>
          </a:xfrm>
        </p:spPr>
        <p:txBody>
          <a:bodyPr>
            <a:normAutofit/>
          </a:bodyPr>
          <a:lstStyle/>
          <a:p>
            <a:pPr marL="182880" indent="0" algn="ctr">
              <a:buNone/>
            </a:pPr>
            <a:r>
              <a:rPr lang="cs-CZ" sz="3100" b="1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WORD</a:t>
            </a:r>
            <a:r>
              <a:rPr lang="cs-CZ" sz="31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100" dirty="0" smtClean="0">
                <a:latin typeface="Arial" pitchFamily="34" charset="0"/>
                <a:cs typeface="Arial" pitchFamily="34" charset="0"/>
              </a:rPr>
            </a:br>
            <a:r>
              <a:rPr lang="cs-CZ" dirty="0">
                <a:latin typeface="Arial" pitchFamily="34" charset="0"/>
                <a:cs typeface="Arial" pitchFamily="34" charset="0"/>
              </a:rPr>
              <a:t/>
            </a:r>
            <a:br>
              <a:rPr lang="cs-CZ" dirty="0">
                <a:latin typeface="Arial" pitchFamily="34" charset="0"/>
                <a:cs typeface="Arial" pitchFamily="34" charset="0"/>
              </a:rPr>
            </a:br>
            <a:r>
              <a:rPr lang="cs-CZ" sz="31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Odrážky</a:t>
            </a:r>
            <a:br>
              <a:rPr lang="cs-CZ" sz="31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</a:b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4653136"/>
            <a:ext cx="6400800" cy="409600"/>
          </a:xfrm>
        </p:spPr>
        <p:txBody>
          <a:bodyPr>
            <a:normAutofit/>
          </a:bodyPr>
          <a:lstStyle/>
          <a:p>
            <a:pPr algn="ctr"/>
            <a:r>
              <a:rPr lang="cs-CZ" sz="20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Zpracovala: Mgr. Jana Krejčová</a:t>
            </a: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609882" y="6309320"/>
            <a:ext cx="7924236" cy="365125"/>
          </a:xfrm>
        </p:spPr>
        <p:txBody>
          <a:bodyPr>
            <a:normAutofit/>
          </a:bodyPr>
          <a:lstStyle/>
          <a:p>
            <a:pPr lvl="0"/>
            <a:r>
              <a:rPr lang="cs-CZ" dirty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</a:p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Obrázek 7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9692" y="359621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34453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48953950"/>
              </p:ext>
            </p:extLst>
          </p:nvPr>
        </p:nvGraphicFramePr>
        <p:xfrm>
          <a:off x="479617" y="1772816"/>
          <a:ext cx="8229600" cy="4440671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2386608"/>
                <a:gridCol w="5842992"/>
              </a:tblGrid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Název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Moderní škola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Registrační číslo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Arial"/>
                          <a:ea typeface="Times New Roman"/>
                        </a:rPr>
                        <a:t>CZ.1.07/1.4.00/21.3202</a:t>
                      </a:r>
                      <a:endParaRPr lang="cs-CZ" sz="110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Označení klíčové aktivity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smtClean="0">
                          <a:latin typeface="Arial" pitchFamily="34" charset="0"/>
                          <a:cs typeface="Arial" pitchFamily="34" charset="0"/>
                        </a:rPr>
                        <a:t>VY_32_INOVACE_</a:t>
                      </a:r>
                      <a:r>
                        <a:rPr lang="cs-CZ" sz="1100" baseline="0" smtClean="0">
                          <a:latin typeface="Arial" pitchFamily="34" charset="0"/>
                          <a:cs typeface="Arial" pitchFamily="34" charset="0"/>
                        </a:rPr>
                        <a:t>23_IKTW_02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Předmět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Informační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a komunikační technologie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Téma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cs-CZ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j-ea"/>
                          <a:cs typeface="Arial" pitchFamily="34" charset="0"/>
                        </a:rPr>
                        <a:t>Odrážky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Autor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Mgr.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Jana Krejčová 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Anotace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Seznámení se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s používáním a tvorbou vlastních odrážek 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Očekávané výstupy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Uživatelské dovednosti ve Wordu 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Jazyk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čeština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Druh učebního materiálu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POWER POINT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Cílová skupina/ročník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baseline="0" smtClean="0">
                          <a:latin typeface="Arial" pitchFamily="34" charset="0"/>
                          <a:cs typeface="Arial" pitchFamily="34" charset="0"/>
                        </a:rPr>
                        <a:t>žák Speciální 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ZŠ/6. - 9. 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 prezentace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Získání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nových informací a p</a:t>
                      </a: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rohloubení znalostí žáků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Časová dotace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20 minut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38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Vytvořeno (škola, dne)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Speciální základní škola,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Česká Kamenice, Jakubské nám. 113, p. o</a:t>
                      </a:r>
                      <a:r>
                        <a:rPr lang="cs-CZ" sz="1100" baseline="0" smtClean="0">
                          <a:latin typeface="Arial" pitchFamily="34" charset="0"/>
                          <a:cs typeface="Arial" pitchFamily="34" charset="0"/>
                        </a:rPr>
                        <a:t>.,  </a:t>
                      </a:r>
                      <a:r>
                        <a:rPr lang="cs-CZ" sz="1100" baseline="0" smtClean="0">
                          <a:latin typeface="Arial" pitchFamily="34" charset="0"/>
                          <a:cs typeface="Arial" pitchFamily="34" charset="0"/>
                        </a:rPr>
                        <a:t>1.3.2013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475656" y="6381328"/>
            <a:ext cx="6192688" cy="365125"/>
          </a:xfrm>
        </p:spPr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 </a:t>
            </a: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Obrázek 7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2109" y="301289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697832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7200" b="1" dirty="0" smtClean="0">
                <a:solidFill>
                  <a:srgbClr val="FF0000"/>
                </a:solidFill>
              </a:rPr>
              <a:t>Odrážky</a:t>
            </a:r>
            <a:r>
              <a:rPr lang="cs-CZ" sz="7200" dirty="0" smtClean="0">
                <a:solidFill>
                  <a:srgbClr val="FF0000"/>
                </a:solidFill>
              </a:rPr>
              <a:t> </a:t>
            </a:r>
            <a:endParaRPr lang="cs-CZ" sz="7200" dirty="0">
              <a:solidFill>
                <a:srgbClr val="FF0000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475656" y="6356350"/>
            <a:ext cx="6624736" cy="365125"/>
          </a:xfrm>
        </p:spPr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060848"/>
            <a:ext cx="6120680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9" name="Přímá spojnice se šipkou 8"/>
          <p:cNvCxnSpPr/>
          <p:nvPr/>
        </p:nvCxnSpPr>
        <p:spPr>
          <a:xfrm flipH="1">
            <a:off x="3995936" y="2348880"/>
            <a:ext cx="1296144" cy="1800200"/>
          </a:xfrm>
          <a:prstGeom prst="straightConnector1">
            <a:avLst/>
          </a:prstGeom>
          <a:ln w="31750">
            <a:solidFill>
              <a:schemeClr val="accent1">
                <a:shade val="95000"/>
                <a:satMod val="10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2267744" y="4437112"/>
            <a:ext cx="40324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002060"/>
                </a:solidFill>
              </a:rPr>
              <a:t>    Odrážky</a:t>
            </a:r>
            <a:endParaRPr lang="cs-CZ" sz="40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8484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7200" b="1" dirty="0" smtClean="0">
                <a:solidFill>
                  <a:srgbClr val="FF0000"/>
                </a:solidFill>
              </a:rPr>
              <a:t>Odrážky nastavené</a:t>
            </a:r>
            <a:r>
              <a:rPr lang="cs-CZ" sz="7200" dirty="0" smtClean="0">
                <a:solidFill>
                  <a:srgbClr val="FF0000"/>
                </a:solidFill>
              </a:rPr>
              <a:t> </a:t>
            </a:r>
            <a:endParaRPr lang="cs-CZ" sz="7200" dirty="0">
              <a:solidFill>
                <a:srgbClr val="FF0000"/>
              </a:solidFill>
            </a:endParaRPr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35740186"/>
              </p:ext>
            </p:extLst>
          </p:nvPr>
        </p:nvGraphicFramePr>
        <p:xfrm>
          <a:off x="539552" y="1916833"/>
          <a:ext cx="8229600" cy="4114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43200"/>
                <a:gridCol w="2743200"/>
                <a:gridCol w="2743200"/>
              </a:tblGrid>
              <a:tr h="1308733">
                <a:tc>
                  <a:txBody>
                    <a:bodyPr/>
                    <a:lstStyle/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cs-CZ" sz="2800" b="1" dirty="0" smtClean="0">
                          <a:solidFill>
                            <a:srgbClr val="002060"/>
                          </a:solidFill>
                        </a:rPr>
                        <a:t>Počítač</a:t>
                      </a:r>
                      <a:r>
                        <a:rPr lang="cs-CZ" sz="2800" b="1" baseline="0" dirty="0" smtClean="0">
                          <a:solidFill>
                            <a:srgbClr val="002060"/>
                          </a:solidFill>
                        </a:rPr>
                        <a:t> 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cs-CZ" sz="2800" b="1" baseline="0" dirty="0" smtClean="0">
                          <a:solidFill>
                            <a:srgbClr val="002060"/>
                          </a:solidFill>
                        </a:rPr>
                        <a:t>Klávesnice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cs-CZ" sz="2800" b="1" baseline="0" dirty="0" smtClean="0">
                          <a:solidFill>
                            <a:srgbClr val="002060"/>
                          </a:solidFill>
                        </a:rPr>
                        <a:t>Myš</a:t>
                      </a:r>
                      <a:endParaRPr lang="cs-CZ" sz="28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Courier New" pitchFamily="49" charset="0"/>
                        <a:buChar char="o"/>
                      </a:pPr>
                      <a:r>
                        <a:rPr lang="cs-CZ" sz="2800" b="1" dirty="0" smtClean="0">
                          <a:solidFill>
                            <a:srgbClr val="002060"/>
                          </a:solidFill>
                        </a:rPr>
                        <a:t>Počítač </a:t>
                      </a:r>
                    </a:p>
                    <a:p>
                      <a:pPr marL="285750" indent="-285750">
                        <a:buFont typeface="Courier New" pitchFamily="49" charset="0"/>
                        <a:buChar char="o"/>
                      </a:pPr>
                      <a:r>
                        <a:rPr lang="cs-CZ" sz="2800" b="1" dirty="0" smtClean="0">
                          <a:solidFill>
                            <a:srgbClr val="002060"/>
                          </a:solidFill>
                        </a:rPr>
                        <a:t>Klávesnice </a:t>
                      </a:r>
                    </a:p>
                    <a:p>
                      <a:pPr marL="285750" indent="-285750">
                        <a:buFont typeface="Courier New" pitchFamily="49" charset="0"/>
                        <a:buChar char="o"/>
                      </a:pPr>
                      <a:r>
                        <a:rPr lang="cs-CZ" sz="2800" b="1" dirty="0" smtClean="0">
                          <a:solidFill>
                            <a:srgbClr val="002060"/>
                          </a:solidFill>
                        </a:rPr>
                        <a:t>Myš</a:t>
                      </a:r>
                      <a:endParaRPr lang="cs-CZ" sz="28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§"/>
                      </a:pPr>
                      <a:r>
                        <a:rPr lang="cs-CZ" sz="2800" b="1" dirty="0" smtClean="0">
                          <a:solidFill>
                            <a:srgbClr val="002060"/>
                          </a:solidFill>
                        </a:rPr>
                        <a:t>Počítač</a:t>
                      </a:r>
                    </a:p>
                    <a:p>
                      <a:pPr marL="285750" indent="-285750">
                        <a:buFont typeface="Wingdings" pitchFamily="2" charset="2"/>
                        <a:buChar char="§"/>
                      </a:pPr>
                      <a:r>
                        <a:rPr lang="cs-CZ" sz="2800" b="1" dirty="0" smtClean="0">
                          <a:solidFill>
                            <a:srgbClr val="002060"/>
                          </a:solidFill>
                        </a:rPr>
                        <a:t>Klávesnice</a:t>
                      </a:r>
                      <a:r>
                        <a:rPr lang="cs-CZ" sz="2800" b="1" baseline="0" dirty="0" smtClean="0">
                          <a:solidFill>
                            <a:srgbClr val="002060"/>
                          </a:solidFill>
                        </a:rPr>
                        <a:t> </a:t>
                      </a:r>
                    </a:p>
                    <a:p>
                      <a:pPr marL="285750" indent="-285750">
                        <a:buFont typeface="Wingdings" pitchFamily="2" charset="2"/>
                        <a:buChar char="§"/>
                      </a:pPr>
                      <a:r>
                        <a:rPr lang="cs-CZ" sz="2800" b="1" baseline="0" dirty="0" smtClean="0">
                          <a:solidFill>
                            <a:srgbClr val="002060"/>
                          </a:solidFill>
                        </a:rPr>
                        <a:t>Myš</a:t>
                      </a:r>
                      <a:endParaRPr lang="cs-CZ" sz="28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</a:tr>
              <a:tr h="1308733"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q"/>
                      </a:pPr>
                      <a:r>
                        <a:rPr lang="cs-CZ" sz="2800" b="1" dirty="0" smtClean="0">
                          <a:solidFill>
                            <a:srgbClr val="002060"/>
                          </a:solidFill>
                        </a:rPr>
                        <a:t> Počítač</a:t>
                      </a:r>
                    </a:p>
                    <a:p>
                      <a:pPr marL="285750" indent="-285750">
                        <a:buFont typeface="Wingdings" pitchFamily="2" charset="2"/>
                        <a:buChar char="q"/>
                      </a:pPr>
                      <a:r>
                        <a:rPr lang="cs-CZ" sz="2800" b="1" dirty="0" smtClean="0">
                          <a:solidFill>
                            <a:srgbClr val="002060"/>
                          </a:solidFill>
                        </a:rPr>
                        <a:t> Klávesnice</a:t>
                      </a:r>
                    </a:p>
                    <a:p>
                      <a:pPr marL="285750" indent="-285750">
                        <a:buFont typeface="Wingdings" pitchFamily="2" charset="2"/>
                        <a:buChar char="q"/>
                      </a:pPr>
                      <a:r>
                        <a:rPr lang="cs-CZ" sz="2800" b="1" dirty="0" smtClean="0">
                          <a:solidFill>
                            <a:srgbClr val="002060"/>
                          </a:solidFill>
                        </a:rPr>
                        <a:t> Myš</a:t>
                      </a:r>
                      <a:endParaRPr lang="cs-CZ" sz="28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v"/>
                      </a:pPr>
                      <a:r>
                        <a:rPr lang="cs-CZ" sz="2800" b="1" dirty="0" smtClean="0">
                          <a:solidFill>
                            <a:srgbClr val="002060"/>
                          </a:solidFill>
                        </a:rPr>
                        <a:t>Počítač</a:t>
                      </a:r>
                    </a:p>
                    <a:p>
                      <a:pPr marL="285750" indent="-285750">
                        <a:buFont typeface="Wingdings" pitchFamily="2" charset="2"/>
                        <a:buChar char="v"/>
                      </a:pPr>
                      <a:r>
                        <a:rPr lang="cs-CZ" sz="2800" b="1" dirty="0" smtClean="0">
                          <a:solidFill>
                            <a:srgbClr val="002060"/>
                          </a:solidFill>
                        </a:rPr>
                        <a:t>Klávesnice</a:t>
                      </a:r>
                    </a:p>
                    <a:p>
                      <a:pPr marL="285750" indent="-285750">
                        <a:buFont typeface="Wingdings" pitchFamily="2" charset="2"/>
                        <a:buChar char="v"/>
                      </a:pPr>
                      <a:r>
                        <a:rPr lang="cs-CZ" sz="2800" b="1" dirty="0" smtClean="0">
                          <a:solidFill>
                            <a:srgbClr val="002060"/>
                          </a:solidFill>
                        </a:rPr>
                        <a:t>Myš</a:t>
                      </a:r>
                      <a:endParaRPr lang="cs-CZ" sz="28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cs-CZ" sz="2800" b="1" dirty="0" smtClean="0">
                          <a:solidFill>
                            <a:srgbClr val="002060"/>
                          </a:solidFill>
                        </a:rPr>
                        <a:t>Počítač </a:t>
                      </a:r>
                    </a:p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cs-CZ" sz="2800" b="1" dirty="0" smtClean="0">
                          <a:solidFill>
                            <a:srgbClr val="002060"/>
                          </a:solidFill>
                        </a:rPr>
                        <a:t>Klávesnice</a:t>
                      </a:r>
                      <a:r>
                        <a:rPr lang="cs-CZ" sz="2800" b="1" baseline="0" dirty="0" smtClean="0">
                          <a:solidFill>
                            <a:srgbClr val="002060"/>
                          </a:solidFill>
                        </a:rPr>
                        <a:t> </a:t>
                      </a:r>
                    </a:p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cs-CZ" sz="2800" b="1" baseline="0" dirty="0" smtClean="0">
                          <a:solidFill>
                            <a:srgbClr val="002060"/>
                          </a:solidFill>
                        </a:rPr>
                        <a:t>Myš</a:t>
                      </a:r>
                      <a:endParaRPr lang="cs-CZ" sz="28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</a:tr>
              <a:tr h="1308733"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ü"/>
                      </a:pPr>
                      <a:r>
                        <a:rPr lang="cs-CZ" sz="2800" b="1" dirty="0" smtClean="0">
                          <a:solidFill>
                            <a:srgbClr val="002060"/>
                          </a:solidFill>
                        </a:rPr>
                        <a:t>Počítač</a:t>
                      </a:r>
                    </a:p>
                    <a:p>
                      <a:pPr marL="285750" indent="-285750">
                        <a:buFont typeface="Wingdings" pitchFamily="2" charset="2"/>
                        <a:buChar char="ü"/>
                      </a:pPr>
                      <a:r>
                        <a:rPr lang="cs-CZ" sz="2800" b="1" dirty="0" smtClean="0">
                          <a:solidFill>
                            <a:srgbClr val="002060"/>
                          </a:solidFill>
                        </a:rPr>
                        <a:t>Klávesnice</a:t>
                      </a:r>
                      <a:r>
                        <a:rPr lang="cs-CZ" sz="2800" b="1" baseline="0" dirty="0" smtClean="0">
                          <a:solidFill>
                            <a:srgbClr val="002060"/>
                          </a:solidFill>
                        </a:rPr>
                        <a:t> </a:t>
                      </a:r>
                    </a:p>
                    <a:p>
                      <a:pPr marL="285750" indent="-285750">
                        <a:buFont typeface="Wingdings" pitchFamily="2" charset="2"/>
                        <a:buChar char="ü"/>
                      </a:pPr>
                      <a:r>
                        <a:rPr lang="cs-CZ" sz="2800" b="1" baseline="0" dirty="0" smtClean="0">
                          <a:solidFill>
                            <a:srgbClr val="002060"/>
                          </a:solidFill>
                        </a:rPr>
                        <a:t>Myš</a:t>
                      </a:r>
                      <a:endParaRPr lang="cs-CZ" sz="2800" b="1" dirty="0" smtClean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971600" y="6309320"/>
            <a:ext cx="6992416" cy="365125"/>
          </a:xfrm>
        </p:spPr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7032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7200" b="1" dirty="0" smtClean="0">
                <a:solidFill>
                  <a:srgbClr val="FF0000"/>
                </a:solidFill>
              </a:rPr>
              <a:t>Vlastní odrážk</a:t>
            </a:r>
            <a:r>
              <a:rPr lang="cs-CZ" sz="6600" b="1" dirty="0" smtClean="0">
                <a:solidFill>
                  <a:srgbClr val="FF0000"/>
                </a:solidFill>
              </a:rPr>
              <a:t>y</a:t>
            </a:r>
            <a:endParaRPr lang="cs-CZ" sz="6600" b="1" dirty="0">
              <a:solidFill>
                <a:srgbClr val="FF0000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187624" y="6433143"/>
            <a:ext cx="7056784" cy="365125"/>
          </a:xfrm>
        </p:spPr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700808"/>
            <a:ext cx="2736303" cy="37331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6223" y="1558783"/>
            <a:ext cx="3900638" cy="237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4633371"/>
            <a:ext cx="1420813" cy="185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6" name="Přímá spojnice se šipkou 5"/>
          <p:cNvCxnSpPr/>
          <p:nvPr/>
        </p:nvCxnSpPr>
        <p:spPr>
          <a:xfrm>
            <a:off x="6300192" y="1916832"/>
            <a:ext cx="1440160" cy="23762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ovéPole 6"/>
          <p:cNvSpPr txBox="1"/>
          <p:nvPr/>
        </p:nvSpPr>
        <p:spPr>
          <a:xfrm>
            <a:off x="4788024" y="4149080"/>
            <a:ext cx="4176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2060"/>
                </a:solidFill>
              </a:rPr>
              <a:t>Zde si vybereš jakýkoli symbol </a:t>
            </a:r>
            <a:endParaRPr lang="cs-CZ" sz="2400" b="1" dirty="0">
              <a:solidFill>
                <a:srgbClr val="002060"/>
              </a:solidFill>
            </a:endParaRPr>
          </a:p>
        </p:txBody>
      </p:sp>
      <p:cxnSp>
        <p:nvCxnSpPr>
          <p:cNvPr id="9" name="Přímá spojnice se šipkou 8"/>
          <p:cNvCxnSpPr/>
          <p:nvPr/>
        </p:nvCxnSpPr>
        <p:spPr>
          <a:xfrm>
            <a:off x="4202286" y="4797152"/>
            <a:ext cx="1665858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5035215" y="5445224"/>
            <a:ext cx="39292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2060"/>
                </a:solidFill>
              </a:rPr>
              <a:t>Zde si zvolíš jakýkoli obrázek </a:t>
            </a:r>
            <a:endParaRPr lang="cs-CZ" sz="24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5063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/>
            </a:r>
            <a:br>
              <a:rPr lang="cs-CZ" sz="3200" b="1" dirty="0" smtClean="0">
                <a:solidFill>
                  <a:srgbClr val="FF0000"/>
                </a:solidFill>
              </a:rPr>
            </a:br>
            <a:r>
              <a:rPr lang="cs-CZ" sz="3200" b="1" dirty="0" smtClean="0">
                <a:solidFill>
                  <a:srgbClr val="FF0000"/>
                </a:solidFill>
              </a:rPr>
              <a:t>Vyber tři symboly a tři obrázky a použij je jako odrážky: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043608" y="6309320"/>
            <a:ext cx="6776392" cy="365125"/>
          </a:xfrm>
        </p:spPr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92145556"/>
              </p:ext>
            </p:extLst>
          </p:nvPr>
        </p:nvGraphicFramePr>
        <p:xfrm>
          <a:off x="395536" y="2204864"/>
          <a:ext cx="8229600" cy="31089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pPr marL="457200" indent="-457200">
                        <a:buFontTx/>
                        <a:buBlip>
                          <a:blip r:embed="rId3"/>
                        </a:buBlip>
                      </a:pPr>
                      <a:r>
                        <a:rPr lang="cs-CZ" sz="3200" b="1" dirty="0" smtClean="0">
                          <a:solidFill>
                            <a:srgbClr val="002060"/>
                          </a:solidFill>
                        </a:rPr>
                        <a:t>Počítač </a:t>
                      </a:r>
                    </a:p>
                    <a:p>
                      <a:pPr marL="457200" indent="-457200">
                        <a:buFontTx/>
                        <a:buBlip>
                          <a:blip r:embed="rId3"/>
                        </a:buBlip>
                      </a:pPr>
                      <a:r>
                        <a:rPr lang="cs-CZ" sz="3200" b="1" dirty="0" smtClean="0">
                          <a:solidFill>
                            <a:srgbClr val="002060"/>
                          </a:solidFill>
                        </a:rPr>
                        <a:t>Klávesnice</a:t>
                      </a:r>
                    </a:p>
                    <a:p>
                      <a:pPr marL="457200" indent="-457200">
                        <a:buFontTx/>
                        <a:buBlip>
                          <a:blip r:embed="rId3"/>
                        </a:buBlip>
                      </a:pPr>
                      <a:r>
                        <a:rPr lang="cs-CZ" sz="3200" b="1" dirty="0" smtClean="0">
                          <a:solidFill>
                            <a:srgbClr val="002060"/>
                          </a:solidFill>
                        </a:rPr>
                        <a:t>Myš</a:t>
                      </a:r>
                      <a:endParaRPr lang="cs-CZ" sz="32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57200" indent="-457200">
                        <a:buFontTx/>
                        <a:buBlip>
                          <a:blip r:embed="rId4"/>
                        </a:buBlip>
                      </a:pPr>
                      <a:r>
                        <a:rPr lang="cs-CZ" sz="3200" b="1" dirty="0" smtClean="0">
                          <a:solidFill>
                            <a:srgbClr val="002060"/>
                          </a:solidFill>
                        </a:rPr>
                        <a:t>Počítač</a:t>
                      </a:r>
                    </a:p>
                    <a:p>
                      <a:pPr marL="457200" indent="-457200">
                        <a:buFontTx/>
                        <a:buBlip>
                          <a:blip r:embed="rId4"/>
                        </a:buBlip>
                      </a:pPr>
                      <a:r>
                        <a:rPr lang="cs-CZ" sz="3200" b="1" dirty="0" smtClean="0">
                          <a:solidFill>
                            <a:srgbClr val="002060"/>
                          </a:solidFill>
                        </a:rPr>
                        <a:t>Klávesnice </a:t>
                      </a:r>
                    </a:p>
                    <a:p>
                      <a:pPr marL="457200" indent="-457200">
                        <a:buFontTx/>
                        <a:buBlip>
                          <a:blip r:embed="rId4"/>
                        </a:buBlip>
                      </a:pPr>
                      <a:r>
                        <a:rPr lang="cs-CZ" sz="3200" b="1" dirty="0" smtClean="0">
                          <a:solidFill>
                            <a:srgbClr val="002060"/>
                          </a:solidFill>
                        </a:rPr>
                        <a:t>Myš</a:t>
                      </a:r>
                      <a:endParaRPr lang="cs-CZ" sz="32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57200" indent="-457200">
                        <a:buFontTx/>
                        <a:buBlip>
                          <a:blip r:embed="rId5"/>
                        </a:buBlip>
                      </a:pPr>
                      <a:r>
                        <a:rPr lang="cs-CZ" sz="3200" b="1" dirty="0" smtClean="0">
                          <a:solidFill>
                            <a:srgbClr val="002060"/>
                          </a:solidFill>
                        </a:rPr>
                        <a:t>Počítač</a:t>
                      </a:r>
                    </a:p>
                    <a:p>
                      <a:pPr marL="457200" indent="-457200">
                        <a:buFontTx/>
                        <a:buBlip>
                          <a:blip r:embed="rId5"/>
                        </a:buBlip>
                      </a:pPr>
                      <a:r>
                        <a:rPr lang="cs-CZ" sz="3200" b="1" dirty="0" smtClean="0">
                          <a:solidFill>
                            <a:srgbClr val="002060"/>
                          </a:solidFill>
                        </a:rPr>
                        <a:t>Klávesnice</a:t>
                      </a:r>
                    </a:p>
                    <a:p>
                      <a:pPr marL="457200" indent="-457200">
                        <a:buFontTx/>
                        <a:buBlip>
                          <a:blip r:embed="rId5"/>
                        </a:buBlip>
                      </a:pPr>
                      <a:r>
                        <a:rPr lang="cs-CZ" sz="3200" b="1" dirty="0" smtClean="0">
                          <a:solidFill>
                            <a:srgbClr val="002060"/>
                          </a:solidFill>
                        </a:rPr>
                        <a:t>Myš</a:t>
                      </a:r>
                      <a:endParaRPr lang="cs-CZ" sz="32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571500" indent="-571500">
                        <a:buFont typeface="Symbol" pitchFamily="18" charset="2"/>
                        <a:buChar char=""/>
                      </a:pPr>
                      <a:r>
                        <a:rPr lang="cs-CZ" sz="3200" b="1" dirty="0" smtClean="0">
                          <a:solidFill>
                            <a:srgbClr val="002060"/>
                          </a:solidFill>
                        </a:rPr>
                        <a:t>Počítač</a:t>
                      </a:r>
                    </a:p>
                    <a:p>
                      <a:pPr marL="571500" indent="-571500">
                        <a:buFont typeface="Symbol" pitchFamily="18" charset="2"/>
                        <a:buChar char=""/>
                      </a:pPr>
                      <a:r>
                        <a:rPr lang="cs-CZ" sz="3200" b="1" dirty="0" smtClean="0">
                          <a:solidFill>
                            <a:srgbClr val="002060"/>
                          </a:solidFill>
                        </a:rPr>
                        <a:t>Klávesnice </a:t>
                      </a:r>
                    </a:p>
                    <a:p>
                      <a:pPr marL="571500" indent="-571500">
                        <a:buFont typeface="Symbol" pitchFamily="18" charset="2"/>
                        <a:buChar char=""/>
                      </a:pPr>
                      <a:r>
                        <a:rPr lang="cs-CZ" sz="3200" b="1" dirty="0" smtClean="0">
                          <a:solidFill>
                            <a:srgbClr val="002060"/>
                          </a:solidFill>
                        </a:rPr>
                        <a:t>Myš</a:t>
                      </a:r>
                      <a:endParaRPr lang="cs-CZ" sz="32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571500" indent="-571500">
                        <a:buFont typeface="Symbol" pitchFamily="18" charset="2"/>
                        <a:buChar char=""/>
                      </a:pPr>
                      <a:r>
                        <a:rPr lang="cs-CZ" sz="3200" b="1" dirty="0" smtClean="0">
                          <a:solidFill>
                            <a:srgbClr val="002060"/>
                          </a:solidFill>
                        </a:rPr>
                        <a:t>Počítač</a:t>
                      </a:r>
                    </a:p>
                    <a:p>
                      <a:pPr marL="571500" indent="-571500">
                        <a:buFont typeface="Symbol" pitchFamily="18" charset="2"/>
                        <a:buChar char=""/>
                      </a:pPr>
                      <a:r>
                        <a:rPr lang="cs-CZ" sz="3200" b="1" dirty="0" smtClean="0">
                          <a:solidFill>
                            <a:srgbClr val="002060"/>
                          </a:solidFill>
                        </a:rPr>
                        <a:t>Klávesnice </a:t>
                      </a:r>
                    </a:p>
                    <a:p>
                      <a:pPr marL="571500" indent="-571500">
                        <a:buFont typeface="Symbol" pitchFamily="18" charset="2"/>
                        <a:buChar char=""/>
                      </a:pPr>
                      <a:r>
                        <a:rPr lang="cs-CZ" sz="3200" b="1" dirty="0" smtClean="0">
                          <a:solidFill>
                            <a:srgbClr val="002060"/>
                          </a:solidFill>
                        </a:rPr>
                        <a:t>Myš</a:t>
                      </a:r>
                      <a:endParaRPr lang="cs-CZ" sz="32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571500" indent="-571500">
                        <a:buFont typeface="Calibri" pitchFamily="34" charset="0"/>
                        <a:buChar char="Ø"/>
                      </a:pPr>
                      <a:r>
                        <a:rPr lang="cs-CZ" sz="3200" b="1" dirty="0" smtClean="0">
                          <a:solidFill>
                            <a:srgbClr val="002060"/>
                          </a:solidFill>
                        </a:rPr>
                        <a:t>Počítač</a:t>
                      </a:r>
                    </a:p>
                    <a:p>
                      <a:pPr marL="571500" indent="-571500">
                        <a:buFont typeface="Calibri" pitchFamily="34" charset="0"/>
                        <a:buChar char="Ø"/>
                      </a:pPr>
                      <a:r>
                        <a:rPr lang="cs-CZ" sz="3200" b="1" dirty="0" smtClean="0">
                          <a:solidFill>
                            <a:srgbClr val="002060"/>
                          </a:solidFill>
                        </a:rPr>
                        <a:t>Klávesnice</a:t>
                      </a:r>
                    </a:p>
                    <a:p>
                      <a:pPr marL="571500" indent="-571500">
                        <a:buFont typeface="Calibri" pitchFamily="34" charset="0"/>
                        <a:buChar char="Ø"/>
                      </a:pPr>
                      <a:r>
                        <a:rPr lang="cs-CZ" sz="3200" b="1" dirty="0" smtClean="0">
                          <a:solidFill>
                            <a:srgbClr val="002060"/>
                          </a:solidFill>
                        </a:rPr>
                        <a:t>Myš</a:t>
                      </a:r>
                      <a:endParaRPr lang="cs-CZ" sz="32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33762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58091" y="1772816"/>
            <a:ext cx="7772400" cy="576063"/>
          </a:xfrm>
        </p:spPr>
        <p:txBody>
          <a:bodyPr>
            <a:normAutofit/>
          </a:bodyPr>
          <a:lstStyle/>
          <a:p>
            <a:pPr algn="l"/>
            <a:r>
              <a:rPr lang="cs-CZ" sz="20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POUŽITÉ ZDROJE</a:t>
            </a: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1556792"/>
            <a:ext cx="7704856" cy="4320480"/>
          </a:xfrm>
        </p:spPr>
        <p:txBody>
          <a:bodyPr>
            <a:normAutofit lnSpcReduction="10000"/>
          </a:bodyPr>
          <a:lstStyle/>
          <a:p>
            <a:pPr marL="285750" indent="-285750" algn="l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r>
              <a:rPr lang="cs-CZ" sz="2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</a:rPr>
              <a:t>Microsoft - </a:t>
            </a:r>
            <a:r>
              <a:rPr lang="cs-CZ" sz="2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http://office.microsoft.com</a:t>
            </a: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lvl="0" indent="-285750" algn="l">
              <a:buFont typeface="Arial" pitchFamily="34" charset="0"/>
              <a:buChar char="•"/>
            </a:pPr>
            <a:endParaRPr lang="cs-CZ" sz="1900" dirty="0" smtClean="0">
              <a:solidFill>
                <a:prstClr val="black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285750" lvl="0" indent="-285750" algn="l">
              <a:buFont typeface="Arial" pitchFamily="34" charset="0"/>
              <a:buChar char="•"/>
            </a:pPr>
            <a:r>
              <a:rPr lang="cs-CZ" sz="2200" dirty="0" err="1" smtClean="0">
                <a:solidFill>
                  <a:prstClr val="black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Print</a:t>
            </a:r>
            <a:r>
              <a:rPr lang="cs-CZ" sz="2200" dirty="0" smtClean="0">
                <a:solidFill>
                  <a:prstClr val="black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sz="2200" dirty="0" err="1">
                <a:solidFill>
                  <a:prstClr val="black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Screen</a:t>
            </a:r>
            <a:r>
              <a:rPr lang="cs-CZ" sz="2200" dirty="0">
                <a:solidFill>
                  <a:prstClr val="black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obrazovky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2400" dirty="0" smtClean="0">
              <a:latin typeface="Arial"/>
              <a:ea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2400" dirty="0">
              <a:latin typeface="Arial"/>
              <a:ea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2400" dirty="0" smtClean="0">
              <a:latin typeface="Arial"/>
              <a:ea typeface="Times New Roman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cs-CZ" sz="1200" dirty="0" smtClean="0">
                <a:latin typeface="Arial"/>
                <a:ea typeface="Times New Roman"/>
              </a:rPr>
              <a:t>„Materiál </a:t>
            </a:r>
            <a:r>
              <a:rPr lang="cs-CZ" sz="1200" dirty="0">
                <a:latin typeface="Arial"/>
                <a:ea typeface="Times New Roman"/>
              </a:rPr>
              <a:t>je určen pro bezplatné používání pro potřeby výuky a vzdělávání ve všech typech škol a školských zařízení. Jakékoliv další využití podléhá autorskému zákonu. Veškerá vlastní díla autora (fotografie, videa) lze bezplatně dále používat i šířit při uvedení autorova jména."</a:t>
            </a:r>
          </a:p>
          <a:p>
            <a:pPr marL="285750" indent="-285750" algn="just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483951" y="6381328"/>
            <a:ext cx="6120680" cy="365125"/>
          </a:xfrm>
        </p:spPr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 </a:t>
            </a: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Obrázek 4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71983" y="332656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53752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</TotalTime>
  <Words>285</Words>
  <Application>Microsoft Office PowerPoint</Application>
  <PresentationFormat>Předvádění na obrazovce (4:3)</PresentationFormat>
  <Paragraphs>91</Paragraphs>
  <Slides>7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3</vt:i4>
      </vt:variant>
      <vt:variant>
        <vt:lpstr>Nadpisy snímků</vt:lpstr>
      </vt:variant>
      <vt:variant>
        <vt:i4>7</vt:i4>
      </vt:variant>
    </vt:vector>
  </HeadingPairs>
  <TitlesOfParts>
    <vt:vector size="10" baseType="lpstr">
      <vt:lpstr>1_Motiv systému Office</vt:lpstr>
      <vt:lpstr>2_Motiv systému Office</vt:lpstr>
      <vt:lpstr>3_Motiv systému Office</vt:lpstr>
      <vt:lpstr>WORD  Odrážky </vt:lpstr>
      <vt:lpstr>Prezentace aplikace PowerPoint</vt:lpstr>
      <vt:lpstr>Odrážky </vt:lpstr>
      <vt:lpstr>Odrážky nastavené </vt:lpstr>
      <vt:lpstr>Vlastní odrážky</vt:lpstr>
      <vt:lpstr> Vyber tři symboly a tři obrázky a použij je jako odrážky:</vt:lpstr>
      <vt:lpstr>POUŽITÉ ZDROJE</vt:lpstr>
    </vt:vector>
  </TitlesOfParts>
  <Company>Speciální základní škola Česká Kamenice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Odrážky</dc:title>
  <dc:creator>Jana Krejčová</dc:creator>
  <cp:lastModifiedBy>krejcova</cp:lastModifiedBy>
  <cp:revision>32</cp:revision>
  <dcterms:created xsi:type="dcterms:W3CDTF">2012-06-27T08:54:30Z</dcterms:created>
  <dcterms:modified xsi:type="dcterms:W3CDTF">2013-04-06T11:04:43Z</dcterms:modified>
</cp:coreProperties>
</file>