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258" r:id="rId3"/>
    <p:sldId id="259" r:id="rId4"/>
    <p:sldId id="260" r:id="rId5"/>
    <p:sldId id="261" r:id="rId6"/>
    <p:sldId id="262" r:id="rId7"/>
    <p:sldId id="266" r:id="rId8"/>
    <p:sldId id="267" r:id="rId9"/>
    <p:sldId id="268" r:id="rId10"/>
    <p:sldId id="269" r:id="rId11"/>
    <p:sldId id="270" r:id="rId12"/>
    <p:sldId id="263" r:id="rId13"/>
    <p:sldId id="274" r:id="rId14"/>
    <p:sldId id="271" r:id="rId15"/>
    <p:sldId id="264" r:id="rId16"/>
    <p:sldId id="272" r:id="rId17"/>
    <p:sldId id="273" r:id="rId18"/>
    <p:sldId id="275" r:id="rId19"/>
    <p:sldId id="277" r:id="rId20"/>
    <p:sldId id="265" r:id="rId21"/>
    <p:sldId id="276" r:id="rId2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CC6600"/>
    <a:srgbClr val="FF7C80"/>
    <a:srgbClr val="FF9999"/>
    <a:srgbClr val="008000"/>
    <a:srgbClr val="FF6600"/>
    <a:srgbClr val="924B2E"/>
    <a:srgbClr val="FF0000"/>
    <a:srgbClr val="FF3300"/>
    <a:srgbClr val="E29242"/>
    <a:srgbClr val="EFAD9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78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ableStyles" Target="tableStyle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22.8.2013</a:t>
            </a:fld>
            <a:endParaRPr lang="cs-CZ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22.8.2013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22.8.2013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22.8.2013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22.8.2013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22.8.2013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22.8.2013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22.8.2013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nip and Round Single Corner Rectangle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Right Triangle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22.8.2013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10" name="Freeform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Freeform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22.8.2013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22.8.2013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22.8.2013</a:t>
            </a:fld>
            <a:endParaRPr lang="cs-CZ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grpSp>
        <p:nvGrpSpPr>
          <p:cNvPr id="2" name="Group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Freeform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Freeform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8.wmf"/><Relationship Id="rId5" Type="http://schemas.openxmlformats.org/officeDocument/2006/relationships/image" Target="../media/image7.wmf"/><Relationship Id="rId4" Type="http://schemas.openxmlformats.org/officeDocument/2006/relationships/image" Target="../media/image6.wmf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wmf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wmf"/><Relationship Id="rId7" Type="http://schemas.openxmlformats.org/officeDocument/2006/relationships/image" Target="../media/image16.wmf"/><Relationship Id="rId2" Type="http://schemas.openxmlformats.org/officeDocument/2006/relationships/image" Target="../media/image11.wmf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5.wmf"/><Relationship Id="rId5" Type="http://schemas.openxmlformats.org/officeDocument/2006/relationships/image" Target="../media/image14.wmf"/><Relationship Id="rId4" Type="http://schemas.openxmlformats.org/officeDocument/2006/relationships/image" Target="../media/image13.wmf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image" Target="../media/image17.wmf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21.wmf"/><Relationship Id="rId5" Type="http://schemas.openxmlformats.org/officeDocument/2006/relationships/image" Target="../media/image20.png"/><Relationship Id="rId4" Type="http://schemas.openxmlformats.org/officeDocument/2006/relationships/image" Target="../media/image19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wmf"/><Relationship Id="rId2" Type="http://schemas.openxmlformats.org/officeDocument/2006/relationships/image" Target="../media/image22.wmf"/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wmf"/><Relationship Id="rId2" Type="http://schemas.openxmlformats.org/officeDocument/2006/relationships/image" Target="../media/image15.wmf"/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wmf"/><Relationship Id="rId2" Type="http://schemas.openxmlformats.org/officeDocument/2006/relationships/image" Target="../media/image12.wmf"/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wmf"/><Relationship Id="rId7" Type="http://schemas.openxmlformats.org/officeDocument/2006/relationships/image" Target="../media/image16.wmf"/><Relationship Id="rId2" Type="http://schemas.openxmlformats.org/officeDocument/2006/relationships/image" Target="../media/image24.wmf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28.wmf"/><Relationship Id="rId5" Type="http://schemas.openxmlformats.org/officeDocument/2006/relationships/image" Target="../media/image27.wmf"/><Relationship Id="rId4" Type="http://schemas.openxmlformats.org/officeDocument/2006/relationships/image" Target="../media/image26.wmf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wmf"/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21.wmf"/><Relationship Id="rId5" Type="http://schemas.openxmlformats.org/officeDocument/2006/relationships/image" Target="../media/image32.wmf"/><Relationship Id="rId4" Type="http://schemas.openxmlformats.org/officeDocument/2006/relationships/image" Target="../media/image31.wmf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wmf"/><Relationship Id="rId2" Type="http://schemas.openxmlformats.org/officeDocument/2006/relationships/image" Target="../media/image33.wmf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35.wmf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wmf"/><Relationship Id="rId2" Type="http://schemas.openxmlformats.org/officeDocument/2006/relationships/image" Target="../media/image25.wmf"/><Relationship Id="rId1" Type="http://schemas.openxmlformats.org/officeDocument/2006/relationships/slideLayout" Target="../slideLayouts/slideLayout6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.wmf"/><Relationship Id="rId2" Type="http://schemas.openxmlformats.org/officeDocument/2006/relationships/image" Target="../media/image24.wmf"/><Relationship Id="rId1" Type="http://schemas.openxmlformats.org/officeDocument/2006/relationships/slideLayout" Target="../slideLayouts/slideLayout6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wmf"/><Relationship Id="rId2" Type="http://schemas.openxmlformats.org/officeDocument/2006/relationships/image" Target="../media/image37.wmf"/><Relationship Id="rId1" Type="http://schemas.openxmlformats.org/officeDocument/2006/relationships/slideLayout" Target="../slideLayouts/slideLayout6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8.wmf"/><Relationship Id="rId1" Type="http://schemas.openxmlformats.org/officeDocument/2006/relationships/slideLayout" Target="../slideLayouts/slideLayout6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9.wmf"/><Relationship Id="rId2" Type="http://schemas.openxmlformats.org/officeDocument/2006/relationships/image" Target="../media/image38.wmf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25.wmf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0.wmf"/><Relationship Id="rId2" Type="http://schemas.openxmlformats.org/officeDocument/2006/relationships/image" Target="../media/image38.wmf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41.wmf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2.wmf"/><Relationship Id="rId2" Type="http://schemas.openxmlformats.org/officeDocument/2006/relationships/image" Target="../media/image38.wmf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43.png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404664"/>
            <a:ext cx="7704856" cy="230425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2010" y="2492896"/>
            <a:ext cx="8640960" cy="20859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Obdélník 3"/>
          <p:cNvSpPr/>
          <p:nvPr/>
        </p:nvSpPr>
        <p:spPr>
          <a:xfrm>
            <a:off x="656393" y="4861135"/>
            <a:ext cx="7542762" cy="147732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dirty="0">
                <a:solidFill>
                  <a:srgbClr val="000000"/>
                </a:solidFill>
                <a:latin typeface="Arial"/>
              </a:rPr>
              <a:t>Název DUM: </a:t>
            </a:r>
            <a:r>
              <a:rPr lang="cs-CZ" dirty="0" smtClean="0">
                <a:solidFill>
                  <a:srgbClr val="000000"/>
                </a:solidFill>
                <a:latin typeface="Arial"/>
              </a:rPr>
              <a:t>VY_32_INOVACE_XVI_1_20_Péče a ochrana ŽP</a:t>
            </a:r>
            <a:endParaRPr lang="cs-CZ" dirty="0">
              <a:solidFill>
                <a:srgbClr val="000000"/>
              </a:solidFill>
              <a:latin typeface="Arial"/>
            </a:endParaRPr>
          </a:p>
          <a:p>
            <a:endParaRPr lang="cs-CZ" b="1" dirty="0">
              <a:solidFill>
                <a:prstClr val="black"/>
              </a:solidFill>
              <a:latin typeface="System"/>
            </a:endParaRPr>
          </a:p>
          <a:p>
            <a:r>
              <a:rPr lang="cs-CZ" b="1" dirty="0">
                <a:solidFill>
                  <a:srgbClr val="000000"/>
                </a:solidFill>
                <a:latin typeface="Arial"/>
              </a:rPr>
              <a:t>Šablona číslo : </a:t>
            </a:r>
            <a:r>
              <a:rPr lang="cs-CZ" dirty="0" smtClean="0">
                <a:solidFill>
                  <a:srgbClr val="000000"/>
                </a:solidFill>
                <a:latin typeface="Arial"/>
              </a:rPr>
              <a:t>XVI</a:t>
            </a:r>
            <a:r>
              <a:rPr lang="cs-CZ" b="1" dirty="0" smtClean="0">
                <a:solidFill>
                  <a:srgbClr val="000000"/>
                </a:solidFill>
                <a:latin typeface="Arial"/>
              </a:rPr>
              <a:t>	Sada </a:t>
            </a:r>
            <a:r>
              <a:rPr lang="cs-CZ" b="1" dirty="0">
                <a:solidFill>
                  <a:srgbClr val="000000"/>
                </a:solidFill>
                <a:latin typeface="Arial"/>
              </a:rPr>
              <a:t>číslo:</a:t>
            </a:r>
            <a:r>
              <a:rPr lang="cs-CZ" dirty="0">
                <a:solidFill>
                  <a:srgbClr val="000000"/>
                </a:solidFill>
                <a:latin typeface="Arial"/>
              </a:rPr>
              <a:t> </a:t>
            </a:r>
            <a:r>
              <a:rPr lang="cs-CZ" dirty="0" smtClean="0">
                <a:solidFill>
                  <a:srgbClr val="000000"/>
                </a:solidFill>
                <a:latin typeface="Arial"/>
              </a:rPr>
              <a:t>1	</a:t>
            </a:r>
            <a:r>
              <a:rPr lang="cs-CZ" b="1" dirty="0">
                <a:solidFill>
                  <a:srgbClr val="000000"/>
                </a:solidFill>
                <a:latin typeface="Arial"/>
              </a:rPr>
              <a:t> Pořadové číslo DUM: </a:t>
            </a:r>
            <a:r>
              <a:rPr lang="cs-CZ" dirty="0" smtClean="0">
                <a:solidFill>
                  <a:srgbClr val="000000"/>
                </a:solidFill>
                <a:latin typeface="Arial"/>
              </a:rPr>
              <a:t>20</a:t>
            </a:r>
            <a:endParaRPr lang="cs-CZ" dirty="0">
              <a:solidFill>
                <a:srgbClr val="000000"/>
              </a:solidFill>
              <a:latin typeface="Arial"/>
            </a:endParaRPr>
          </a:p>
          <a:p>
            <a:endParaRPr lang="cs-CZ" b="1" dirty="0">
              <a:solidFill>
                <a:prstClr val="black"/>
              </a:solidFill>
              <a:latin typeface="System"/>
            </a:endParaRPr>
          </a:p>
          <a:p>
            <a:r>
              <a:rPr lang="cs-CZ" b="1" dirty="0">
                <a:solidFill>
                  <a:srgbClr val="000000"/>
                </a:solidFill>
                <a:latin typeface="Arial"/>
              </a:rPr>
              <a:t>Autor: </a:t>
            </a:r>
            <a:r>
              <a:rPr lang="cs-CZ" dirty="0" err="1">
                <a:solidFill>
                  <a:srgbClr val="000000"/>
                </a:solidFill>
                <a:latin typeface="Arial"/>
              </a:rPr>
              <a:t>Mgr.Lenka</a:t>
            </a:r>
            <a:r>
              <a:rPr lang="cs-CZ" dirty="0">
                <a:solidFill>
                  <a:srgbClr val="000000"/>
                </a:solidFill>
                <a:latin typeface="Arial"/>
              </a:rPr>
              <a:t> Dědečková</a:t>
            </a:r>
            <a:r>
              <a:rPr lang="cs-CZ" b="1" dirty="0">
                <a:solidFill>
                  <a:srgbClr val="000000"/>
                </a:solidFill>
                <a:latin typeface="Arial"/>
              </a:rPr>
              <a:t> </a:t>
            </a:r>
          </a:p>
        </p:txBody>
      </p:sp>
    </p:spTree>
    <p:extLst>
      <p:ext uri="{BB962C8B-B14F-4D97-AF65-F5344CB8AC3E}">
        <p14:creationId xmlns:p14="http://schemas.microsoft.com/office/powerpoint/2010/main" val="30531462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79512" y="1196752"/>
            <a:ext cx="8712968" cy="507831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dirty="0">
                <a:solidFill>
                  <a:srgbClr val="000000"/>
                </a:solidFill>
                <a:latin typeface="Arial"/>
              </a:rPr>
              <a:t>Anotace: </a:t>
            </a:r>
            <a:r>
              <a:rPr lang="cs-CZ" dirty="0" smtClean="0">
                <a:solidFill>
                  <a:srgbClr val="000000"/>
                </a:solidFill>
                <a:latin typeface="Arial"/>
              </a:rPr>
              <a:t>Výklad učiva </a:t>
            </a:r>
            <a:r>
              <a:rPr lang="cs-CZ" dirty="0" smtClean="0">
                <a:solidFill>
                  <a:srgbClr val="000000"/>
                </a:solidFill>
                <a:latin typeface="Arial"/>
              </a:rPr>
              <a:t>o znečišťování životního prostředí, možnostech péče a ochraně  životního prostředí. Upevňování </a:t>
            </a:r>
            <a:r>
              <a:rPr lang="cs-CZ" dirty="0" smtClean="0">
                <a:solidFill>
                  <a:srgbClr val="000000"/>
                </a:solidFill>
                <a:latin typeface="Arial"/>
              </a:rPr>
              <a:t>vědomostí o </a:t>
            </a:r>
            <a:r>
              <a:rPr lang="cs-CZ" dirty="0" smtClean="0">
                <a:solidFill>
                  <a:srgbClr val="000000"/>
                </a:solidFill>
                <a:latin typeface="Arial"/>
              </a:rPr>
              <a:t>širokých možnostech ochrany ŽP. Opakování poznatků o přírodě.</a:t>
            </a:r>
            <a:endParaRPr lang="cs-CZ" dirty="0">
              <a:solidFill>
                <a:srgbClr val="000000"/>
              </a:solidFill>
              <a:latin typeface="Arial"/>
            </a:endParaRPr>
          </a:p>
          <a:p>
            <a:endParaRPr lang="cs-CZ" b="1" dirty="0">
              <a:solidFill>
                <a:prstClr val="black"/>
              </a:solidFill>
              <a:latin typeface="System"/>
            </a:endParaRPr>
          </a:p>
          <a:p>
            <a:r>
              <a:rPr lang="cs-CZ" b="1" dirty="0">
                <a:solidFill>
                  <a:srgbClr val="000000"/>
                </a:solidFill>
                <a:latin typeface="Arial"/>
              </a:rPr>
              <a:t>Očekávaný výstup:</a:t>
            </a:r>
            <a:r>
              <a:rPr lang="cs-CZ" dirty="0">
                <a:solidFill>
                  <a:srgbClr val="000000"/>
                </a:solidFill>
                <a:latin typeface="Arial"/>
              </a:rPr>
              <a:t> Žák umí </a:t>
            </a:r>
            <a:r>
              <a:rPr lang="cs-CZ" dirty="0" smtClean="0">
                <a:solidFill>
                  <a:srgbClr val="000000"/>
                </a:solidFill>
                <a:latin typeface="Arial"/>
              </a:rPr>
              <a:t>vysvětlit </a:t>
            </a:r>
            <a:r>
              <a:rPr lang="cs-CZ" dirty="0" smtClean="0">
                <a:solidFill>
                  <a:srgbClr val="000000"/>
                </a:solidFill>
                <a:latin typeface="Arial"/>
              </a:rPr>
              <a:t>pojem životní prostředí, vyjmenovat složky životního prostředí. Žák zná možnosti péče a ochrany životního prostředí. Snaží se aplikovat vědomosti v běžném životě.   </a:t>
            </a:r>
            <a:endParaRPr lang="cs-CZ" dirty="0">
              <a:solidFill>
                <a:srgbClr val="000000"/>
              </a:solidFill>
              <a:latin typeface="Arial"/>
            </a:endParaRPr>
          </a:p>
          <a:p>
            <a:endParaRPr lang="cs-CZ" b="1" dirty="0">
              <a:solidFill>
                <a:prstClr val="black"/>
              </a:solidFill>
              <a:latin typeface="System"/>
            </a:endParaRPr>
          </a:p>
          <a:p>
            <a:r>
              <a:rPr lang="cs-CZ" b="1" dirty="0">
                <a:solidFill>
                  <a:srgbClr val="000000"/>
                </a:solidFill>
                <a:latin typeface="Arial"/>
              </a:rPr>
              <a:t>Druh učebního materiálu: </a:t>
            </a:r>
            <a:r>
              <a:rPr lang="cs-CZ" dirty="0">
                <a:solidFill>
                  <a:srgbClr val="000000"/>
                </a:solidFill>
                <a:latin typeface="Arial"/>
              </a:rPr>
              <a:t>interaktivní</a:t>
            </a:r>
          </a:p>
          <a:p>
            <a:endParaRPr lang="cs-CZ" b="1" dirty="0">
              <a:solidFill>
                <a:prstClr val="black"/>
              </a:solidFill>
              <a:latin typeface="System"/>
            </a:endParaRPr>
          </a:p>
          <a:p>
            <a:r>
              <a:rPr lang="cs-CZ" b="1" dirty="0">
                <a:solidFill>
                  <a:srgbClr val="000000"/>
                </a:solidFill>
                <a:latin typeface="Arial"/>
              </a:rPr>
              <a:t>Typická věková skupina:</a:t>
            </a:r>
            <a:r>
              <a:rPr lang="cs-CZ" dirty="0">
                <a:solidFill>
                  <a:srgbClr val="000000"/>
                </a:solidFill>
                <a:latin typeface="Arial"/>
              </a:rPr>
              <a:t> </a:t>
            </a:r>
            <a:r>
              <a:rPr lang="cs-CZ" dirty="0" smtClean="0">
                <a:solidFill>
                  <a:srgbClr val="000000"/>
                </a:solidFill>
                <a:latin typeface="Arial"/>
              </a:rPr>
              <a:t>9-11 </a:t>
            </a:r>
            <a:r>
              <a:rPr lang="cs-CZ" dirty="0">
                <a:solidFill>
                  <a:srgbClr val="000000"/>
                </a:solidFill>
                <a:latin typeface="Arial"/>
              </a:rPr>
              <a:t>let</a:t>
            </a:r>
          </a:p>
          <a:p>
            <a:r>
              <a:rPr lang="cs-CZ" b="1" dirty="0">
                <a:solidFill>
                  <a:srgbClr val="000000"/>
                </a:solidFill>
                <a:latin typeface="Arial"/>
              </a:rPr>
              <a:t>Klíčová slova:</a:t>
            </a:r>
            <a:r>
              <a:rPr lang="cs-CZ" dirty="0">
                <a:solidFill>
                  <a:srgbClr val="000000"/>
                </a:solidFill>
                <a:latin typeface="Arial"/>
              </a:rPr>
              <a:t> </a:t>
            </a:r>
            <a:r>
              <a:rPr lang="cs-CZ" dirty="0" smtClean="0">
                <a:solidFill>
                  <a:srgbClr val="000000"/>
                </a:solidFill>
                <a:latin typeface="Arial"/>
              </a:rPr>
              <a:t>znečišťování ŽP, péče a </a:t>
            </a:r>
            <a:r>
              <a:rPr lang="cs-CZ" smtClean="0">
                <a:solidFill>
                  <a:srgbClr val="000000"/>
                </a:solidFill>
                <a:latin typeface="Arial"/>
              </a:rPr>
              <a:t>ochrana ŽP</a:t>
            </a:r>
            <a:endParaRPr lang="cs-CZ" dirty="0">
              <a:solidFill>
                <a:srgbClr val="000000"/>
              </a:solidFill>
              <a:latin typeface="Arial"/>
            </a:endParaRPr>
          </a:p>
          <a:p>
            <a:r>
              <a:rPr lang="cs-CZ" b="1" dirty="0">
                <a:solidFill>
                  <a:srgbClr val="000000"/>
                </a:solidFill>
                <a:latin typeface="Arial"/>
              </a:rPr>
              <a:t>Pomůcky a materiál:</a:t>
            </a:r>
            <a:r>
              <a:rPr lang="cs-CZ" dirty="0">
                <a:solidFill>
                  <a:srgbClr val="000000"/>
                </a:solidFill>
                <a:latin typeface="Arial"/>
              </a:rPr>
              <a:t> interaktivní tabule</a:t>
            </a:r>
          </a:p>
          <a:p>
            <a:r>
              <a:rPr lang="cs-CZ" b="1" dirty="0">
                <a:solidFill>
                  <a:srgbClr val="000000"/>
                </a:solidFill>
                <a:latin typeface="Arial"/>
              </a:rPr>
              <a:t>Potřebný čas pro výuku DUM: </a:t>
            </a:r>
            <a:r>
              <a:rPr lang="cs-CZ" dirty="0" smtClean="0">
                <a:solidFill>
                  <a:srgbClr val="000000"/>
                </a:solidFill>
                <a:latin typeface="Arial"/>
              </a:rPr>
              <a:t>40 </a:t>
            </a:r>
            <a:r>
              <a:rPr lang="cs-CZ" dirty="0">
                <a:solidFill>
                  <a:srgbClr val="000000"/>
                </a:solidFill>
                <a:latin typeface="Arial"/>
              </a:rPr>
              <a:t>min</a:t>
            </a:r>
          </a:p>
          <a:p>
            <a:endParaRPr lang="cs-CZ" b="1" dirty="0">
              <a:solidFill>
                <a:prstClr val="black"/>
              </a:solidFill>
              <a:latin typeface="System"/>
            </a:endParaRPr>
          </a:p>
          <a:p>
            <a:r>
              <a:rPr lang="cs-CZ" b="1" dirty="0">
                <a:solidFill>
                  <a:srgbClr val="000000"/>
                </a:solidFill>
                <a:latin typeface="Arial"/>
              </a:rPr>
              <a:t>Metodické zhodnocení a popis práce s digitálním učebním </a:t>
            </a:r>
            <a:br>
              <a:rPr lang="cs-CZ" b="1" dirty="0">
                <a:solidFill>
                  <a:srgbClr val="000000"/>
                </a:solidFill>
                <a:latin typeface="Arial"/>
              </a:rPr>
            </a:br>
            <a:r>
              <a:rPr lang="cs-CZ" b="1" dirty="0">
                <a:solidFill>
                  <a:srgbClr val="000000"/>
                </a:solidFill>
                <a:latin typeface="Arial"/>
              </a:rPr>
              <a:t>materiálem:</a:t>
            </a:r>
            <a:r>
              <a:rPr lang="cs-CZ" dirty="0">
                <a:solidFill>
                  <a:srgbClr val="000000"/>
                </a:solidFill>
                <a:latin typeface="Arial"/>
              </a:rPr>
              <a:t> Žáci pracovali podle pokynů</a:t>
            </a:r>
            <a:r>
              <a:rPr lang="cs-CZ" dirty="0" smtClean="0">
                <a:solidFill>
                  <a:srgbClr val="000000"/>
                </a:solidFill>
                <a:latin typeface="Arial"/>
              </a:rPr>
              <a:t>, procvičovali </a:t>
            </a:r>
            <a:r>
              <a:rPr lang="cs-CZ" dirty="0">
                <a:solidFill>
                  <a:srgbClr val="000000"/>
                </a:solidFill>
                <a:latin typeface="Arial"/>
              </a:rPr>
              <a:t>a upevňovali </a:t>
            </a:r>
            <a:br>
              <a:rPr lang="cs-CZ" dirty="0">
                <a:solidFill>
                  <a:srgbClr val="000000"/>
                </a:solidFill>
                <a:latin typeface="Arial"/>
              </a:rPr>
            </a:br>
            <a:r>
              <a:rPr lang="cs-CZ" dirty="0">
                <a:solidFill>
                  <a:srgbClr val="000000"/>
                </a:solidFill>
                <a:latin typeface="Arial"/>
              </a:rPr>
              <a:t>poznatky o tématu </a:t>
            </a:r>
            <a:r>
              <a:rPr lang="cs-CZ" dirty="0" smtClean="0">
                <a:solidFill>
                  <a:srgbClr val="000000"/>
                </a:solidFill>
                <a:latin typeface="Arial"/>
              </a:rPr>
              <a:t>dle svých schopností prostřednictvím </a:t>
            </a:r>
            <a:r>
              <a:rPr lang="cs-CZ" dirty="0">
                <a:solidFill>
                  <a:srgbClr val="000000"/>
                </a:solidFill>
                <a:latin typeface="Arial"/>
              </a:rPr>
              <a:t>interaktivní </a:t>
            </a:r>
            <a:r>
              <a:rPr lang="cs-CZ" dirty="0" smtClean="0">
                <a:solidFill>
                  <a:srgbClr val="000000"/>
                </a:solidFill>
                <a:latin typeface="Arial"/>
              </a:rPr>
              <a:t>tabule.</a:t>
            </a:r>
            <a:endParaRPr lang="cs-CZ" dirty="0">
              <a:solidFill>
                <a:srgbClr val="000000"/>
              </a:solidFill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12044952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PÉČE  A  OCHRANA  ŽP</a:t>
            </a:r>
            <a:endParaRPr lang="cs-CZ" dirty="0"/>
          </a:p>
        </p:txBody>
      </p:sp>
      <p:pic>
        <p:nvPicPr>
          <p:cNvPr id="1026" name="Picture 2" descr="C:\Users\dedeckoval.2ZSJC\AppData\Local\Microsoft\Windows\Temporary Internet Files\Content.IE5\GZSNMEOX\MC900425916[1].wm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45684" y="2060848"/>
            <a:ext cx="4282901" cy="41315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Program Files (x86)\Microsoft Office\MEDIA\CAGCAT10\j0291984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7967" y="1844824"/>
            <a:ext cx="1807769" cy="19138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dedeckoval.2ZSJC\AppData\Local\Microsoft\Windows\Temporary Internet Files\Content.IE5\GZSNMEOX\MC900437617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1659" y="4395500"/>
            <a:ext cx="1724025" cy="18224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dedeckoval.2ZSJC\AppData\Local\Microsoft\Windows\Temporary Internet Files\Content.IE5\W0M8ZI08\MC900437503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23868" y="4779989"/>
            <a:ext cx="1828800" cy="16478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C:\Users\dedeckoval.2ZSJC\AppData\Local\Microsoft\Windows\Temporary Internet Files\Content.IE5\GZSNMEOX\MC900437703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39768" y="1844824"/>
            <a:ext cx="1397000" cy="18573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9871460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ŽIVOTNÍ  PROSTŘEDÍ</a:t>
            </a:r>
            <a:endParaRPr lang="cs-CZ" dirty="0"/>
          </a:p>
        </p:txBody>
      </p:sp>
      <p:sp>
        <p:nvSpPr>
          <p:cNvPr id="3" name="Zástupný symbol pro obsah 2"/>
          <p:cNvSpPr txBox="1">
            <a:spLocks/>
          </p:cNvSpPr>
          <p:nvPr/>
        </p:nvSpPr>
        <p:spPr>
          <a:xfrm>
            <a:off x="467544" y="2459930"/>
            <a:ext cx="8229600" cy="3489350"/>
          </a:xfrm>
          <a:prstGeom prst="rect">
            <a:avLst/>
          </a:prstGeom>
        </p:spPr>
        <p:txBody>
          <a:bodyPr/>
          <a:lstStyle>
            <a:lvl1pPr marL="274320" indent="-274320" algn="l" rtl="0" eaLnBrk="1" latinLnBrk="0" hangingPunct="1">
              <a:spcBef>
                <a:spcPct val="20000"/>
              </a:spcBef>
              <a:buClr>
                <a:schemeClr val="accent3"/>
              </a:buClr>
              <a:buSzPct val="95000"/>
              <a:buFont typeface="Wingdings 2"/>
              <a:buChar char=""/>
              <a:defRPr kumimoji="0" sz="2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46888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5000"/>
              <a:buFont typeface="Wingdings 2"/>
              <a:buChar char="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246888" algn="l" rtl="0" eaLnBrk="1" latinLnBrk="0" hangingPunct="1">
              <a:spcBef>
                <a:spcPct val="20000"/>
              </a:spcBef>
              <a:buClr>
                <a:schemeClr val="accent2"/>
              </a:buClr>
              <a:buSzPct val="7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210312" algn="l" rtl="0" eaLnBrk="1" latinLnBrk="0" hangingPunct="1">
              <a:spcBef>
                <a:spcPct val="20000"/>
              </a:spcBef>
              <a:buClr>
                <a:schemeClr val="accent3"/>
              </a:buClr>
              <a:buSzPct val="65000"/>
              <a:buFont typeface="Wingdings 2"/>
              <a:buChar char="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210312" algn="l" rtl="0" eaLnBrk="1" latinLnBrk="0" hangingPunct="1">
              <a:spcBef>
                <a:spcPct val="20000"/>
              </a:spcBef>
              <a:buClr>
                <a:schemeClr val="accent4"/>
              </a:buClr>
              <a:buSzPct val="65000"/>
              <a:buFont typeface="Wingdings 2"/>
              <a:buChar char="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210312" algn="l" rtl="0" eaLnBrk="1" latinLnBrk="0" hangingPunct="1">
              <a:spcBef>
                <a:spcPct val="20000"/>
              </a:spcBef>
              <a:buClr>
                <a:schemeClr val="accent5"/>
              </a:buClr>
              <a:buSzPct val="80000"/>
              <a:buFont typeface="Wingdings 2"/>
              <a:buChar char="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920240" indent="-182880" algn="l" rtl="0" eaLnBrk="1" latinLnBrk="0" hangingPunct="1">
              <a:spcBef>
                <a:spcPct val="20000"/>
              </a:spcBef>
              <a:buClr>
                <a:schemeClr val="accent6"/>
              </a:buClr>
              <a:buSzPct val="80000"/>
              <a:buFont typeface="Wingdings 2"/>
              <a:buChar char=""/>
              <a:defRPr kumimoji="0"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94560" indent="-182880" algn="l" rtl="0" eaLnBrk="1" latinLnBrk="0" hangingPunct="1">
              <a:spcBef>
                <a:spcPct val="20000"/>
              </a:spcBef>
              <a:buClr>
                <a:schemeClr val="tx2"/>
              </a:buClr>
              <a:buChar char="•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468880" indent="-182880" algn="l" rtl="0" eaLnBrk="1" latinLnBrk="0" hangingPunct="1">
              <a:spcBef>
                <a:spcPct val="20000"/>
              </a:spcBef>
              <a:buClr>
                <a:schemeClr val="tx2"/>
              </a:buClr>
              <a:buFontTx/>
              <a:buChar char="•"/>
              <a:defRPr kumimoji="0" sz="14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dirty="0">
                <a:solidFill>
                  <a:schemeClr val="accent4"/>
                </a:solidFill>
              </a:rPr>
              <a:t> </a:t>
            </a:r>
            <a:r>
              <a:rPr lang="cs-CZ" dirty="0" smtClean="0">
                <a:solidFill>
                  <a:schemeClr val="accent4"/>
                </a:solidFill>
              </a:rPr>
              <a:t>  </a:t>
            </a:r>
            <a:r>
              <a:rPr lang="cs-CZ" sz="4400" b="1" dirty="0" smtClean="0">
                <a:solidFill>
                  <a:schemeClr val="accent4"/>
                </a:solidFill>
              </a:rPr>
              <a:t>ŽIVOTNÍ  PROSTŘEDÍ JE  </a:t>
            </a:r>
          </a:p>
          <a:p>
            <a:pPr marL="0" indent="0">
              <a:buNone/>
            </a:pPr>
            <a:r>
              <a:rPr lang="cs-CZ" sz="4400" b="1" dirty="0">
                <a:solidFill>
                  <a:schemeClr val="accent4"/>
                </a:solidFill>
              </a:rPr>
              <a:t> </a:t>
            </a:r>
            <a:r>
              <a:rPr lang="cs-CZ" sz="4400" b="1" dirty="0" smtClean="0">
                <a:solidFill>
                  <a:schemeClr val="accent4"/>
                </a:solidFill>
              </a:rPr>
              <a:t> SYSTÉM  ŽIVÉ  A  NEŽIVÉ  </a:t>
            </a:r>
          </a:p>
          <a:p>
            <a:pPr marL="0" indent="0">
              <a:buNone/>
            </a:pPr>
            <a:r>
              <a:rPr lang="cs-CZ" sz="4400" b="1" dirty="0">
                <a:solidFill>
                  <a:schemeClr val="accent4"/>
                </a:solidFill>
              </a:rPr>
              <a:t> </a:t>
            </a:r>
            <a:r>
              <a:rPr lang="cs-CZ" sz="4400" b="1" dirty="0" smtClean="0">
                <a:solidFill>
                  <a:schemeClr val="accent4"/>
                </a:solidFill>
              </a:rPr>
              <a:t> PŘÍRODY  KOLEM  NÁS  A</a:t>
            </a:r>
          </a:p>
          <a:p>
            <a:pPr marL="0" indent="0">
              <a:buNone/>
            </a:pPr>
            <a:r>
              <a:rPr lang="cs-CZ" sz="4400" b="1" dirty="0" smtClean="0">
                <a:solidFill>
                  <a:schemeClr val="accent4"/>
                </a:solidFill>
              </a:rPr>
              <a:t>  JEJICH VZÁJEMNÉ VZTAHY</a:t>
            </a:r>
            <a:endParaRPr lang="cs-CZ" sz="4400" b="1" dirty="0">
              <a:solidFill>
                <a:schemeClr val="accent4"/>
              </a:solidFill>
            </a:endParaRPr>
          </a:p>
        </p:txBody>
      </p:sp>
      <p:pic>
        <p:nvPicPr>
          <p:cNvPr id="2050" name="Picture 2" descr="C:\Users\dedeckoval.2ZSJC\AppData\Local\Microsoft\Windows\Temporary Internet Files\Content.IE5\OHDOP8ZZ\MC900440106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84907" y="764704"/>
            <a:ext cx="1368152" cy="15510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33486928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2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2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ŽIVOTNÍ   PROSTŘEDÍ</a:t>
            </a:r>
            <a:endParaRPr lang="cs-CZ" dirty="0"/>
          </a:p>
        </p:txBody>
      </p:sp>
      <p:sp>
        <p:nvSpPr>
          <p:cNvPr id="3" name="Vývojový diagram: děrná páska 2"/>
          <p:cNvSpPr/>
          <p:nvPr/>
        </p:nvSpPr>
        <p:spPr>
          <a:xfrm>
            <a:off x="397829" y="2048272"/>
            <a:ext cx="3240360" cy="1440160"/>
          </a:xfrm>
          <a:prstGeom prst="flowChartPunchedTape">
            <a:avLst/>
          </a:prstGeom>
          <a:solidFill>
            <a:schemeClr val="accent1">
              <a:lumMod val="40000"/>
              <a:lumOff val="60000"/>
            </a:schemeClr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bg1"/>
                </a:solidFill>
              </a:rPr>
              <a:t>VZDUCH</a:t>
            </a:r>
            <a:endParaRPr lang="cs-CZ" sz="3600" b="1" dirty="0">
              <a:solidFill>
                <a:schemeClr val="bg1"/>
              </a:solidFill>
            </a:endParaRPr>
          </a:p>
        </p:txBody>
      </p:sp>
      <p:sp>
        <p:nvSpPr>
          <p:cNvPr id="4" name="Vývojový diagram: děrná páska 3"/>
          <p:cNvSpPr/>
          <p:nvPr/>
        </p:nvSpPr>
        <p:spPr>
          <a:xfrm>
            <a:off x="5652120" y="4509120"/>
            <a:ext cx="3240360" cy="1440160"/>
          </a:xfrm>
          <a:prstGeom prst="flowChartPunchedTape">
            <a:avLst/>
          </a:prstGeom>
          <a:solidFill>
            <a:srgbClr val="92D050"/>
          </a:solidFill>
          <a:ln>
            <a:solidFill>
              <a:srgbClr val="008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rgbClr val="008000"/>
                </a:solidFill>
              </a:rPr>
              <a:t>EKOSYSTÉMY</a:t>
            </a:r>
            <a:endParaRPr lang="cs-CZ" sz="3600" b="1" dirty="0">
              <a:solidFill>
                <a:srgbClr val="008000"/>
              </a:solidFill>
            </a:endParaRPr>
          </a:p>
        </p:txBody>
      </p:sp>
      <p:sp>
        <p:nvSpPr>
          <p:cNvPr id="5" name="Vývojový diagram: děrná páska 4"/>
          <p:cNvSpPr/>
          <p:nvPr/>
        </p:nvSpPr>
        <p:spPr>
          <a:xfrm>
            <a:off x="390336" y="4523184"/>
            <a:ext cx="3240360" cy="1440160"/>
          </a:xfrm>
          <a:prstGeom prst="flowChartPunchedTape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rgbClr val="002060"/>
                </a:solidFill>
              </a:rPr>
              <a:t>VODA</a:t>
            </a:r>
            <a:endParaRPr lang="cs-CZ" sz="3600" b="1" dirty="0">
              <a:solidFill>
                <a:srgbClr val="002060"/>
              </a:solidFill>
            </a:endParaRPr>
          </a:p>
        </p:txBody>
      </p:sp>
      <p:sp>
        <p:nvSpPr>
          <p:cNvPr id="6" name="Vývojový diagram: děrná páska 5"/>
          <p:cNvSpPr/>
          <p:nvPr/>
        </p:nvSpPr>
        <p:spPr>
          <a:xfrm>
            <a:off x="5436096" y="2048272"/>
            <a:ext cx="3240360" cy="1440160"/>
          </a:xfrm>
          <a:prstGeom prst="flowChartPunchedTape">
            <a:avLst/>
          </a:prstGeom>
          <a:solidFill>
            <a:srgbClr val="924B2E"/>
          </a:solidFill>
          <a:ln>
            <a:solidFill>
              <a:schemeClr val="accent5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bg1"/>
                </a:solidFill>
              </a:rPr>
              <a:t>PŮDA</a:t>
            </a:r>
            <a:endParaRPr lang="cs-CZ" sz="3600" b="1" dirty="0">
              <a:solidFill>
                <a:schemeClr val="bg1"/>
              </a:solidFill>
            </a:endParaRPr>
          </a:p>
        </p:txBody>
      </p:sp>
      <p:pic>
        <p:nvPicPr>
          <p:cNvPr id="3074" name="Picture 2" descr="C:\Users\dedeckoval.2ZSJC\AppData\Local\Microsoft\Windows\Temporary Internet Files\Content.IE5\XQFJU6L6\MC90044185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57514" y="3011016"/>
            <a:ext cx="1803400" cy="22322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27154005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5" grpId="0" animBg="1"/>
      <p:bldP spid="6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ZNEČIŠŤOVÁNÍ  VZDUCHU</a:t>
            </a:r>
            <a:endParaRPr lang="cs-CZ" dirty="0"/>
          </a:p>
        </p:txBody>
      </p:sp>
      <p:pic>
        <p:nvPicPr>
          <p:cNvPr id="3" name="Picture 9" descr="C:\Users\dedeckoval.2ZSJC\AppData\Local\Microsoft\Windows\Temporary Internet Files\Content.IE5\XQFJU6L6\MC90005624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83599" y="1611840"/>
            <a:ext cx="3806229" cy="32529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Picture 5" descr="C:\Users\dedeckoval.2ZSJC\AppData\Local\Microsoft\Windows\Temporary Internet Files\Content.IE5\O93NY3XJ\MC900056539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0499" y="2060848"/>
            <a:ext cx="1982419" cy="183977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8" descr="C:\Users\dedeckoval.2ZSJC\AppData\Local\Microsoft\Windows\Temporary Internet Files\Content.IE5\U6QL5L17\MC900352137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1626" y="4242621"/>
            <a:ext cx="1440163" cy="21071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6" descr="C:\Users\dedeckoval.2ZSJC\AppData\Local\Microsoft\Windows\Temporary Internet Files\Content.IE5\P8S5XKCW\MC900104966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66164" y="1961485"/>
            <a:ext cx="1826057" cy="18214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4" descr="C:\Users\dedeckoval.2ZSJC\AppData\Local\Microsoft\Windows\Temporary Internet Files\Content.IE5\GZSNMEOX\MC900030201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95288" y="4681923"/>
            <a:ext cx="1735531" cy="16678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098" name="Picture 2" descr="C:\Users\dedeckoval.2ZSJC\AppData\Local\Microsoft\Windows\Temporary Internet Files\Content.IE5\U32SG5N5\MC900441568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51920" y="5013176"/>
            <a:ext cx="1800200" cy="17468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45947190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PÉČE  A  OCHRANA  OVZDUŠÍ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395536" y="2132856"/>
            <a:ext cx="2609433" cy="180020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algn="ctr">
              <a:defRPr sz="3600" b="1">
                <a:solidFill>
                  <a:schemeClr val="bg1"/>
                </a:solidFill>
              </a:defRPr>
            </a:lvl1pPr>
            <a:lvl2pPr>
              <a:defRPr>
                <a:solidFill>
                  <a:schemeClr val="lt1"/>
                </a:solidFill>
              </a:defRPr>
            </a:lvl2pPr>
            <a:lvl3pPr>
              <a:defRPr>
                <a:solidFill>
                  <a:schemeClr val="lt1"/>
                </a:solidFill>
              </a:defRPr>
            </a:lvl3pPr>
            <a:lvl4pPr>
              <a:defRPr>
                <a:solidFill>
                  <a:schemeClr val="lt1"/>
                </a:solidFill>
              </a:defRPr>
            </a:lvl4pPr>
            <a:lvl5pPr>
              <a:defRPr>
                <a:solidFill>
                  <a:schemeClr val="lt1"/>
                </a:solidFill>
              </a:defRPr>
            </a:lvl5pPr>
            <a:lvl6pPr>
              <a:defRPr>
                <a:solidFill>
                  <a:schemeClr val="lt1"/>
                </a:solidFill>
              </a:defRPr>
            </a:lvl6pPr>
            <a:lvl7pPr>
              <a:defRPr>
                <a:solidFill>
                  <a:schemeClr val="lt1"/>
                </a:solidFill>
              </a:defRPr>
            </a:lvl7pPr>
            <a:lvl8pPr>
              <a:defRPr>
                <a:solidFill>
                  <a:schemeClr val="lt1"/>
                </a:solidFill>
              </a:defRPr>
            </a:lvl8pPr>
            <a:lvl9pPr>
              <a:defRPr>
                <a:solidFill>
                  <a:schemeClr val="lt1"/>
                </a:solidFill>
              </a:defRPr>
            </a:lvl9pPr>
          </a:lstStyle>
          <a:p>
            <a:r>
              <a:rPr lang="cs-CZ" dirty="0" smtClean="0"/>
              <a:t>POTŘEBA ČISTÉHO VZDUCHU</a:t>
            </a:r>
            <a:endParaRPr lang="cs-CZ" dirty="0"/>
          </a:p>
        </p:txBody>
      </p:sp>
      <p:sp>
        <p:nvSpPr>
          <p:cNvPr id="4" name="Šipka doprava 3"/>
          <p:cNvSpPr/>
          <p:nvPr/>
        </p:nvSpPr>
        <p:spPr>
          <a:xfrm>
            <a:off x="3635896" y="2672916"/>
            <a:ext cx="1800200" cy="720080"/>
          </a:xfrm>
          <a:prstGeom prst="rightArrow">
            <a:avLst/>
          </a:prstGeom>
          <a:solidFill>
            <a:schemeClr val="accent1">
              <a:lumMod val="40000"/>
              <a:lumOff val="60000"/>
            </a:schemeClr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accent1">
                  <a:lumMod val="40000"/>
                  <a:lumOff val="60000"/>
                </a:schemeClr>
              </a:solidFill>
            </a:endParaRPr>
          </a:p>
        </p:txBody>
      </p:sp>
      <p:pic>
        <p:nvPicPr>
          <p:cNvPr id="5122" name="Picture 2" descr="C:\Users\dedeckoval.2ZSJC\AppData\Local\Microsoft\Windows\Temporary Internet Files\Content.IE5\OHDOP8ZZ\MC90031958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14119" y="4213706"/>
            <a:ext cx="2592288" cy="21818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3" name="Picture 3" descr="C:\Users\dedeckoval.2ZSJC\AppData\Local\Microsoft\Windows\Temporary Internet Files\Content.IE5\XQFJU6L6\MC900441373[1]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4340109"/>
            <a:ext cx="2743200" cy="2743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4" name="Picture 4" descr="C:\Users\dedeckoval.2ZSJC\AppData\Local\Microsoft\Windows\Temporary Internet Files\Content.IE5\O93NY3XJ\MC900441763[1]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92174" y="4057746"/>
            <a:ext cx="2743200" cy="2743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5" name="Picture 5" descr="C:\Users\dedeckoval.2ZSJC\AppData\Local\Microsoft\Windows\Temporary Internet Files\Content.IE5\C7ZY9SDK\MC900434775[1].pn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8756" y="3883137"/>
            <a:ext cx="1828572" cy="18285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TextovéPole 8"/>
          <p:cNvSpPr txBox="1"/>
          <p:nvPr/>
        </p:nvSpPr>
        <p:spPr>
          <a:xfrm>
            <a:off x="6084168" y="2132856"/>
            <a:ext cx="2609433" cy="1800200"/>
          </a:xfrm>
          <a:prstGeom prst="rect">
            <a:avLst/>
          </a:prstGeom>
          <a:solidFill>
            <a:srgbClr val="92D050"/>
          </a:solidFill>
          <a:ln>
            <a:solidFill>
              <a:srgbClr val="008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algn="ctr">
              <a:defRPr sz="3600" b="1">
                <a:solidFill>
                  <a:srgbClr val="008000"/>
                </a:solidFill>
              </a:defRPr>
            </a:lvl1pPr>
          </a:lstStyle>
          <a:p>
            <a:r>
              <a:rPr lang="cs-CZ" dirty="0" smtClean="0"/>
              <a:t>DOSTATEKZELENÝCH ROSTLIN</a:t>
            </a:r>
            <a:endParaRPr lang="cs-CZ" dirty="0"/>
          </a:p>
        </p:txBody>
      </p:sp>
      <p:pic>
        <p:nvPicPr>
          <p:cNvPr id="1026" name="Picture 2" descr="C:\Users\dedeckoval.2ZSJC\AppData\Local\Microsoft\Windows\Temporary Internet Files\Content.IE5\P8S5XKCW\MC900440452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61213" y="4595793"/>
            <a:ext cx="1368425" cy="1828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3387558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9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PÉČE  A  OCHRANA  OVZDUŠÍ</a:t>
            </a:r>
            <a:endParaRPr lang="cs-CZ" dirty="0"/>
          </a:p>
        </p:txBody>
      </p:sp>
      <p:pic>
        <p:nvPicPr>
          <p:cNvPr id="6146" name="Picture 2" descr="C:\Users\dedeckoval.2ZSJC\AppData\Local\Microsoft\Windows\Temporary Internet Files\Content.IE5\4QOOVXFQ\MC90029336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2060848"/>
            <a:ext cx="1778508" cy="18269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Šipka doprava 3"/>
          <p:cNvSpPr/>
          <p:nvPr/>
        </p:nvSpPr>
        <p:spPr>
          <a:xfrm>
            <a:off x="3347864" y="2668902"/>
            <a:ext cx="1800200" cy="720080"/>
          </a:xfrm>
          <a:prstGeom prst="rightArrow">
            <a:avLst/>
          </a:prstGeom>
          <a:solidFill>
            <a:schemeClr val="accent1">
              <a:lumMod val="40000"/>
              <a:lumOff val="60000"/>
            </a:schemeClr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accent1">
                  <a:lumMod val="40000"/>
                  <a:lumOff val="60000"/>
                </a:schemeClr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5724128" y="2132856"/>
            <a:ext cx="3240360" cy="1800200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  <a:ln>
            <a:solidFill>
              <a:srgbClr val="FF66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algn="ctr">
              <a:defRPr sz="3600" b="1">
                <a:solidFill>
                  <a:srgbClr val="FF3300"/>
                </a:solidFill>
              </a:defRPr>
            </a:lvl1pPr>
          </a:lstStyle>
          <a:p>
            <a:r>
              <a:rPr lang="cs-CZ" dirty="0"/>
              <a:t>OMEZENÉ KÁCENÍ LESŮ</a:t>
            </a:r>
            <a:endParaRPr lang="cs-CZ" dirty="0"/>
          </a:p>
        </p:txBody>
      </p:sp>
      <p:pic>
        <p:nvPicPr>
          <p:cNvPr id="6150" name="Picture 6" descr="C:\Users\dedeckoval.2ZSJC\AppData\Local\Microsoft\Windows\Temporary Internet Files\Content.IE5\C7ZY9SDK\MC900217836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6972" y="4149080"/>
            <a:ext cx="2039515" cy="23043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1" name="Šipka doprava 10"/>
          <p:cNvSpPr/>
          <p:nvPr/>
        </p:nvSpPr>
        <p:spPr>
          <a:xfrm>
            <a:off x="3347864" y="5151931"/>
            <a:ext cx="1800200" cy="720080"/>
          </a:xfrm>
          <a:prstGeom prst="rightArrow">
            <a:avLst/>
          </a:prstGeom>
          <a:solidFill>
            <a:schemeClr val="accent1">
              <a:lumMod val="40000"/>
              <a:lumOff val="60000"/>
            </a:schemeClr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accent1">
                  <a:lumMod val="40000"/>
                  <a:lumOff val="60000"/>
                </a:schemeClr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5724128" y="4611871"/>
            <a:ext cx="3240360" cy="1800200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  <a:ln>
            <a:solidFill>
              <a:srgbClr val="FF66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algn="ctr">
              <a:defRPr sz="3600" b="1">
                <a:solidFill>
                  <a:srgbClr val="008000"/>
                </a:solidFill>
              </a:defRPr>
            </a:lvl1pPr>
          </a:lstStyle>
          <a:p>
            <a:r>
              <a:rPr lang="cs-CZ" dirty="0" smtClean="0">
                <a:solidFill>
                  <a:srgbClr val="FF3300"/>
                </a:solidFill>
              </a:rPr>
              <a:t>FILTRACE ZPLODIN Z TOVÁREN</a:t>
            </a:r>
            <a:endParaRPr lang="cs-CZ" dirty="0">
              <a:solidFill>
                <a:srgbClr val="FF33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984407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1000" fill="hold"/>
                                        <p:tgtEl>
                                          <p:spTgt spid="61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1000" fill="hold"/>
                                        <p:tgtEl>
                                          <p:spTgt spid="61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11" grpId="0" animBg="1"/>
      <p:bldP spid="12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PÉČE  A  OCHRANA  OVZDUŠÍ</a:t>
            </a:r>
            <a:endParaRPr lang="cs-CZ" dirty="0"/>
          </a:p>
        </p:txBody>
      </p:sp>
      <p:pic>
        <p:nvPicPr>
          <p:cNvPr id="3" name="Picture 4" descr="C:\Users\dedeckoval.2ZSJC\AppData\Local\Microsoft\Windows\Temporary Internet Files\Content.IE5\GZSNMEOX\MC90003020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7123" y="2145072"/>
            <a:ext cx="2160240" cy="20760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Picture 8" descr="C:\Users\dedeckoval.2ZSJC\AppData\Local\Microsoft\Windows\Temporary Internet Files\Content.IE5\U6QL5L17\MC900352137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4221088"/>
            <a:ext cx="2232248" cy="25202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Šipka doprava 4"/>
          <p:cNvSpPr/>
          <p:nvPr/>
        </p:nvSpPr>
        <p:spPr>
          <a:xfrm>
            <a:off x="3328539" y="2672916"/>
            <a:ext cx="1800200" cy="720080"/>
          </a:xfrm>
          <a:prstGeom prst="rightArrow">
            <a:avLst/>
          </a:prstGeom>
          <a:solidFill>
            <a:schemeClr val="accent1">
              <a:lumMod val="40000"/>
              <a:lumOff val="60000"/>
            </a:schemeClr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accent1">
                  <a:lumMod val="40000"/>
                  <a:lumOff val="60000"/>
                </a:schemeClr>
              </a:solidFill>
            </a:endParaRPr>
          </a:p>
        </p:txBody>
      </p:sp>
      <p:sp>
        <p:nvSpPr>
          <p:cNvPr id="6" name="Šipka doprava 5"/>
          <p:cNvSpPr/>
          <p:nvPr/>
        </p:nvSpPr>
        <p:spPr>
          <a:xfrm>
            <a:off x="3328539" y="5151931"/>
            <a:ext cx="1800200" cy="720080"/>
          </a:xfrm>
          <a:prstGeom prst="rightArrow">
            <a:avLst/>
          </a:prstGeom>
          <a:solidFill>
            <a:schemeClr val="accent1">
              <a:lumMod val="40000"/>
              <a:lumOff val="60000"/>
            </a:schemeClr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accent1">
                  <a:lumMod val="40000"/>
                  <a:lumOff val="60000"/>
                </a:schemeClr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5580112" y="2132856"/>
            <a:ext cx="3384376" cy="1800200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  <a:ln>
            <a:solidFill>
              <a:srgbClr val="FF66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algn="ctr">
              <a:defRPr sz="3600" b="1">
                <a:solidFill>
                  <a:srgbClr val="FF3300"/>
                </a:solidFill>
              </a:defRPr>
            </a:lvl1pPr>
          </a:lstStyle>
          <a:p>
            <a:r>
              <a:rPr lang="cs-CZ" dirty="0" smtClean="0"/>
              <a:t>FILTRACE</a:t>
            </a:r>
          </a:p>
          <a:p>
            <a:r>
              <a:rPr lang="cs-CZ" dirty="0" smtClean="0"/>
              <a:t>VÝFUKOVÝCH </a:t>
            </a:r>
            <a:r>
              <a:rPr lang="cs-CZ" dirty="0"/>
              <a:t>PLYNŮ</a:t>
            </a:r>
          </a:p>
        </p:txBody>
      </p:sp>
      <p:sp>
        <p:nvSpPr>
          <p:cNvPr id="8" name="TextovéPole 7"/>
          <p:cNvSpPr txBox="1"/>
          <p:nvPr/>
        </p:nvSpPr>
        <p:spPr>
          <a:xfrm>
            <a:off x="5580112" y="4611871"/>
            <a:ext cx="3384376" cy="1800200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  <a:ln>
            <a:solidFill>
              <a:srgbClr val="FF66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algn="ctr">
              <a:defRPr sz="3600" b="1">
                <a:solidFill>
                  <a:srgbClr val="008000"/>
                </a:solidFill>
              </a:defRPr>
            </a:lvl1pPr>
          </a:lstStyle>
          <a:p>
            <a:r>
              <a:rPr lang="cs-CZ" dirty="0" smtClean="0">
                <a:solidFill>
                  <a:srgbClr val="FF3300"/>
                </a:solidFill>
              </a:rPr>
              <a:t>EKOLOGICKÉVYTÁPĚNÍ </a:t>
            </a:r>
            <a:r>
              <a:rPr lang="cs-CZ" dirty="0" smtClean="0">
                <a:solidFill>
                  <a:srgbClr val="FF3300"/>
                </a:solidFill>
              </a:rPr>
              <a:t>DOMŮ</a:t>
            </a:r>
            <a:endParaRPr lang="cs-CZ" dirty="0">
              <a:solidFill>
                <a:srgbClr val="FF33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0569641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7" grpId="0" animBg="1"/>
      <p:bldP spid="8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PÉČE  A  OCHRANA  OVZDUŠÍ</a:t>
            </a:r>
            <a:endParaRPr lang="cs-CZ" dirty="0"/>
          </a:p>
        </p:txBody>
      </p:sp>
      <p:pic>
        <p:nvPicPr>
          <p:cNvPr id="3" name="Picture 5" descr="C:\Users\dedeckoval.2ZSJC\AppData\Local\Microsoft\Windows\Temporary Internet Files\Content.IE5\O93NY3XJ\MC90005653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402" y="2076709"/>
            <a:ext cx="1982419" cy="183977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Picture 6" descr="C:\Users\dedeckoval.2ZSJC\AppData\Local\Microsoft\Windows\Temporary Internet Files\Content.IE5\P8S5XKCW\MC900104966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4365104"/>
            <a:ext cx="1826057" cy="18214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Šipka doprava 4"/>
          <p:cNvSpPr/>
          <p:nvPr/>
        </p:nvSpPr>
        <p:spPr>
          <a:xfrm>
            <a:off x="3131840" y="2668902"/>
            <a:ext cx="1800200" cy="720080"/>
          </a:xfrm>
          <a:prstGeom prst="rightArrow">
            <a:avLst/>
          </a:prstGeom>
          <a:solidFill>
            <a:schemeClr val="accent1">
              <a:lumMod val="40000"/>
              <a:lumOff val="60000"/>
            </a:schemeClr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accent1">
                  <a:lumMod val="40000"/>
                  <a:lumOff val="60000"/>
                </a:schemeClr>
              </a:solidFill>
            </a:endParaRPr>
          </a:p>
        </p:txBody>
      </p:sp>
      <p:sp>
        <p:nvSpPr>
          <p:cNvPr id="6" name="Šipka doprava 5"/>
          <p:cNvSpPr/>
          <p:nvPr/>
        </p:nvSpPr>
        <p:spPr>
          <a:xfrm>
            <a:off x="3140224" y="5151931"/>
            <a:ext cx="1800200" cy="720080"/>
          </a:xfrm>
          <a:prstGeom prst="rightArrow">
            <a:avLst/>
          </a:prstGeom>
          <a:solidFill>
            <a:schemeClr val="accent1">
              <a:lumMod val="40000"/>
              <a:lumOff val="60000"/>
            </a:schemeClr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accent1">
                  <a:lumMod val="40000"/>
                  <a:lumOff val="60000"/>
                </a:schemeClr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5580112" y="4611871"/>
            <a:ext cx="3384376" cy="1800200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  <a:ln>
            <a:solidFill>
              <a:srgbClr val="FF66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algn="ctr">
              <a:defRPr sz="3600" b="1">
                <a:solidFill>
                  <a:srgbClr val="008000"/>
                </a:solidFill>
              </a:defRPr>
            </a:lvl1pPr>
          </a:lstStyle>
          <a:p>
            <a:r>
              <a:rPr lang="cs-CZ" dirty="0" smtClean="0">
                <a:solidFill>
                  <a:srgbClr val="FF3300"/>
                </a:solidFill>
              </a:rPr>
              <a:t>EKOLOGICKÁ VÝROBA ENERGIE</a:t>
            </a:r>
            <a:endParaRPr lang="cs-CZ" dirty="0">
              <a:solidFill>
                <a:srgbClr val="FF33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5580112" y="2132856"/>
            <a:ext cx="3384376" cy="1800200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  <a:ln>
            <a:solidFill>
              <a:srgbClr val="FF66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algn="ctr">
              <a:defRPr sz="3600" b="1">
                <a:solidFill>
                  <a:srgbClr val="FF3300"/>
                </a:solidFill>
              </a:defRPr>
            </a:lvl1pPr>
          </a:lstStyle>
          <a:p>
            <a:r>
              <a:rPr lang="cs-CZ" dirty="0"/>
              <a:t>OPATRNOST</a:t>
            </a:r>
          </a:p>
          <a:p>
            <a:r>
              <a:rPr lang="cs-CZ" dirty="0"/>
              <a:t>A PREVENCE POŽÁRŮ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0116891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7" grpId="0" animBg="1"/>
      <p:bldP spid="8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ZNEČIŠŤOVÁNÍ  VODY A PŮDY</a:t>
            </a:r>
            <a:endParaRPr lang="cs-CZ" dirty="0"/>
          </a:p>
        </p:txBody>
      </p:sp>
      <p:pic>
        <p:nvPicPr>
          <p:cNvPr id="3" name="Picture 3" descr="C:\Users\dedeckoval.2ZSJC\AppData\Local\Microsoft\Windows\Temporary Internet Files\Content.IE5\L0YC2KHV\MC90039704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3801" y="4300511"/>
            <a:ext cx="1888212" cy="18842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0" name="Picture 2" descr="C:\Users\dedeckoval.2ZSJC\AppData\Local\Microsoft\Windows\Temporary Internet Files\Content.IE5\O93NY3XJ\MC900343563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33634" y="4365104"/>
            <a:ext cx="1836115" cy="18196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5" descr="C:\Users\dedeckoval.2ZSJC\AppData\Local\Microsoft\Windows\Temporary Internet Files\Content.IE5\W0M8ZI08\MC900030183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584" y="2206801"/>
            <a:ext cx="1520647" cy="15224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4" descr="C:\Users\dedeckoval.2ZSJC\AppData\Local\Microsoft\Windows\Temporary Internet Files\Content.IE5\C7ZY9SDK\MC900281774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48264" y="2145419"/>
            <a:ext cx="1821485" cy="138714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Users\dedeckoval.2ZSJC\AppData\Local\Microsoft\Windows\Temporary Internet Files\Content.IE5\EK2Z7X6Q\MC900311308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85089" y="1988840"/>
            <a:ext cx="3474966" cy="25015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2" descr="C:\Users\dedeckoval.2ZSJC\AppData\Local\Microsoft\Windows\Temporary Internet Files\Content.IE5\U32SG5N5\MC900441568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35896" y="4725144"/>
            <a:ext cx="1800200" cy="17468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60845413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8" dur="10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9" dur="10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PÉČE  A  OCHRANA  VODY  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395536" y="2132856"/>
            <a:ext cx="2609433" cy="1800200"/>
          </a:xfrm>
          <a:prstGeom prst="rect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algn="ctr">
              <a:defRPr sz="3600" b="1">
                <a:solidFill>
                  <a:srgbClr val="002060"/>
                </a:solidFill>
              </a:defRPr>
            </a:lvl1pPr>
          </a:lstStyle>
          <a:p>
            <a:r>
              <a:rPr lang="cs-CZ" dirty="0"/>
              <a:t>POTŘEBA ČISTÉHO VODY</a:t>
            </a:r>
            <a:endParaRPr lang="cs-CZ" dirty="0"/>
          </a:p>
        </p:txBody>
      </p:sp>
      <p:sp>
        <p:nvSpPr>
          <p:cNvPr id="5" name="Šipka doprava 4"/>
          <p:cNvSpPr/>
          <p:nvPr/>
        </p:nvSpPr>
        <p:spPr>
          <a:xfrm>
            <a:off x="3676141" y="2668902"/>
            <a:ext cx="1800200" cy="720080"/>
          </a:xfrm>
          <a:prstGeom prst="rightArrow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3600" b="1">
              <a:solidFill>
                <a:srgbClr val="00206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6084168" y="2132856"/>
            <a:ext cx="2609433" cy="1800200"/>
          </a:xfrm>
          <a:prstGeom prst="rect">
            <a:avLst/>
          </a:prstGeom>
          <a:solidFill>
            <a:srgbClr val="0070C0"/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algn="ctr">
              <a:defRPr sz="3600" b="1">
                <a:solidFill>
                  <a:schemeClr val="bg1"/>
                </a:solidFill>
              </a:defRPr>
            </a:lvl1pPr>
          </a:lstStyle>
          <a:p>
            <a:r>
              <a:rPr lang="cs-CZ" dirty="0" smtClean="0"/>
              <a:t>DOSTATEK </a:t>
            </a:r>
            <a:r>
              <a:rPr lang="cs-CZ" dirty="0"/>
              <a:t>VODY</a:t>
            </a:r>
            <a:endParaRPr lang="cs-CZ" dirty="0"/>
          </a:p>
        </p:txBody>
      </p:sp>
      <p:pic>
        <p:nvPicPr>
          <p:cNvPr id="3074" name="Picture 2" descr="C:\Users\dedeckoval.2ZSJC\AppData\Local\Microsoft\Windows\Temporary Internet Files\Content.IE5\UJL1MLZX\MC900441750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19299" y="4504077"/>
            <a:ext cx="1512168" cy="15121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5" name="Picture 3" descr="C:\Users\dedeckoval.2ZSJC\AppData\Local\Microsoft\Windows\Temporary Internet Files\Content.IE5\08O2N8O6\MC900030373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75001" y="4332045"/>
            <a:ext cx="2218334" cy="18562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8" name="Picture 6" descr="C:\Users\dedeckoval.2ZSJC\AppData\Local\Microsoft\Windows\Temporary Internet Files\Content.IE5\AZP6XK8J\MC900379109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71800" y="4331444"/>
            <a:ext cx="1808683" cy="16047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9" name="Picture 7" descr="C:\Users\dedeckoval.2ZSJC\AppData\Local\Microsoft\Windows\Temporary Internet Files\Content.IE5\NMD45BP2\MC900104984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4225831"/>
            <a:ext cx="1821485" cy="18159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" name="Picture 2" descr="C:\Users\dedeckoval.2ZSJC\AppData\Local\Microsoft\Windows\Temporary Internet Files\Content.IE5\P8S5XKCW\MC900440452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63042" y="188640"/>
            <a:ext cx="1368425" cy="1828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50067235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PÉČE  A  OCHRANA  PŮDY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395536" y="2132856"/>
            <a:ext cx="2609433" cy="1800200"/>
          </a:xfrm>
          <a:prstGeom prst="rect">
            <a:avLst/>
          </a:prstGeom>
          <a:solidFill>
            <a:srgbClr val="924B2E"/>
          </a:solidFill>
          <a:ln>
            <a:solidFill>
              <a:schemeClr val="accent5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algn="ctr">
              <a:defRPr sz="3600" b="1">
                <a:solidFill>
                  <a:schemeClr val="bg1"/>
                </a:solidFill>
              </a:defRPr>
            </a:lvl1pPr>
          </a:lstStyle>
          <a:p>
            <a:r>
              <a:rPr lang="cs-CZ" dirty="0" smtClean="0"/>
              <a:t>POTŘEBA ÚRODNÉ  PŮDY </a:t>
            </a:r>
            <a:endParaRPr lang="cs-CZ" dirty="0"/>
          </a:p>
        </p:txBody>
      </p:sp>
      <p:sp>
        <p:nvSpPr>
          <p:cNvPr id="4" name="Šipka doprava 3"/>
          <p:cNvSpPr/>
          <p:nvPr/>
        </p:nvSpPr>
        <p:spPr>
          <a:xfrm>
            <a:off x="3635896" y="2672916"/>
            <a:ext cx="1800200" cy="720080"/>
          </a:xfrm>
          <a:prstGeom prst="rightArrow">
            <a:avLst/>
          </a:prstGeom>
          <a:solidFill>
            <a:srgbClr val="924B2E"/>
          </a:solidFill>
          <a:ln>
            <a:solidFill>
              <a:schemeClr val="accent5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3600" b="1">
              <a:solidFill>
                <a:schemeClr val="bg1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6084168" y="2132856"/>
            <a:ext cx="2609433" cy="1800200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  <a:ln>
            <a:solidFill>
              <a:srgbClr val="924B2E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algn="ctr">
              <a:defRPr sz="3600" b="1">
                <a:solidFill>
                  <a:srgbClr val="008000"/>
                </a:solidFill>
              </a:defRPr>
            </a:lvl1pPr>
          </a:lstStyle>
          <a:p>
            <a:r>
              <a:rPr lang="cs-CZ" dirty="0">
                <a:solidFill>
                  <a:schemeClr val="accent5">
                    <a:lumMod val="75000"/>
                  </a:schemeClr>
                </a:solidFill>
              </a:rPr>
              <a:t>SPRÁVNÁ PÉČE O PŮDU</a:t>
            </a:r>
            <a:endParaRPr lang="cs-CZ" dirty="0">
              <a:solidFill>
                <a:schemeClr val="accent5">
                  <a:lumMod val="75000"/>
                </a:schemeClr>
              </a:solidFill>
            </a:endParaRPr>
          </a:p>
        </p:txBody>
      </p:sp>
      <p:pic>
        <p:nvPicPr>
          <p:cNvPr id="5122" name="Picture 2" descr="C:\Users\dedeckoval.2ZSJC\AppData\Local\Microsoft\Windows\Temporary Internet Files\Content.IE5\GZSNMEOX\MC90039649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3608" y="4467238"/>
            <a:ext cx="1717243" cy="18178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3" name="Picture 3" descr="C:\Users\dedeckoval.2ZSJC\AppData\Local\Microsoft\Windows\Temporary Internet Files\Content.IE5\NMD45BP2\MC900349337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60738" y="4467238"/>
            <a:ext cx="2150516" cy="18050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4" name="Picture 4" descr="C:\Users\dedeckoval.2ZSJC\AppData\Local\Microsoft\Windows\Temporary Internet Files\Content.IE5\QBSB5N9Z\MC900295697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91906" y="4449218"/>
            <a:ext cx="2193956" cy="17412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78285471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5" grpId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PÉČE A OCHRANA VODY A PŮDY</a:t>
            </a:r>
            <a:endParaRPr lang="cs-CZ" dirty="0"/>
          </a:p>
        </p:txBody>
      </p:sp>
      <p:pic>
        <p:nvPicPr>
          <p:cNvPr id="3" name="Picture 2" descr="C:\Users\dedeckoval.2ZSJC\AppData\Local\Microsoft\Windows\Temporary Internet Files\Content.IE5\O93NY3XJ\MC90034356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2060848"/>
            <a:ext cx="1836115" cy="18196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Picture 5" descr="C:\Users\dedeckoval.2ZSJC\AppData\Local\Microsoft\Windows\Temporary Internet Files\Content.IE5\W0M8ZI08\MC900030183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583" y="4437112"/>
            <a:ext cx="1520647" cy="15224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Šipka doprava 4"/>
          <p:cNvSpPr/>
          <p:nvPr/>
        </p:nvSpPr>
        <p:spPr>
          <a:xfrm>
            <a:off x="3347864" y="2668902"/>
            <a:ext cx="1800200" cy="720080"/>
          </a:xfrm>
          <a:prstGeom prst="rightArrow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3600" b="1">
              <a:solidFill>
                <a:srgbClr val="002060"/>
              </a:solidFill>
            </a:endParaRPr>
          </a:p>
        </p:txBody>
      </p:sp>
      <p:sp>
        <p:nvSpPr>
          <p:cNvPr id="6" name="Šipka doprava 5"/>
          <p:cNvSpPr/>
          <p:nvPr/>
        </p:nvSpPr>
        <p:spPr>
          <a:xfrm>
            <a:off x="3347864" y="5151931"/>
            <a:ext cx="1800200" cy="720080"/>
          </a:xfrm>
          <a:prstGeom prst="rightArrow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3600" b="1">
              <a:solidFill>
                <a:srgbClr val="00206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5580112" y="2132856"/>
            <a:ext cx="3384376" cy="1800200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  <a:ln>
            <a:solidFill>
              <a:srgbClr val="FF66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algn="ctr">
              <a:defRPr sz="3600" b="1">
                <a:solidFill>
                  <a:srgbClr val="FF3300"/>
                </a:solidFill>
              </a:defRPr>
            </a:lvl1pPr>
          </a:lstStyle>
          <a:p>
            <a:r>
              <a:rPr lang="cs-CZ" dirty="0"/>
              <a:t>TŘÍDÍME ODPAD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5580112" y="4611871"/>
            <a:ext cx="3384376" cy="1800200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  <a:ln>
            <a:solidFill>
              <a:srgbClr val="FF66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algn="ctr">
              <a:defRPr sz="3600" b="1">
                <a:solidFill>
                  <a:srgbClr val="FF3300"/>
                </a:solidFill>
              </a:defRPr>
            </a:lvl1pPr>
          </a:lstStyle>
          <a:p>
            <a:endParaRPr lang="cs-CZ" dirty="0"/>
          </a:p>
          <a:p>
            <a:endParaRPr lang="cs-CZ" dirty="0"/>
          </a:p>
          <a:p>
            <a:r>
              <a:rPr lang="cs-CZ" dirty="0"/>
              <a:t>VYUŽÍVÁME  SBĚRNÝ DVŮR</a:t>
            </a:r>
          </a:p>
          <a:p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903049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7" grpId="0" animBg="1"/>
      <p:bldP spid="8" grpId="0" animBg="1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PÉČE </a:t>
            </a:r>
            <a:r>
              <a:rPr lang="cs-CZ" dirty="0" smtClean="0"/>
              <a:t>A </a:t>
            </a:r>
            <a:r>
              <a:rPr lang="cs-CZ" dirty="0" smtClean="0"/>
              <a:t>OCHRANA </a:t>
            </a:r>
            <a:r>
              <a:rPr lang="cs-CZ" dirty="0" smtClean="0"/>
              <a:t>VODY A PŮDY</a:t>
            </a:r>
            <a:endParaRPr lang="cs-CZ" dirty="0"/>
          </a:p>
        </p:txBody>
      </p:sp>
      <p:pic>
        <p:nvPicPr>
          <p:cNvPr id="3" name="Picture 3" descr="C:\Users\dedeckoval.2ZSJC\AppData\Local\Microsoft\Windows\Temporary Internet Files\Content.IE5\L0YC2KHV\MC90039704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2115362"/>
            <a:ext cx="1888212" cy="18842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Šipka doprava 4"/>
          <p:cNvSpPr/>
          <p:nvPr/>
        </p:nvSpPr>
        <p:spPr>
          <a:xfrm>
            <a:off x="3347864" y="2668902"/>
            <a:ext cx="1800200" cy="720080"/>
          </a:xfrm>
          <a:prstGeom prst="rightArrow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3600" b="1">
              <a:solidFill>
                <a:srgbClr val="002060"/>
              </a:solidFill>
            </a:endParaRPr>
          </a:p>
        </p:txBody>
      </p:sp>
      <p:sp>
        <p:nvSpPr>
          <p:cNvPr id="6" name="Šipka doprava 5"/>
          <p:cNvSpPr/>
          <p:nvPr/>
        </p:nvSpPr>
        <p:spPr>
          <a:xfrm>
            <a:off x="3347864" y="5151931"/>
            <a:ext cx="1800200" cy="720080"/>
          </a:xfrm>
          <a:prstGeom prst="rightArrow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3600" b="1">
              <a:solidFill>
                <a:srgbClr val="00206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5580112" y="2132856"/>
            <a:ext cx="3384376" cy="1800200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  <a:ln>
            <a:solidFill>
              <a:srgbClr val="FF66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algn="ctr">
              <a:defRPr sz="3600" b="1">
                <a:solidFill>
                  <a:srgbClr val="FF3300"/>
                </a:solidFill>
              </a:defRPr>
            </a:lvl1pPr>
          </a:lstStyle>
          <a:p>
            <a:r>
              <a:rPr lang="cs-CZ" dirty="0"/>
              <a:t>NEVYLÍVÁME CHEMIKÁLIE</a:t>
            </a:r>
          </a:p>
          <a:p>
            <a:r>
              <a:rPr lang="cs-CZ" dirty="0"/>
              <a:t>DO ODPADU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5580112" y="4611871"/>
            <a:ext cx="3384376" cy="1800200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  <a:ln>
            <a:solidFill>
              <a:srgbClr val="FF66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algn="ctr">
              <a:defRPr sz="3600" b="1">
                <a:solidFill>
                  <a:srgbClr val="FF3300"/>
                </a:solidFill>
              </a:defRPr>
            </a:lvl1pPr>
          </a:lstStyle>
          <a:p>
            <a:endParaRPr lang="cs-CZ" dirty="0"/>
          </a:p>
          <a:p>
            <a:endParaRPr lang="cs-CZ" dirty="0"/>
          </a:p>
          <a:p>
            <a:r>
              <a:rPr lang="cs-CZ" dirty="0"/>
              <a:t>NEMYJEME AUTO U </a:t>
            </a:r>
            <a:r>
              <a:rPr lang="cs-CZ" dirty="0" smtClean="0"/>
              <a:t>ŘEKY A  RYBNÍKA</a:t>
            </a:r>
            <a:endParaRPr lang="cs-CZ" dirty="0"/>
          </a:p>
          <a:p>
            <a:endParaRPr lang="cs-CZ" dirty="0"/>
          </a:p>
          <a:p>
            <a:endParaRPr lang="cs-CZ" dirty="0"/>
          </a:p>
        </p:txBody>
      </p:sp>
      <p:pic>
        <p:nvPicPr>
          <p:cNvPr id="4098" name="Picture 2" descr="C:\Users\dedeckoval.2ZSJC\AppData\Local\Microsoft\Windows\Temporary Internet Files\Content.IE5\89TR5WV4\MC900280771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1876" y="4327141"/>
            <a:ext cx="1888212" cy="21797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67238062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7" grpId="0" animBg="1"/>
      <p:bldP spid="8" grpId="0" animBg="1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PÉČE A OCHRANA VODY A PŮDY</a:t>
            </a:r>
            <a:endParaRPr lang="cs-CZ" dirty="0"/>
          </a:p>
        </p:txBody>
      </p:sp>
      <p:pic>
        <p:nvPicPr>
          <p:cNvPr id="3" name="Picture 11" descr="C:\Users\dedeckoval.2ZSJC\AppData\Local\Microsoft\Windows\Temporary Internet Files\Content.IE5\L0YC2KHV\MC90041349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1150" y="2204864"/>
            <a:ext cx="2473385" cy="13681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Picture 4" descr="C:\Users\dedeckoval.2ZSJC\AppData\Local\Microsoft\Windows\Temporary Internet Files\Content.IE5\EK2Z7X6Q\MC900311308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2358" y="4433902"/>
            <a:ext cx="2090967" cy="15052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Šipka doprava 4"/>
          <p:cNvSpPr/>
          <p:nvPr/>
        </p:nvSpPr>
        <p:spPr>
          <a:xfrm>
            <a:off x="3347864" y="2668902"/>
            <a:ext cx="1800200" cy="720080"/>
          </a:xfrm>
          <a:prstGeom prst="rightArrow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3600" b="1">
              <a:solidFill>
                <a:srgbClr val="002060"/>
              </a:solidFill>
            </a:endParaRPr>
          </a:p>
        </p:txBody>
      </p:sp>
      <p:sp>
        <p:nvSpPr>
          <p:cNvPr id="6" name="Šipka doprava 5"/>
          <p:cNvSpPr/>
          <p:nvPr/>
        </p:nvSpPr>
        <p:spPr>
          <a:xfrm>
            <a:off x="3347864" y="5151931"/>
            <a:ext cx="1800200" cy="720080"/>
          </a:xfrm>
          <a:prstGeom prst="rightArrow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3600" b="1">
              <a:solidFill>
                <a:srgbClr val="00206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5580112" y="2132856"/>
            <a:ext cx="3384376" cy="1800200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  <a:ln>
            <a:solidFill>
              <a:srgbClr val="FF66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algn="ctr">
              <a:defRPr sz="3600" b="1">
                <a:solidFill>
                  <a:srgbClr val="FF3300"/>
                </a:solidFill>
              </a:defRPr>
            </a:lvl1pPr>
          </a:lstStyle>
          <a:p>
            <a:endParaRPr lang="cs-CZ" dirty="0" smtClean="0"/>
          </a:p>
          <a:p>
            <a:r>
              <a:rPr lang="cs-CZ" dirty="0" smtClean="0"/>
              <a:t>OMEZUJEME CHEMICKÉ HNOJENÍ</a:t>
            </a:r>
          </a:p>
          <a:p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5580112" y="4611871"/>
            <a:ext cx="3384376" cy="1800200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  <a:ln>
            <a:solidFill>
              <a:srgbClr val="FF66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algn="ctr">
              <a:defRPr sz="3600" b="1">
                <a:solidFill>
                  <a:srgbClr val="FF3300"/>
                </a:solidFill>
              </a:defRPr>
            </a:lvl1pPr>
          </a:lstStyle>
          <a:p>
            <a:endParaRPr lang="cs-CZ" dirty="0"/>
          </a:p>
          <a:p>
            <a:r>
              <a:rPr lang="cs-CZ" dirty="0" smtClean="0"/>
              <a:t>FILTRUJEME VODU </a:t>
            </a:r>
          </a:p>
          <a:p>
            <a:r>
              <a:rPr lang="cs-CZ" dirty="0" smtClean="0"/>
              <a:t>Z TOVÁREN </a:t>
            </a: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18803935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7" grpId="0" animBg="1"/>
      <p:bldP spid="8" grpId="0" animBg="1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JAK  CHRÁNIT  PŘÍRODU</a:t>
            </a:r>
            <a:endParaRPr lang="cs-CZ" dirty="0"/>
          </a:p>
        </p:txBody>
      </p:sp>
      <p:pic>
        <p:nvPicPr>
          <p:cNvPr id="6146" name="Picture 2" descr="C:\Users\dedeckoval.2ZSJC\AppData\Local\Microsoft\Windows\Temporary Internet Files\Content.IE5\0V97UDT1\MC90034909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64288" y="0"/>
            <a:ext cx="1599286" cy="20007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Ovál 3"/>
          <p:cNvSpPr/>
          <p:nvPr/>
        </p:nvSpPr>
        <p:spPr>
          <a:xfrm>
            <a:off x="179512" y="1916832"/>
            <a:ext cx="4752528" cy="1800200"/>
          </a:xfrm>
          <a:prstGeom prst="ellipse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>
                <a:solidFill>
                  <a:srgbClr val="002060"/>
                </a:solidFill>
              </a:rPr>
              <a:t>OHLEDUPLNĚ</a:t>
            </a:r>
            <a:endParaRPr lang="cs-CZ" sz="3600" b="1" dirty="0">
              <a:solidFill>
                <a:srgbClr val="002060"/>
              </a:solidFill>
            </a:endParaRPr>
          </a:p>
        </p:txBody>
      </p:sp>
      <p:sp>
        <p:nvSpPr>
          <p:cNvPr id="7" name="Ovál 6"/>
          <p:cNvSpPr/>
          <p:nvPr/>
        </p:nvSpPr>
        <p:spPr>
          <a:xfrm>
            <a:off x="179512" y="4146942"/>
            <a:ext cx="4824536" cy="1728192"/>
          </a:xfrm>
          <a:prstGeom prst="ellipse">
            <a:avLst/>
          </a:prstGeom>
          <a:solidFill>
            <a:srgbClr val="0070C0"/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r>
              <a:rPr lang="cs-CZ" sz="3600" b="1" dirty="0">
                <a:solidFill>
                  <a:schemeClr val="bg1"/>
                </a:solidFill>
              </a:rPr>
              <a:t>ZODPOVĚDNĚ</a:t>
            </a:r>
            <a:endParaRPr lang="cs-CZ" sz="3600" b="1" dirty="0">
              <a:solidFill>
                <a:schemeClr val="bg1"/>
              </a:solidFill>
            </a:endParaRPr>
          </a:p>
        </p:txBody>
      </p:sp>
      <p:sp>
        <p:nvSpPr>
          <p:cNvPr id="8" name="Ovál 7"/>
          <p:cNvSpPr/>
          <p:nvPr/>
        </p:nvSpPr>
        <p:spPr>
          <a:xfrm>
            <a:off x="4139952" y="4725144"/>
            <a:ext cx="4752528" cy="1916832"/>
          </a:xfrm>
          <a:prstGeom prst="ellipse">
            <a:avLst/>
          </a:prstGeom>
          <a:solidFill>
            <a:srgbClr val="924B2E"/>
          </a:solidFill>
          <a:ln>
            <a:solidFill>
              <a:schemeClr val="accent5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>
                <a:solidFill>
                  <a:schemeClr val="bg1"/>
                </a:solidFill>
              </a:rPr>
              <a:t>POZORNĚ</a:t>
            </a:r>
            <a:endParaRPr lang="cs-CZ" sz="3600" b="1" dirty="0">
              <a:solidFill>
                <a:schemeClr val="bg1"/>
              </a:solidFill>
            </a:endParaRPr>
          </a:p>
        </p:txBody>
      </p:sp>
      <p:sp>
        <p:nvSpPr>
          <p:cNvPr id="9" name="Ovál 8"/>
          <p:cNvSpPr/>
          <p:nvPr/>
        </p:nvSpPr>
        <p:spPr>
          <a:xfrm>
            <a:off x="3988451" y="2564904"/>
            <a:ext cx="4752528" cy="1872208"/>
          </a:xfrm>
          <a:prstGeom prst="ellipse">
            <a:avLst/>
          </a:prstGeom>
          <a:solidFill>
            <a:srgbClr val="92D050"/>
          </a:solidFill>
          <a:ln>
            <a:solidFill>
              <a:srgbClr val="008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rgbClr val="008000"/>
                </a:solidFill>
              </a:rPr>
              <a:t>CITLIVĚ</a:t>
            </a:r>
            <a:endParaRPr lang="cs-CZ" sz="3600" b="1" dirty="0">
              <a:solidFill>
                <a:srgbClr val="008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7714414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7" grpId="0" animBg="1"/>
      <p:bldP spid="8" grpId="0" animBg="1"/>
      <p:bldP spid="9" grpId="0" animBg="1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JAK MŮŽU CHRÁNIT PŘÍRODU</a:t>
            </a:r>
            <a:endParaRPr lang="cs-CZ" dirty="0"/>
          </a:p>
        </p:txBody>
      </p:sp>
      <p:pic>
        <p:nvPicPr>
          <p:cNvPr id="3" name="Picture 2" descr="C:\Users\dedeckoval.2ZSJC\AppData\Local\Microsoft\Windows\Temporary Internet Files\Content.IE5\0V97UDT1\MC90034909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92280" y="2946321"/>
            <a:ext cx="1599286" cy="20007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194" name="Picture 2" descr="C:\Users\dedeckoval.2ZSJC\AppData\Local\Microsoft\Windows\Temporary Internet Files\Content.IE5\W0M8ZI08\MC900351188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3382" y="2056064"/>
            <a:ext cx="1597937" cy="17805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2317822" y="2152679"/>
            <a:ext cx="5112568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solidFill>
                  <a:srgbClr val="FF6600"/>
                </a:solidFill>
              </a:rPr>
              <a:t>NEZAKLÁDÁM  </a:t>
            </a:r>
          </a:p>
          <a:p>
            <a:r>
              <a:rPr lang="cs-CZ" sz="4000" b="1" dirty="0" smtClean="0">
                <a:solidFill>
                  <a:srgbClr val="FF6600"/>
                </a:solidFill>
              </a:rPr>
              <a:t>     OHEŇ VE VOLNÉ</a:t>
            </a:r>
          </a:p>
          <a:p>
            <a:r>
              <a:rPr lang="cs-CZ" sz="4000" b="1" dirty="0" smtClean="0">
                <a:solidFill>
                  <a:srgbClr val="FF6600"/>
                </a:solidFill>
              </a:rPr>
              <a:t>           PŘÍRODĚ</a:t>
            </a:r>
            <a:endParaRPr lang="cs-CZ" sz="4000" b="1" dirty="0">
              <a:solidFill>
                <a:srgbClr val="FF6600"/>
              </a:solidFill>
            </a:endParaRPr>
          </a:p>
        </p:txBody>
      </p:sp>
      <p:pic>
        <p:nvPicPr>
          <p:cNvPr id="6" name="Picture 2" descr="C:\Users\dedeckoval.2ZSJC\AppData\Local\Microsoft\Windows\Temporary Internet Files\Content.IE5\O93NY3XJ\MC900343563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3382" y="4393379"/>
            <a:ext cx="1836115" cy="18196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2521023" y="4487159"/>
            <a:ext cx="6386567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NEVYHAZUJI</a:t>
            </a:r>
          </a:p>
          <a:p>
            <a:r>
              <a:rPr lang="cs-CZ" sz="4000" b="1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     ODPADKY  VE    </a:t>
            </a:r>
          </a:p>
          <a:p>
            <a:r>
              <a:rPr lang="cs-CZ" sz="4000" b="1" dirty="0">
                <a:solidFill>
                  <a:schemeClr val="tx1">
                    <a:lumMod val="75000"/>
                    <a:lumOff val="25000"/>
                  </a:schemeClr>
                </a:solidFill>
              </a:rPr>
              <a:t> </a:t>
            </a:r>
            <a:r>
              <a:rPr lang="cs-CZ" sz="4000" b="1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          VOLNÉ PŘÍRODĚ</a:t>
            </a:r>
            <a:endParaRPr lang="cs-CZ" sz="4000" b="1" dirty="0">
              <a:solidFill>
                <a:schemeClr val="tx1">
                  <a:lumMod val="75000"/>
                  <a:lumOff val="2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8524818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819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819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7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JAK MŮŽU CHRÁNIT PŘÍRODU</a:t>
            </a:r>
            <a:endParaRPr lang="cs-CZ" dirty="0"/>
          </a:p>
        </p:txBody>
      </p:sp>
      <p:pic>
        <p:nvPicPr>
          <p:cNvPr id="3" name="Picture 2" descr="C:\Users\dedeckoval.2ZSJC\AppData\Local\Microsoft\Windows\Temporary Internet Files\Content.IE5\0V97UDT1\MC90034909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40709" y="3091317"/>
            <a:ext cx="1599286" cy="20007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218" name="Picture 2" descr="C:\Users\dedeckoval.2ZSJC\AppData\Local\Microsoft\Windows\Temporary Internet Files\Content.IE5\UJL1MLZX\MC900290188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7050" y="2420888"/>
            <a:ext cx="1820772" cy="11165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220" name="Picture 4" descr="C:\Users\dedeckoval.2ZSJC\AppData\Local\Microsoft\Windows\Temporary Internet Files\Content.IE5\F26KDZB6\MC900411902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8761" y="4424422"/>
            <a:ext cx="1800200" cy="16321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2627784" y="2152679"/>
            <a:ext cx="5112568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solidFill>
                  <a:srgbClr val="FF7C80"/>
                </a:solidFill>
              </a:rPr>
              <a:t>V  PŘÍRODĚ  </a:t>
            </a:r>
          </a:p>
          <a:p>
            <a:r>
              <a:rPr lang="cs-CZ" sz="4000" b="1" dirty="0" smtClean="0">
                <a:solidFill>
                  <a:srgbClr val="FF7C80"/>
                </a:solidFill>
              </a:rPr>
              <a:t>     SE  CHOVÁM</a:t>
            </a:r>
          </a:p>
          <a:p>
            <a:r>
              <a:rPr lang="cs-CZ" sz="4000" b="1" dirty="0" smtClean="0">
                <a:solidFill>
                  <a:srgbClr val="FF7C80"/>
                </a:solidFill>
              </a:rPr>
              <a:t>           TIŠE</a:t>
            </a:r>
            <a:endParaRPr lang="cs-CZ" sz="4000" b="1" dirty="0">
              <a:solidFill>
                <a:srgbClr val="FF7C8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2923371" y="4329618"/>
            <a:ext cx="5112568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solidFill>
                  <a:srgbClr val="CC6600"/>
                </a:solidFill>
              </a:rPr>
              <a:t>NESBÍRÁM  </a:t>
            </a:r>
          </a:p>
          <a:p>
            <a:r>
              <a:rPr lang="cs-CZ" sz="4000" b="1" dirty="0" smtClean="0">
                <a:solidFill>
                  <a:srgbClr val="CC6600"/>
                </a:solidFill>
              </a:rPr>
              <a:t>     NEZNÁMÉ</a:t>
            </a:r>
          </a:p>
          <a:p>
            <a:r>
              <a:rPr lang="cs-CZ" sz="4000" b="1" dirty="0" smtClean="0">
                <a:solidFill>
                  <a:srgbClr val="CC6600"/>
                </a:solidFill>
              </a:rPr>
              <a:t>           HOUBY</a:t>
            </a:r>
            <a:endParaRPr lang="cs-CZ" sz="4000" b="1" dirty="0">
              <a:solidFill>
                <a:srgbClr val="CC66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4119249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92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92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1000" fill="hold"/>
                                        <p:tgtEl>
                                          <p:spTgt spid="92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1000" fill="hold"/>
                                        <p:tgtEl>
                                          <p:spTgt spid="92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8" grpId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JAK  MŮŽU  CHRÁNIT  PŘÍRODU</a:t>
            </a:r>
            <a:endParaRPr lang="cs-CZ" dirty="0"/>
          </a:p>
        </p:txBody>
      </p:sp>
      <p:pic>
        <p:nvPicPr>
          <p:cNvPr id="3" name="Picture 2" descr="C:\Users\dedeckoval.2ZSJC\AppData\Local\Microsoft\Windows\Temporary Internet Files\Content.IE5\0V97UDT1\MC90034909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64288" y="2845177"/>
            <a:ext cx="1599286" cy="20007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0" name="Picture 2" descr="C:\Users\dedeckoval.2ZSJC\AppData\Local\Microsoft\Windows\Temporary Internet Files\Content.IE5\C7ZY9SDK\MC900441842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2254984"/>
            <a:ext cx="1706403" cy="18366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2483768" y="2152679"/>
            <a:ext cx="4824536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solidFill>
                  <a:srgbClr val="92D050"/>
                </a:solidFill>
              </a:rPr>
              <a:t>NETRHÁM  </a:t>
            </a:r>
          </a:p>
          <a:p>
            <a:r>
              <a:rPr lang="cs-CZ" sz="4000" b="1" dirty="0" smtClean="0">
                <a:solidFill>
                  <a:srgbClr val="92D050"/>
                </a:solidFill>
              </a:rPr>
              <a:t>     CHRÁNĚNÉ</a:t>
            </a:r>
          </a:p>
          <a:p>
            <a:r>
              <a:rPr lang="cs-CZ" sz="4000" b="1" dirty="0" smtClean="0">
                <a:solidFill>
                  <a:srgbClr val="92D050"/>
                </a:solidFill>
              </a:rPr>
              <a:t>           ROSTLINY</a:t>
            </a:r>
            <a:endParaRPr lang="cs-CZ" sz="4000" b="1" dirty="0">
              <a:solidFill>
                <a:srgbClr val="92D050"/>
              </a:solidFill>
            </a:endParaRPr>
          </a:p>
        </p:txBody>
      </p:sp>
      <p:pic>
        <p:nvPicPr>
          <p:cNvPr id="7171" name="Picture 3" descr="C:\Users\dedeckoval.2ZSJC\AppData\Local\Microsoft\Windows\Temporary Internet Files\Content.IE5\4QOOVXFQ\MC900437639[1]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4895" y="4713269"/>
            <a:ext cx="1929467" cy="19294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TextovéPole 7"/>
          <p:cNvSpPr txBox="1"/>
          <p:nvPr/>
        </p:nvSpPr>
        <p:spPr>
          <a:xfrm>
            <a:off x="2630697" y="4509120"/>
            <a:ext cx="4824536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solidFill>
                  <a:srgbClr val="008000"/>
                </a:solidFill>
              </a:rPr>
              <a:t>NEOHROŽUJI </a:t>
            </a:r>
          </a:p>
          <a:p>
            <a:r>
              <a:rPr lang="cs-CZ" sz="4000" b="1" dirty="0" smtClean="0">
                <a:solidFill>
                  <a:srgbClr val="008000"/>
                </a:solidFill>
              </a:rPr>
              <a:t>     CHRÁNĚNÉ</a:t>
            </a:r>
          </a:p>
          <a:p>
            <a:r>
              <a:rPr lang="cs-CZ" sz="4000" b="1" dirty="0" smtClean="0">
                <a:solidFill>
                  <a:srgbClr val="008000"/>
                </a:solidFill>
              </a:rPr>
              <a:t>           ŽIVOČICHY</a:t>
            </a:r>
            <a:endParaRPr lang="cs-CZ" sz="4000" b="1" dirty="0">
              <a:solidFill>
                <a:srgbClr val="008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934087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717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717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1000" fill="hold"/>
                                        <p:tgtEl>
                                          <p:spTgt spid="717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1000" fill="hold"/>
                                        <p:tgtEl>
                                          <p:spTgt spid="717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8" grpId="0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 ZDROJE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396424" y="1988839"/>
            <a:ext cx="8989384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342900" indent="-342900">
              <a:buFont typeface="Wingdings" pitchFamily="2" charset="2"/>
              <a:buChar char="q"/>
            </a:pPr>
            <a:r>
              <a:rPr lang="cs-CZ" sz="2800" dirty="0" smtClean="0">
                <a:solidFill>
                  <a:srgbClr val="008000"/>
                </a:solidFill>
              </a:rPr>
              <a:t> </a:t>
            </a:r>
            <a:r>
              <a:rPr lang="cs-CZ" sz="2800" dirty="0" smtClean="0">
                <a:solidFill>
                  <a:srgbClr val="008000"/>
                </a:solidFill>
                <a:latin typeface="Arial" pitchFamily="34" charset="0"/>
                <a:cs typeface="Arial" pitchFamily="34" charset="0"/>
              </a:rPr>
              <a:t>JURČÁK,J. </a:t>
            </a:r>
            <a:r>
              <a:rPr lang="cs-CZ" sz="2800" i="1" dirty="0" smtClean="0">
                <a:solidFill>
                  <a:srgbClr val="008000"/>
                </a:solidFill>
                <a:latin typeface="Arial" pitchFamily="34" charset="0"/>
                <a:cs typeface="Arial" pitchFamily="34" charset="0"/>
              </a:rPr>
              <a:t>Přírodověda  4.ročník, </a:t>
            </a:r>
            <a:r>
              <a:rPr lang="cs-CZ" sz="2800" dirty="0" err="1" smtClean="0">
                <a:solidFill>
                  <a:srgbClr val="008000"/>
                </a:solidFill>
                <a:latin typeface="Arial" pitchFamily="34" charset="0"/>
                <a:cs typeface="Arial" pitchFamily="34" charset="0"/>
              </a:rPr>
              <a:t>Oloumouc</a:t>
            </a:r>
            <a:r>
              <a:rPr lang="cs-CZ" sz="2800" dirty="0" smtClean="0">
                <a:solidFill>
                  <a:srgbClr val="008000"/>
                </a:solidFill>
                <a:latin typeface="Arial" pitchFamily="34" charset="0"/>
                <a:cs typeface="Arial" pitchFamily="34" charset="0"/>
              </a:rPr>
              <a:t> : </a:t>
            </a:r>
          </a:p>
          <a:p>
            <a:r>
              <a:rPr lang="cs-CZ" sz="2800" dirty="0">
                <a:solidFill>
                  <a:srgbClr val="008000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800" dirty="0" smtClean="0">
                <a:solidFill>
                  <a:srgbClr val="008000"/>
                </a:solidFill>
                <a:latin typeface="Arial" pitchFamily="34" charset="0"/>
                <a:cs typeface="Arial" pitchFamily="34" charset="0"/>
              </a:rPr>
              <a:t>    PRODOS, s.r.o., 2003. 72s. ISBN 80-85806-32-0     </a:t>
            </a:r>
            <a:endParaRPr lang="cs-CZ" sz="2800" dirty="0">
              <a:solidFill>
                <a:srgbClr val="008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400467" y="2942947"/>
            <a:ext cx="8284063" cy="138499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342900" indent="-342900">
              <a:buFont typeface="Wingdings" pitchFamily="2" charset="2"/>
              <a:buChar char="q"/>
            </a:pPr>
            <a:r>
              <a:rPr lang="cs-CZ" sz="2800" dirty="0" smtClean="0">
                <a:solidFill>
                  <a:srgbClr val="92D050"/>
                </a:solidFill>
              </a:rPr>
              <a:t> </a:t>
            </a:r>
            <a:r>
              <a:rPr lang="cs-CZ" sz="2800" dirty="0" smtClean="0">
                <a:solidFill>
                  <a:srgbClr val="92D050"/>
                </a:solidFill>
                <a:latin typeface="Arial" pitchFamily="34" charset="0"/>
                <a:cs typeface="Arial" pitchFamily="34" charset="0"/>
              </a:rPr>
              <a:t>ŠTIKOVÁ,V. </a:t>
            </a:r>
            <a:r>
              <a:rPr lang="cs-CZ" sz="2800" i="1" dirty="0" smtClean="0">
                <a:solidFill>
                  <a:srgbClr val="92D050"/>
                </a:solidFill>
                <a:latin typeface="Arial" pitchFamily="34" charset="0"/>
                <a:cs typeface="Arial" pitchFamily="34" charset="0"/>
              </a:rPr>
              <a:t>Člověk a jeho svět, přírodověda</a:t>
            </a:r>
          </a:p>
          <a:p>
            <a:r>
              <a:rPr lang="cs-CZ" sz="2800" i="1" dirty="0">
                <a:solidFill>
                  <a:srgbClr val="92D050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800" i="1" dirty="0" smtClean="0">
                <a:solidFill>
                  <a:srgbClr val="92D050"/>
                </a:solidFill>
                <a:latin typeface="Arial" pitchFamily="34" charset="0"/>
                <a:cs typeface="Arial" pitchFamily="34" charset="0"/>
              </a:rPr>
              <a:t>    pro 4.ročník</a:t>
            </a:r>
            <a:r>
              <a:rPr lang="cs-CZ" sz="2800" dirty="0" smtClean="0">
                <a:solidFill>
                  <a:srgbClr val="92D050"/>
                </a:solidFill>
                <a:latin typeface="Arial" pitchFamily="34" charset="0"/>
                <a:cs typeface="Arial" pitchFamily="34" charset="0"/>
              </a:rPr>
              <a:t>, 3. vyd. Brno : NOVÁ ŠKOLA, s.r.o.</a:t>
            </a:r>
          </a:p>
          <a:p>
            <a:r>
              <a:rPr lang="cs-CZ" sz="2800" dirty="0">
                <a:solidFill>
                  <a:srgbClr val="92D050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800" dirty="0" smtClean="0">
                <a:solidFill>
                  <a:srgbClr val="92D050"/>
                </a:solidFill>
                <a:latin typeface="Arial" pitchFamily="34" charset="0"/>
                <a:cs typeface="Arial" pitchFamily="34" charset="0"/>
              </a:rPr>
              <a:t>    2011. 80s. ISBN 978-80-7289-297-6</a:t>
            </a:r>
            <a:endParaRPr lang="cs-CZ" sz="2800" dirty="0">
              <a:solidFill>
                <a:srgbClr val="92D05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96424" y="4345940"/>
            <a:ext cx="6399509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342900" indent="-342900">
              <a:buFont typeface="Wingdings" pitchFamily="2" charset="2"/>
              <a:buChar char="q"/>
            </a:pPr>
            <a:r>
              <a:rPr lang="cs-CZ" sz="2800" dirty="0" smtClean="0">
                <a:solidFill>
                  <a:srgbClr val="008000"/>
                </a:solidFill>
              </a:rPr>
              <a:t> </a:t>
            </a:r>
            <a:r>
              <a:rPr lang="cs-CZ" sz="2800" dirty="0" smtClean="0">
                <a:solidFill>
                  <a:srgbClr val="008000"/>
                </a:solidFill>
                <a:latin typeface="Arial" pitchFamily="34" charset="0"/>
                <a:cs typeface="Arial" pitchFamily="34" charset="0"/>
              </a:rPr>
              <a:t>Obrázky čerpány z otevřené galerie </a:t>
            </a:r>
          </a:p>
          <a:p>
            <a:r>
              <a:rPr lang="cs-CZ" sz="2800" dirty="0">
                <a:solidFill>
                  <a:srgbClr val="008000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800" dirty="0" smtClean="0">
                <a:solidFill>
                  <a:srgbClr val="008000"/>
                </a:solidFill>
                <a:latin typeface="Arial" pitchFamily="34" charset="0"/>
                <a:cs typeface="Arial" pitchFamily="34" charset="0"/>
              </a:rPr>
              <a:t>    Microsoft Office     </a:t>
            </a:r>
            <a:endParaRPr lang="cs-CZ" sz="2800" dirty="0">
              <a:solidFill>
                <a:srgbClr val="008000"/>
              </a:solidFill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9287975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</p:bld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Slunovrat">
      <a:dk1>
        <a:sysClr val="windowText" lastClr="000000"/>
      </a:dk1>
      <a:lt1>
        <a:sysClr val="window" lastClr="FFFFFF"/>
      </a:lt1>
      <a:dk2>
        <a:srgbClr val="4F271C"/>
      </a:dk2>
      <a:lt2>
        <a:srgbClr val="E7DEC9"/>
      </a:lt2>
      <a:accent1>
        <a:srgbClr val="3891A7"/>
      </a:accent1>
      <a:accent2>
        <a:srgbClr val="FEB80A"/>
      </a:accent2>
      <a:accent3>
        <a:srgbClr val="C32D2E"/>
      </a:accent3>
      <a:accent4>
        <a:srgbClr val="84AA33"/>
      </a:accent4>
      <a:accent5>
        <a:srgbClr val="964305"/>
      </a:accent5>
      <a:accent6>
        <a:srgbClr val="475A8D"/>
      </a:accent6>
      <a:hlink>
        <a:srgbClr val="8DC765"/>
      </a:hlink>
      <a:folHlink>
        <a:srgbClr val="AA8A14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  <a:scene3d>
            <a:camera prst="orthographicFront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706</TotalTime>
  <Words>367</Words>
  <Application>Microsoft Office PowerPoint</Application>
  <PresentationFormat>Předvádění na obrazovce (4:3)</PresentationFormat>
  <Paragraphs>101</Paragraphs>
  <Slides>21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21</vt:i4>
      </vt:variant>
    </vt:vector>
  </HeadingPairs>
  <TitlesOfParts>
    <vt:vector size="22" baseType="lpstr">
      <vt:lpstr>Tok</vt:lpstr>
      <vt:lpstr>Prezentace aplikace PowerPoint</vt:lpstr>
      <vt:lpstr>Prezentace aplikace PowerPoint</vt:lpstr>
      <vt:lpstr>PÉČE  A  OCHRANA  ŽP</vt:lpstr>
      <vt:lpstr>ŽIVOTNÍ  PROSTŘEDÍ</vt:lpstr>
      <vt:lpstr>ŽIVOTNÍ   PROSTŘEDÍ</vt:lpstr>
      <vt:lpstr>ZNEČIŠŤOVÁNÍ  VZDUCHU</vt:lpstr>
      <vt:lpstr>PÉČE  A  OCHRANA  OVZDUŠÍ</vt:lpstr>
      <vt:lpstr>PÉČE  A  OCHRANA  OVZDUŠÍ</vt:lpstr>
      <vt:lpstr>PÉČE  A  OCHRANA  OVZDUŠÍ</vt:lpstr>
      <vt:lpstr>PÉČE  A  OCHRANA  OVZDUŠÍ</vt:lpstr>
      <vt:lpstr>ZNEČIŠŤOVÁNÍ  VODY A PŮDY</vt:lpstr>
      <vt:lpstr>PÉČE  A  OCHRANA  VODY  </vt:lpstr>
      <vt:lpstr>PÉČE  A  OCHRANA  PŮDY</vt:lpstr>
      <vt:lpstr>PÉČE A OCHRANA VODY A PŮDY</vt:lpstr>
      <vt:lpstr>PÉČE A OCHRANA VODY A PŮDY</vt:lpstr>
      <vt:lpstr>PÉČE A OCHRANA VODY A PŮDY</vt:lpstr>
      <vt:lpstr>JAK  CHRÁNIT  PŘÍRODU</vt:lpstr>
      <vt:lpstr>JAK MŮŽU CHRÁNIT PŘÍRODU</vt:lpstr>
      <vt:lpstr>JAK MŮŽU CHRÁNIT PŘÍRODU</vt:lpstr>
      <vt:lpstr>JAK  MŮŽU  CHRÁNIT  PŘÍRODU</vt:lpstr>
      <vt:lpstr>POUŽITÉ 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Lenka Dědečková</dc:creator>
  <cp:lastModifiedBy>Lenka Dědečková</cp:lastModifiedBy>
  <cp:revision>38</cp:revision>
  <dcterms:created xsi:type="dcterms:W3CDTF">2013-08-21T16:27:39Z</dcterms:created>
  <dcterms:modified xsi:type="dcterms:W3CDTF">2013-08-22T14:48:43Z</dcterms:modified>
</cp:coreProperties>
</file>