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  <p:sldMasterId id="2147483684" r:id="rId3"/>
  </p:sldMasterIdLst>
  <p:notesMasterIdLst>
    <p:notesMasterId r:id="rId11"/>
  </p:notesMasterIdLst>
  <p:sldIdLst>
    <p:sldId id="257" r:id="rId4"/>
    <p:sldId id="258" r:id="rId5"/>
    <p:sldId id="260" r:id="rId6"/>
    <p:sldId id="261" r:id="rId7"/>
    <p:sldId id="262" r:id="rId8"/>
    <p:sldId id="263" r:id="rId9"/>
    <p:sldId id="259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howGuides="1"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2.xml"/><Relationship Id="rId15" Type="http://schemas.openxmlformats.org/officeDocument/2006/relationships/tableStyles" Target="tableStyles.xml"/><Relationship Id="rId10" Type="http://schemas.openxmlformats.org/officeDocument/2006/relationships/slide" Target="slides/slide7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CC87172-3F62-40F2-9FA2-30E79EBC5B43}" type="datetimeFigureOut">
              <a:rPr lang="cs-CZ" smtClean="0"/>
              <a:t>31.3.2013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8CC764-CF4A-44D7-9DC8-76ABAD7288F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315560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záhlaví 4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Speciální základní škola, Česká Kamenice, Jakubské nám. 113, příspěvková organizace</a:t>
            </a:r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31932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Speciální základní škola, Česká Kamenice, Jakubské nám. 113, příspěvková organizace</a:t>
            </a:r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833687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0837D3-BA51-4C27-9A50-F01E1B017A86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t>31.3.2013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Speciální základní škola, Česká Kamenice, Jakubské nám. 113, příspěvková organizace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18768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91AB15-0BAE-4CD0-8386-FA3AAA482C36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t>31.3.2013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Speciální základní škola, Česká Kamenice, Jakubské nám. 113, příspěvková organizace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39122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FB14D7-5AAD-45DE-8BA6-58237FAB32D6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t>31.3.2013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Speciální základní škola, Česká Kamenice, Jakubské nám. 113, příspěvková organizace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69610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9819E2-30EB-4B78-86E4-205AA39E2A72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t>31.3.2013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Speciální základní škola, Česká Kamenice, Jakubské nám. 113, příspěvková organizace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5204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CE5F41-22AD-4238-875C-EB5C8AF60784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t>31.3.2013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Speciální základní škola, Česká Kamenice, Jakubské nám. 113, příspěvková organizace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42675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66E32E-02A3-414D-86A1-07A41AA0011B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t>31.3.2013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Speciální základní škola, Česká Kamenice, Jakubské nám. 113, příspěvková organizace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62816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3581C2-4368-454C-85A4-3EB88276E70A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t>31.3.2013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Speciální základní škola, Česká Kamenice, Jakubské nám. 113, příspěvková organizace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20063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704CC8-A339-46B0-8AEB-10F1C2BE5D5E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t>31.3.2013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Speciální základní škola, Česká Kamenice, Jakubské nám. 113, příspěvková organizace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97375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2220EC-D4DC-44BE-A446-A44A9CDAFCD5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t>31.3.2013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Speciální základní škola, Česká Kamenice, Jakubské nám. 113, příspěvková organizace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67442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4412A9-3754-4F91-BB23-D09D6DAF05FC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t>31.3.2013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Speciální základní škola, Česká Kamenice, Jakubské nám. 113, příspěvková organizace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57647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DBEC0F-4C9D-4B6E-B324-98B367F0AEEE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t>31.3.2013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Speciální základní škola, Česká Kamenice, Jakubské nám. 113, příspěvková organizace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916868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A02A9E-DC9B-41A6-812E-1061CF4A3D9F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t>31.3.2013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Speciální základní škola, Česká Kamenice, Jakubské nám. 113, příspěvková organizace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930069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872E39-B589-402D-BF48-9B82F76F904F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t>31.3.2013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Speciální základní škola, Česká Kamenice, Jakubské nám. 113, příspěvková organizace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529234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4B8EF6-D6BF-433B-8ABB-0C6D767D48E7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t>31.3.2013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Speciální základní škola, Česká Kamenice, Jakubské nám. 113, příspěvková organizace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65508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0A55AA-C37D-401A-A1EF-E22C6DFCBAFB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t>31.3.2013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Speciální základní škola, Česká Kamenice, Jakubské nám. 113, příspěvková organizace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827899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93B256-4815-45E0-B23B-9E42D8C1E3DF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t>31.3.2013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Speciální základní škola, Česká Kamenice, Jakubské nám. 113, příspěvková organizace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67767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D5B907-DE97-4A8D-A4F9-3AE0E55A3D49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t>31.3.2013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Speciální základní škola, Česká Kamenice, Jakubské nám. 113, příspěvková organizace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29589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97F61D-5104-4972-94E3-87FAAC24B7E0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t>31.3.2013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Speciální základní škola, Česká Kamenice, Jakubské nám. 113, příspěvková organizace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378578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5C5BA0-5DCF-42B9-BB54-5655D8F09706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t>31.3.2013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Speciální základní škola, Česká Kamenice, Jakubské nám. 113, příspěvková organizace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294820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744CD1-47B1-4110-B6CB-06DA10B125DB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t>31.3.2013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Speciální základní škola, Česká Kamenice, Jakubské nám. 113, příspěvková organizace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860129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8E9CD7-3CC0-4C20-A501-0BD7C6A44110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t>31.3.2013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Speciální základní škola, Česká Kamenice, Jakubské nám. 113, příspěvková organizace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995653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5BFDFF-B920-4249-9F14-8C303EBB136F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t>31.3.2013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Speciální základní škola, Česká Kamenice, Jakubské nám. 113, příspěvková organizace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162707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D0A74C-E3D4-44AF-A344-4676E25FCB35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t>31.3.2013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Speciální základní škola, Česká Kamenice, Jakubské nám. 113, příspěvková organizace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35832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5B06AA-774F-4F45-8420-820EB535D5E1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t>31.3.2013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Speciální základní škola, Česká Kamenice, Jakubské nám. 113, příspěvková organizace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3891522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FCD007-A832-4F82-98CA-09AEBBA7F92C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t>31.3.2013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Speciální základní škola, Česká Kamenice, Jakubské nám. 113, příspěvková organizace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551088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C7F6D9-A635-41B3-B84C-4C19C2B668FF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t>31.3.2013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Speciální základní škola, Česká Kamenice, Jakubské nám. 113, příspěvková organizace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943677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9C7D2F-CE20-45BF-B2F3-695DF6ACCA8A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t>31.3.2013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Speciální základní škola, Česká Kamenice, Jakubské nám. 113, příspěvková organizace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752592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D90211-D201-473C-A524-0573EE643FBE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t>31.3.2013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Speciální základní škola, Česká Kamenice, Jakubské nám. 113, příspěvková organizace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5381061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D7A1E1-0EDE-467D-B613-BB20CB4E824C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t>31.3.2013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Speciální základní škola, Česká Kamenice, Jakubské nám. 113, příspěvková organizace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6150443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B34B50-C138-4926-BBBA-387E5EBC198C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t>31.3.2013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Speciální základní škola, Česká Kamenice, Jakubské nám. 113, příspěvková organizace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9959992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F0BBE1-0BD2-4FCD-8B76-DA452711CFB6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t>31.3.2013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Speciální základní škola, Česká Kamenice, Jakubské nám. 113, příspěvková organizace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6277304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AF4C53-CB5D-4D2E-86FB-9D85AA743127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t>31.3.2013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Speciální základní škola, Česká Kamenice, Jakubské nám. 113, příspěvková organizace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6269966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06324-5CCD-4B4F-822C-6E1834B606AE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t>31.3.2013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Speciální základní škola, Česká Kamenice, Jakubské nám. 113, příspěvková organizace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89474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FC3C5C-992F-4846-89FD-14872DB298E2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t>31.3.2013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Speciální základní škola, Česká Kamenice, Jakubské nám. 113, příspěvková organizace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50683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6B6FD9-0799-44E4-A959-EAB7FD1A8BCD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t>31.3.2013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Speciální základní škola, Česká Kamenice, Jakubské nám. 113, příspěvková organizace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18896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6E32FF-F2D9-4BC8-96BC-6B9DF2FDB9BF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t>31.3.2013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Speciální základní škola, Česká Kamenice, Jakubské nám. 113, příspěvková organizace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47226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office.microsoft.com/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3.xml"/><Relationship Id="rId4" Type="http://schemas.openxmlformats.org/officeDocument/2006/relationships/image" Target="../media/image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384884"/>
            <a:ext cx="7772400" cy="2088232"/>
          </a:xfrm>
        </p:spPr>
        <p:txBody>
          <a:bodyPr>
            <a:normAutofit/>
          </a:bodyPr>
          <a:lstStyle/>
          <a:p>
            <a:pPr marL="182880" indent="0" algn="ctr">
              <a:buNone/>
            </a:pPr>
            <a:r>
              <a:rPr lang="cs-CZ" sz="3100" b="1" dirty="0" smtClean="0">
                <a:solidFill>
                  <a:srgbClr val="1E17A9"/>
                </a:solidFill>
                <a:latin typeface="Arial" pitchFamily="34" charset="0"/>
                <a:cs typeface="Arial" pitchFamily="34" charset="0"/>
              </a:rPr>
              <a:t>WORD</a:t>
            </a:r>
            <a:r>
              <a:rPr lang="cs-CZ" sz="31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cs-CZ" sz="3100" dirty="0" smtClean="0">
                <a:latin typeface="Arial" pitchFamily="34" charset="0"/>
                <a:cs typeface="Arial" pitchFamily="34" charset="0"/>
              </a:rPr>
            </a:br>
            <a:r>
              <a:rPr lang="cs-CZ" dirty="0">
                <a:latin typeface="Arial" pitchFamily="34" charset="0"/>
                <a:cs typeface="Arial" pitchFamily="34" charset="0"/>
              </a:rPr>
              <a:t/>
            </a:r>
            <a:br>
              <a:rPr lang="cs-CZ" dirty="0">
                <a:latin typeface="Arial" pitchFamily="34" charset="0"/>
                <a:cs typeface="Arial" pitchFamily="34" charset="0"/>
              </a:rPr>
            </a:br>
            <a:r>
              <a:rPr lang="cs-CZ" sz="3100" dirty="0" smtClean="0">
                <a:solidFill>
                  <a:srgbClr val="1E17A9"/>
                </a:solidFill>
                <a:latin typeface="Arial" pitchFamily="34" charset="0"/>
                <a:cs typeface="Arial" pitchFamily="34" charset="0"/>
              </a:rPr>
              <a:t>Zarovnávání textu</a:t>
            </a:r>
            <a:br>
              <a:rPr lang="cs-CZ" sz="3100" dirty="0" smtClean="0">
                <a:solidFill>
                  <a:srgbClr val="1E17A9"/>
                </a:solidFill>
                <a:latin typeface="Arial" pitchFamily="34" charset="0"/>
                <a:cs typeface="Arial" pitchFamily="34" charset="0"/>
              </a:rPr>
            </a:br>
            <a:endParaRPr lang="cs-CZ" sz="2000" dirty="0">
              <a:solidFill>
                <a:srgbClr val="1E17A9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4653136"/>
            <a:ext cx="6400800" cy="409600"/>
          </a:xfrm>
        </p:spPr>
        <p:txBody>
          <a:bodyPr>
            <a:normAutofit/>
          </a:bodyPr>
          <a:lstStyle/>
          <a:p>
            <a:pPr algn="ctr"/>
            <a:r>
              <a:rPr lang="cs-CZ" sz="2000" dirty="0" smtClean="0">
                <a:solidFill>
                  <a:srgbClr val="1E17A9"/>
                </a:solidFill>
                <a:latin typeface="Arial" pitchFamily="34" charset="0"/>
                <a:cs typeface="Arial" pitchFamily="34" charset="0"/>
              </a:rPr>
              <a:t>Zpracovala: Mgr. Jana Krejčová</a:t>
            </a:r>
            <a:endParaRPr lang="cs-CZ" sz="2000" dirty="0">
              <a:solidFill>
                <a:srgbClr val="1E17A9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609882" y="6309320"/>
            <a:ext cx="7924236" cy="365125"/>
          </a:xfrm>
        </p:spPr>
        <p:txBody>
          <a:bodyPr>
            <a:normAutofit/>
          </a:bodyPr>
          <a:lstStyle/>
          <a:p>
            <a:r>
              <a:rPr lang="cs-CZ" dirty="0" smtClean="0">
                <a:solidFill>
                  <a:prstClr val="black">
                    <a:tint val="75000"/>
                  </a:prstClr>
                </a:solidFill>
              </a:rPr>
              <a:t>Speciální základní škola, Česká Kamenice, Jakubské nám. 113, příspěvková organizace</a:t>
            </a: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8" name="Obrázek 7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9692" y="359621"/>
            <a:ext cx="5544616" cy="108012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3344535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graphicFrame>
        <p:nvGraphicFramePr>
          <p:cNvPr id="5" name="Zástupný symbol pro obsah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64843838"/>
              </p:ext>
            </p:extLst>
          </p:nvPr>
        </p:nvGraphicFramePr>
        <p:xfrm>
          <a:off x="479617" y="1772816"/>
          <a:ext cx="8229600" cy="4440671"/>
        </p:xfrm>
        <a:graphic>
          <a:graphicData uri="http://schemas.openxmlformats.org/drawingml/2006/table">
            <a:tbl>
              <a:tblPr firstRow="1" bandRow="1">
                <a:tableStyleId>{22838BEF-8BB2-4498-84A7-C5851F593DF1}</a:tableStyleId>
              </a:tblPr>
              <a:tblGrid>
                <a:gridCol w="2386608"/>
                <a:gridCol w="5842992"/>
              </a:tblGrid>
              <a:tr h="308974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Název projektu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Moderní škola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Registrační číslo projektu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Arial"/>
                          <a:ea typeface="Times New Roman"/>
                        </a:rPr>
                        <a:t>CZ.1.07/1.4.00/21.3202</a:t>
                      </a:r>
                      <a:endParaRPr lang="cs-CZ" sz="1100" dirty="0" smtClean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Označení klíčové aktivity</a:t>
                      </a:r>
                      <a:endParaRPr kumimoji="0" lang="cs-CZ" sz="11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smtClean="0">
                          <a:latin typeface="Arial" pitchFamily="34" charset="0"/>
                          <a:cs typeface="Arial" pitchFamily="34" charset="0"/>
                        </a:rPr>
                        <a:t>VY_32_INOVACE_</a:t>
                      </a:r>
                      <a:r>
                        <a:rPr lang="cs-CZ" sz="1100" baseline="0" smtClean="0">
                          <a:latin typeface="Arial" pitchFamily="34" charset="0"/>
                          <a:cs typeface="Arial" pitchFamily="34" charset="0"/>
                        </a:rPr>
                        <a:t>23_IKTW_04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34052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Předmět</a:t>
                      </a:r>
                      <a:endParaRPr kumimoji="0" lang="cs-CZ" sz="11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Informační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 a komunikační technologie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34052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Téma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cs-CZ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j-ea"/>
                          <a:cs typeface="Arial" pitchFamily="34" charset="0"/>
                        </a:rPr>
                        <a:t>Zarovnávání textu</a:t>
                      </a:r>
                      <a:endParaRPr lang="cs-CZ" sz="12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Autor</a:t>
                      </a:r>
                      <a:endParaRPr kumimoji="0" lang="cs-CZ" sz="11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Mgr.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 Jana Krejčová 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Anotace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Seznámení se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 se zarovnáváním textu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Očekávané výstupy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Uživatelské dovednosti ve Wordu 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Jazyk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čeština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Druh učebního materiálu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POWER POINT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Cílová skupina/ročník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baseline="0" smtClean="0">
                          <a:latin typeface="Arial" pitchFamily="34" charset="0"/>
                          <a:cs typeface="Arial" pitchFamily="34" charset="0"/>
                        </a:rPr>
                        <a:t>žák Speciální 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ZŠ/6. - 9. ročník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Cíl prezentace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Získání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 nových informací a p</a:t>
                      </a:r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rohloubení znalostí žáků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Časová dotace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20 minut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7385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Vytvořeno (škola, dne)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Speciální základní škola,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 Česká Kamenice, Jakubské nám. 113, p. o</a:t>
                      </a:r>
                      <a:r>
                        <a:rPr lang="cs-CZ" sz="1100" baseline="0" smtClean="0">
                          <a:latin typeface="Arial" pitchFamily="34" charset="0"/>
                          <a:cs typeface="Arial" pitchFamily="34" charset="0"/>
                        </a:rPr>
                        <a:t>.,  1.3.2013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1475656" y="6381328"/>
            <a:ext cx="6192688" cy="365125"/>
          </a:xfrm>
        </p:spPr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Speciální základní škola, Česká Kamenice, Jakubské nám. 113, příspěvková organizace</a:t>
            </a: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8" name="Obrázek 7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22109" y="301289"/>
            <a:ext cx="5544616" cy="108012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26978320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7200" b="1" dirty="0" smtClean="0">
                <a:solidFill>
                  <a:srgbClr val="FF0000"/>
                </a:solidFill>
              </a:rPr>
              <a:t>Zarovnávání textu</a:t>
            </a:r>
            <a:endParaRPr lang="cs-CZ" sz="7200" b="1" dirty="0">
              <a:solidFill>
                <a:srgbClr val="FF0000"/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1475656" y="6356350"/>
            <a:ext cx="6264696" cy="365125"/>
          </a:xfrm>
        </p:spPr>
        <p:txBody>
          <a:bodyPr/>
          <a:lstStyle/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2060848"/>
            <a:ext cx="6480720" cy="1008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TextovéPole 8"/>
          <p:cNvSpPr txBox="1"/>
          <p:nvPr/>
        </p:nvSpPr>
        <p:spPr>
          <a:xfrm>
            <a:off x="4283968" y="5640305"/>
            <a:ext cx="42484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002060"/>
                </a:solidFill>
              </a:rPr>
              <a:t>Zarovnání do bloku</a:t>
            </a:r>
            <a:endParaRPr lang="cs-CZ" sz="3200" b="1" dirty="0">
              <a:solidFill>
                <a:srgbClr val="00206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2843808" y="4941168"/>
            <a:ext cx="35643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002060"/>
                </a:solidFill>
              </a:rPr>
              <a:t>Zarovnání doprava </a:t>
            </a:r>
            <a:endParaRPr lang="cs-CZ" sz="3200" b="1" dirty="0">
              <a:solidFill>
                <a:srgbClr val="00206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1946291" y="4273726"/>
            <a:ext cx="38884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002060"/>
                </a:solidFill>
              </a:rPr>
              <a:t>Zarovnání  na střed</a:t>
            </a:r>
            <a:endParaRPr lang="cs-CZ" sz="3200" b="1" dirty="0">
              <a:solidFill>
                <a:srgbClr val="002060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1115616" y="3645024"/>
            <a:ext cx="31683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002060"/>
                </a:solidFill>
              </a:rPr>
              <a:t>Zarovnání doleva</a:t>
            </a:r>
            <a:endParaRPr lang="cs-CZ" sz="3200" b="1" dirty="0">
              <a:solidFill>
                <a:srgbClr val="002060"/>
              </a:solidFill>
            </a:endParaRPr>
          </a:p>
        </p:txBody>
      </p:sp>
      <p:cxnSp>
        <p:nvCxnSpPr>
          <p:cNvPr id="15" name="Přímá spojnice se šipkou 14"/>
          <p:cNvCxnSpPr/>
          <p:nvPr/>
        </p:nvCxnSpPr>
        <p:spPr>
          <a:xfrm flipH="1">
            <a:off x="2843808" y="2708920"/>
            <a:ext cx="2304256" cy="936104"/>
          </a:xfrm>
          <a:prstGeom prst="straightConnector1">
            <a:avLst/>
          </a:prstGeom>
          <a:ln w="317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nice se šipkou 16"/>
          <p:cNvCxnSpPr/>
          <p:nvPr/>
        </p:nvCxnSpPr>
        <p:spPr>
          <a:xfrm flipH="1">
            <a:off x="4283968" y="2708920"/>
            <a:ext cx="1152128" cy="1564806"/>
          </a:xfrm>
          <a:prstGeom prst="straightConnector1">
            <a:avLst/>
          </a:prstGeom>
          <a:ln w="317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nice se šipkou 20"/>
          <p:cNvCxnSpPr/>
          <p:nvPr/>
        </p:nvCxnSpPr>
        <p:spPr>
          <a:xfrm flipH="1">
            <a:off x="5580112" y="2708920"/>
            <a:ext cx="144016" cy="2232248"/>
          </a:xfrm>
          <a:prstGeom prst="straightConnector1">
            <a:avLst/>
          </a:prstGeom>
          <a:ln w="317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Přímá spojnice se šipkou 22"/>
          <p:cNvCxnSpPr/>
          <p:nvPr/>
        </p:nvCxnSpPr>
        <p:spPr>
          <a:xfrm>
            <a:off x="6012160" y="2708920"/>
            <a:ext cx="576064" cy="2931385"/>
          </a:xfrm>
          <a:prstGeom prst="straightConnector1">
            <a:avLst/>
          </a:prstGeom>
          <a:ln w="317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965044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7200" b="1" dirty="0" smtClean="0">
                <a:solidFill>
                  <a:srgbClr val="FF0000"/>
                </a:solidFill>
              </a:rPr>
              <a:t>Typy zarovnávání</a:t>
            </a:r>
            <a:endParaRPr lang="cs-CZ" sz="7200" b="1" dirty="0">
              <a:solidFill>
                <a:srgbClr val="FF0000"/>
              </a:solidFill>
            </a:endParaRPr>
          </a:p>
        </p:txBody>
      </p:sp>
      <p:graphicFrame>
        <p:nvGraphicFramePr>
          <p:cNvPr id="5" name="Zástupný symbol pro obsah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12385406"/>
              </p:ext>
            </p:extLst>
          </p:nvPr>
        </p:nvGraphicFramePr>
        <p:xfrm>
          <a:off x="611560" y="2132856"/>
          <a:ext cx="7920880" cy="37185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891133"/>
                <a:gridCol w="4029747"/>
              </a:tblGrid>
              <a:tr h="684076"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solidFill>
                            <a:srgbClr val="002060"/>
                          </a:solidFill>
                        </a:rPr>
                        <a:t>Do</a:t>
                      </a:r>
                      <a:r>
                        <a:rPr lang="cs-CZ" sz="2800" b="1" baseline="0" dirty="0" smtClean="0">
                          <a:solidFill>
                            <a:srgbClr val="002060"/>
                          </a:solidFill>
                        </a:rPr>
                        <a:t> učebny žáci vstupují jen s doprovodem vyučujícího. </a:t>
                      </a:r>
                      <a:endParaRPr lang="cs-CZ" sz="2800" b="1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Do učebny žáci vstupují jen s doprovodem vyučujícího. </a:t>
                      </a:r>
                    </a:p>
                    <a:p>
                      <a:pPr algn="ctr"/>
                      <a:endParaRPr lang="cs-CZ" sz="3200" b="1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</a:tr>
              <a:tr h="684076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Do učebny žáci vstupují jen s doprovodem vyučujícího. </a:t>
                      </a:r>
                    </a:p>
                    <a:p>
                      <a:pPr algn="r"/>
                      <a:endParaRPr lang="cs-CZ" sz="3200" b="1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Do učebny žáci vstupují jen s doprovodem vyučujícího. </a:t>
                      </a:r>
                    </a:p>
                    <a:p>
                      <a:pPr algn="just"/>
                      <a:endParaRPr lang="cs-CZ" sz="3200" b="1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1547664" y="6356350"/>
            <a:ext cx="6048672" cy="365125"/>
          </a:xfrm>
        </p:spPr>
        <p:txBody>
          <a:bodyPr/>
          <a:lstStyle/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146857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Text zarovnej: první doprava a druhý na střed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b="1" dirty="0" smtClean="0">
                <a:solidFill>
                  <a:srgbClr val="002060"/>
                </a:solidFill>
              </a:rPr>
              <a:t>Žák pracuje u počítače podle pokynů vyučujícího, manipuluje s počítačem pouze způsobem, se kterým byl seznámen v rámci výuky. </a:t>
            </a:r>
            <a:endParaRPr lang="cs-CZ" b="1" dirty="0">
              <a:solidFill>
                <a:srgbClr val="002060"/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0" lvl="0" indent="0">
              <a:buNone/>
            </a:pPr>
            <a:r>
              <a:rPr lang="cs-CZ" b="1" dirty="0">
                <a:solidFill>
                  <a:srgbClr val="002060"/>
                </a:solidFill>
              </a:rPr>
              <a:t>Žák pracuje u počítače podle pokynů vyučujícího, manipuluje s počítačem pouze způsobem, se kterým byl seznámen v rámci výuky. </a:t>
            </a:r>
          </a:p>
          <a:p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547664" y="6356350"/>
            <a:ext cx="6480720" cy="365125"/>
          </a:xfrm>
        </p:spPr>
        <p:txBody>
          <a:bodyPr/>
          <a:lstStyle/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52025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Text zarovnej: první doleva a druhý do bloku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lvl="0" indent="0">
              <a:buNone/>
            </a:pPr>
            <a:r>
              <a:rPr lang="cs-CZ" b="1" dirty="0">
                <a:solidFill>
                  <a:srgbClr val="002060"/>
                </a:solidFill>
              </a:rPr>
              <a:t>Žák pracuje u počítače podle pokynů vyučujícího, manipuluje s počítačem pouze způsobem, se kterým byl seznámen v rámci výuky. </a:t>
            </a:r>
          </a:p>
          <a:p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0" lvl="0" indent="0">
              <a:buNone/>
            </a:pPr>
            <a:r>
              <a:rPr lang="cs-CZ" b="1">
                <a:solidFill>
                  <a:srgbClr val="002060"/>
                </a:solidFill>
              </a:rPr>
              <a:t>Žák pracuje u počítače podle pokynů vyučujícího, manipuluje s počítačem pouze způsobem, se kterým byl seznámen v rámci výuky. </a:t>
            </a:r>
          </a:p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259632" y="6356350"/>
            <a:ext cx="6840760" cy="365125"/>
          </a:xfrm>
        </p:spPr>
        <p:txBody>
          <a:bodyPr/>
          <a:lstStyle/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85503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58091" y="1772816"/>
            <a:ext cx="7772400" cy="576063"/>
          </a:xfrm>
        </p:spPr>
        <p:txBody>
          <a:bodyPr>
            <a:normAutofit/>
          </a:bodyPr>
          <a:lstStyle/>
          <a:p>
            <a:pPr algn="l"/>
            <a:r>
              <a:rPr lang="cs-CZ" sz="2000" dirty="0" smtClean="0">
                <a:solidFill>
                  <a:srgbClr val="1E17A9"/>
                </a:solidFill>
                <a:latin typeface="Arial" pitchFamily="34" charset="0"/>
                <a:cs typeface="Arial" pitchFamily="34" charset="0"/>
              </a:rPr>
              <a:t>POUŽITÉ ZDROJE</a:t>
            </a:r>
            <a:endParaRPr lang="cs-CZ" sz="2000" dirty="0">
              <a:solidFill>
                <a:srgbClr val="1E17A9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11560" y="1556792"/>
            <a:ext cx="7704856" cy="4320480"/>
          </a:xfrm>
        </p:spPr>
        <p:txBody>
          <a:bodyPr>
            <a:normAutofit/>
          </a:bodyPr>
          <a:lstStyle/>
          <a:p>
            <a:pPr marL="285750" indent="-285750" algn="l">
              <a:buFont typeface="Arial" pitchFamily="34" charset="0"/>
              <a:buChar char="•"/>
            </a:pPr>
            <a:endParaRPr lang="cs-CZ" sz="2200" dirty="0" smtClean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  <a:p>
            <a:pPr marL="285750" indent="-285750" algn="l">
              <a:buFont typeface="Arial" pitchFamily="34" charset="0"/>
              <a:buChar char="•"/>
            </a:pPr>
            <a:endParaRPr lang="cs-CZ" sz="2200" dirty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  <a:p>
            <a:pPr marL="285750" indent="-285750" algn="l">
              <a:buFont typeface="Arial" pitchFamily="34" charset="0"/>
              <a:buChar char="•"/>
            </a:pPr>
            <a:r>
              <a:rPr lang="cs-CZ" sz="2200" dirty="0" smtClean="0">
                <a:ln w="1905"/>
                <a:solidFill>
                  <a:srgbClr val="2A2D6C">
                    <a:shade val="55000"/>
                  </a:srgb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Microsoft - </a:t>
            </a:r>
            <a:r>
              <a:rPr lang="cs-CZ" sz="2200" dirty="0" smtClean="0">
                <a:ln w="1905"/>
                <a:solidFill>
                  <a:srgbClr val="2A2D6C">
                    <a:shade val="55000"/>
                  </a:srgbClr>
                </a:solidFill>
                <a:latin typeface="Verdana" pitchFamily="34" charset="0"/>
                <a:ea typeface="Verdana" pitchFamily="34" charset="0"/>
                <a:cs typeface="Verdana" pitchFamily="34" charset="0"/>
                <a:hlinkClick r:id="rId3"/>
              </a:rPr>
              <a:t>http://office.microsoft.com</a:t>
            </a:r>
            <a:endParaRPr lang="cs-CZ" sz="2200" dirty="0" smtClean="0">
              <a:ln w="1905"/>
              <a:solidFill>
                <a:srgbClr val="2A2D6C">
                  <a:shade val="55000"/>
                </a:srgbClr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marL="285750" lvl="0" indent="-285750" algn="l">
              <a:buFont typeface="Arial" pitchFamily="34" charset="0"/>
              <a:buChar char="•"/>
            </a:pPr>
            <a:r>
              <a:rPr lang="cs-CZ" sz="2200" dirty="0" err="1">
                <a:solidFill>
                  <a:prstClr val="black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Print</a:t>
            </a:r>
            <a:r>
              <a:rPr lang="cs-CZ" sz="2200" dirty="0">
                <a:solidFill>
                  <a:prstClr val="black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cs-CZ" sz="2200" dirty="0" err="1">
                <a:solidFill>
                  <a:prstClr val="black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Screen</a:t>
            </a:r>
            <a:r>
              <a:rPr lang="cs-CZ" sz="2200" dirty="0">
                <a:solidFill>
                  <a:prstClr val="black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cs-CZ" sz="2200" dirty="0" smtClean="0">
                <a:solidFill>
                  <a:prstClr val="black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obrazovky</a:t>
            </a:r>
          </a:p>
          <a:p>
            <a:pPr marL="285750" lvl="0" indent="-285750" algn="l">
              <a:buFont typeface="Arial" pitchFamily="34" charset="0"/>
              <a:buChar char="•"/>
            </a:pPr>
            <a:r>
              <a:rPr lang="cs-CZ" sz="2200" dirty="0" smtClean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Řád počítačové učebny</a:t>
            </a:r>
            <a:endParaRPr lang="cs-CZ" sz="2200" dirty="0" smtClean="0">
              <a:solidFill>
                <a:schemeClr val="tx1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endParaRPr lang="cs-CZ" sz="2400" dirty="0">
              <a:latin typeface="Arial"/>
              <a:ea typeface="Times New Roman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endParaRPr lang="cs-CZ" sz="2400" dirty="0" smtClean="0">
              <a:latin typeface="Arial"/>
              <a:ea typeface="Times New Roman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cs-CZ" sz="1200" dirty="0" smtClean="0">
                <a:latin typeface="Arial"/>
                <a:ea typeface="Times New Roman"/>
              </a:rPr>
              <a:t>„Materiál </a:t>
            </a:r>
            <a:r>
              <a:rPr lang="cs-CZ" sz="1200" dirty="0">
                <a:latin typeface="Arial"/>
                <a:ea typeface="Times New Roman"/>
              </a:rPr>
              <a:t>je určen pro bezplatné používání pro potřeby výuky a vzdělávání ve všech typech škol a školských zařízení. Jakékoliv další využití podléhá autorskému zákonu. Veškerá vlastní díla autora (fotografie, videa) lze bezplatně dále používat i šířit při uvedení autorova jména."</a:t>
            </a:r>
          </a:p>
          <a:p>
            <a:pPr marL="285750" indent="-285750" algn="just">
              <a:buFont typeface="Arial" pitchFamily="34" charset="0"/>
              <a:buChar char="•"/>
            </a:pPr>
            <a:endParaRPr lang="cs-CZ" sz="2200" dirty="0" smtClean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  <a:p>
            <a:pPr marL="285750" indent="-285750" algn="l">
              <a:buFont typeface="Arial" pitchFamily="34" charset="0"/>
              <a:buChar char="•"/>
            </a:pPr>
            <a:endParaRPr lang="cs-CZ" sz="2200" dirty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1483951" y="6381328"/>
            <a:ext cx="6120680" cy="365125"/>
          </a:xfrm>
        </p:spPr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Speciální základní škola, Česká Kamenice, Jakubské nám. 113, příspěvková organizace</a:t>
            </a: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5" name="Obrázek 4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71983" y="332656"/>
            <a:ext cx="5544616" cy="108012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4537520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_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3_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64</TotalTime>
  <Words>383</Words>
  <Application>Microsoft Office PowerPoint</Application>
  <PresentationFormat>Předvádění na obrazovce (4:3)</PresentationFormat>
  <Paragraphs>60</Paragraphs>
  <Slides>7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3</vt:i4>
      </vt:variant>
      <vt:variant>
        <vt:lpstr>Nadpisy snímků</vt:lpstr>
      </vt:variant>
      <vt:variant>
        <vt:i4>7</vt:i4>
      </vt:variant>
    </vt:vector>
  </HeadingPairs>
  <TitlesOfParts>
    <vt:vector size="10" baseType="lpstr">
      <vt:lpstr>1_Motiv systému Office</vt:lpstr>
      <vt:lpstr>2_Motiv systému Office</vt:lpstr>
      <vt:lpstr>3_Motiv systému Office</vt:lpstr>
      <vt:lpstr>WORD  Zarovnávání textu </vt:lpstr>
      <vt:lpstr>Prezentace aplikace PowerPoint</vt:lpstr>
      <vt:lpstr>Zarovnávání textu</vt:lpstr>
      <vt:lpstr>Typy zarovnávání</vt:lpstr>
      <vt:lpstr>Text zarovnej: první doprava a druhý na střed</vt:lpstr>
      <vt:lpstr>Text zarovnej: první doleva a druhý do bloku</vt:lpstr>
      <vt:lpstr>POUŽITÉ ZDROJE</vt:lpstr>
    </vt:vector>
  </TitlesOfParts>
  <Company>Speciální základní škola Česká Kamenice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WORD  Zarovnání textu</dc:title>
  <dc:creator>Jana Krejčová</dc:creator>
  <cp:lastModifiedBy>krejcova</cp:lastModifiedBy>
  <cp:revision>26</cp:revision>
  <dcterms:created xsi:type="dcterms:W3CDTF">2012-06-27T08:54:30Z</dcterms:created>
  <dcterms:modified xsi:type="dcterms:W3CDTF">2013-03-31T11:17:13Z</dcterms:modified>
</cp:coreProperties>
</file>