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20"/>
  </p:notesMasterIdLst>
  <p:handoutMasterIdLst>
    <p:handoutMasterId r:id="rId21"/>
  </p:handoutMasterIdLst>
  <p:sldIdLst>
    <p:sldId id="257" r:id="rId2"/>
    <p:sldId id="258" r:id="rId3"/>
    <p:sldId id="259" r:id="rId4"/>
    <p:sldId id="318" r:id="rId5"/>
    <p:sldId id="319" r:id="rId6"/>
    <p:sldId id="317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1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78584" autoAdjust="0"/>
  </p:normalViewPr>
  <p:slideViewPr>
    <p:cSldViewPr>
      <p:cViewPr varScale="1">
        <p:scale>
          <a:sx n="56" d="100"/>
          <a:sy n="56" d="100"/>
        </p:scale>
        <p:origin x="-17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65BC5F-A73A-4422-8FC9-713438C58E9B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647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Název DUM:  </a:t>
            </a:r>
            <a:r>
              <a:rPr lang="cs-CZ" sz="2000" dirty="0" smtClean="0"/>
              <a:t>VY_32_INOVACE</a:t>
            </a:r>
            <a:r>
              <a:rPr lang="cs-CZ" sz="2000" smtClean="0"/>
              <a:t>_ IX _2_15_ protiklady</a:t>
            </a:r>
            <a:endParaRPr lang="cs-CZ" sz="2000" dirty="0" smtClean="0"/>
          </a:p>
          <a:p>
            <a:endParaRPr lang="cs-CZ" sz="2000" b="1" dirty="0"/>
          </a:p>
          <a:p>
            <a:r>
              <a:rPr lang="cs-CZ" sz="2000" b="1" dirty="0" smtClean="0"/>
              <a:t>    Šablona číslo</a:t>
            </a:r>
            <a:r>
              <a:rPr lang="cs-CZ" sz="2000" b="1" smtClean="0"/>
              <a:t>:  I</a:t>
            </a:r>
            <a:r>
              <a:rPr lang="cs-CZ" sz="2000" smtClean="0"/>
              <a:t>X</a:t>
            </a:r>
            <a:r>
              <a:rPr lang="cs-CZ" sz="2000" b="1" smtClean="0"/>
              <a:t>         </a:t>
            </a:r>
            <a:r>
              <a:rPr lang="cs-CZ" sz="2000" b="1" dirty="0" smtClean="0"/>
              <a:t>Sada číslo:  </a:t>
            </a:r>
            <a:r>
              <a:rPr lang="cs-CZ" sz="2000" dirty="0"/>
              <a:t>2</a:t>
            </a:r>
            <a:r>
              <a:rPr lang="cs-CZ" sz="2000" dirty="0" smtClean="0"/>
              <a:t> </a:t>
            </a:r>
            <a:r>
              <a:rPr lang="cs-CZ" sz="2000" b="1" dirty="0" smtClean="0"/>
              <a:t>       Pořadové číslo DUM</a:t>
            </a:r>
            <a:r>
              <a:rPr lang="cs-CZ" sz="2000" b="1" smtClean="0"/>
              <a:t>: 15</a:t>
            </a:r>
            <a:endParaRPr lang="cs-CZ" sz="2000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    Autor: </a:t>
            </a:r>
            <a:r>
              <a:rPr lang="cs-CZ" sz="2000" dirty="0" smtClean="0"/>
              <a:t>Mgr. Radmila Sálová  </a:t>
            </a:r>
            <a:endParaRPr lang="cs-CZ" sz="2000" dirty="0"/>
          </a:p>
        </p:txBody>
      </p:sp>
      <p:pic>
        <p:nvPicPr>
          <p:cNvPr id="9" name="Obrázek 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smtClean="0">
                <a:latin typeface="Arial" pitchFamily="34" charset="0"/>
                <a:cs typeface="Arial" pitchFamily="34" charset="0"/>
              </a:rPr>
              <a:t>:  Seznámení s protiklady – především přídavná jména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Očekávaný výstup</a:t>
            </a:r>
            <a:r>
              <a:rPr lang="cs-CZ" smtClean="0">
                <a:latin typeface="Arial" pitchFamily="34" charset="0"/>
                <a:cs typeface="Arial" pitchFamily="34" charset="0"/>
              </a:rPr>
              <a:t>: Dokáží použít vhodná přídavná jména v přísudku a najít k nim slovo opačného významu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 Druh učebního materiálu: prezentace  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Typická věková skupina: 13 – 15 let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Klíčová slova: Wie ist ...  ? klein - groß, lustig – traurig,...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Pomůcky a materiál: PC, sešit 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Žáci se seznámí s několika základními slovesy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S podporou (přehled osobních zájmen a koncovek) je dokáží vyčasovat</a:t>
            </a:r>
          </a:p>
          <a:p>
            <a:pPr>
              <a:buFont typeface="Arial" pitchFamily="34" charset="0"/>
              <a:buChar char="•"/>
            </a:pPr>
            <a:r>
              <a:rPr lang="cs-CZ" smtClean="0">
                <a:latin typeface="Arial" pitchFamily="34" charset="0"/>
                <a:cs typeface="Arial" pitchFamily="34" charset="0"/>
              </a:rPr>
              <a:t>Nejprve odpovídají na otázky, potom otázky sami tvoří a vyvolávají spolužáky, kteří odpovídají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Gegensätze - protiklady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 numCol="2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groß – velký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klein – malý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schön – pěkný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hässlich – škaredý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gut – dobrý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schlecht – špatný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dick – tlustý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dünn – tenký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stark – silný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schwach – slabý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rund – kulatý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oval – oválný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eckig – hranatý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waagerecht – vodorovný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senkrecht – svislý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leicht – lehký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schwer – těžký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schwierig – obtížný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lang – dlouhý</a:t>
            </a:r>
          </a:p>
          <a:p>
            <a:pPr marL="0" indent="0" algn="ctr">
              <a:buNone/>
            </a:pPr>
            <a:r>
              <a:rPr lang="cs-CZ" sz="3000" smtClean="0">
                <a:latin typeface="Arial" pitchFamily="34" charset="0"/>
                <a:cs typeface="Arial" pitchFamily="34" charset="0"/>
              </a:rPr>
              <a:t>kurz - krátký</a:t>
            </a:r>
          </a:p>
          <a:p>
            <a:pPr marL="0" indent="0" algn="ctr">
              <a:buNone/>
            </a:pP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811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Gegensätze - protiklady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075240" cy="4572000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nahe – blízký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weit – daleký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dunkel – tmavý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hell – světlý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laut – hlasitý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still –tichý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hart – tvrdý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weich – měkký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nass – mokrý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trocken – suchý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genug – dost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wenig – málo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teuer – drahý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billig – levný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hoch – vysoký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niedrig – nízký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voll – plný</a:t>
            </a:r>
          </a:p>
          <a:p>
            <a:pPr marL="0" indent="0" algn="ctr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leer - prázdný</a:t>
            </a:r>
            <a:endParaRPr lang="cs-CZ" sz="28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60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kalt - </a:t>
            </a:r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studený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heiß - </a:t>
            </a:r>
            <a:r>
              <a:rPr lang="cs-CZ" b="0" smtClean="0">
                <a:solidFill>
                  <a:schemeClr val="tx1"/>
                </a:solidFill>
              </a:rPr>
              <a:t>horký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alovar\Desktop\příd.jm. I\MH90042227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7" y="26431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alovar\Desktop\příd.jm. I\MH90032106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87" y="26431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956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süß - </a:t>
            </a:r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sladký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sauer - </a:t>
            </a:r>
            <a:r>
              <a:rPr lang="cs-CZ" b="0" smtClean="0">
                <a:solidFill>
                  <a:schemeClr val="tx1"/>
                </a:solidFill>
              </a:rPr>
              <a:t>kyselý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alovar\Desktop\příd.jm. I\MH90038295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7" y="26431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alovar\Desktop\příd.jm. I\MH900387904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87" y="26431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070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einfarbig - </a:t>
            </a:r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jednobarevný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bunt - </a:t>
            </a:r>
            <a:r>
              <a:rPr lang="cs-CZ" b="0" smtClean="0">
                <a:solidFill>
                  <a:schemeClr val="tx1"/>
                </a:solidFill>
              </a:rPr>
              <a:t>pestrý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alovar\Desktop\příd.jm. I\MH90038523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7" y="26431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alovar\Desktop\příd.jm. I\MB90042228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0928"/>
            <a:ext cx="309634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06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hell - </a:t>
            </a:r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světlý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dunkel - </a:t>
            </a:r>
            <a:r>
              <a:rPr lang="cs-CZ" b="0" smtClean="0">
                <a:solidFill>
                  <a:schemeClr val="tx1"/>
                </a:solidFill>
              </a:rPr>
              <a:t>tmavý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92896"/>
            <a:ext cx="3384376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 descr="C:\Users\salovar\Desktop\příd.jm. I\MB900302918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92896"/>
            <a:ext cx="331236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4996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447800"/>
            <a:ext cx="3600400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gesund - </a:t>
            </a:r>
            <a:r>
              <a:rPr lang="cs-CZ" b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zdravý</a:t>
            </a:r>
            <a:endParaRPr lang="cs-CZ" b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ungesund - </a:t>
            </a:r>
            <a:r>
              <a:rPr lang="cs-CZ" b="0" smtClean="0">
                <a:solidFill>
                  <a:schemeClr val="tx1"/>
                </a:solidFill>
              </a:rPr>
              <a:t>nezdravý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5122" name="Picture 2" descr="C:\Users\salovar\Desktop\příd.jm. I\MB9003915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52936"/>
            <a:ext cx="3168352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alovar\Desktop\příd.jm. I\MB900348827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302433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850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lustig - </a:t>
            </a:r>
            <a:r>
              <a:rPr lang="cs-CZ" b="0" smtClean="0">
                <a:solidFill>
                  <a:schemeClr val="tx1"/>
                </a:solidFill>
              </a:rPr>
              <a:t>veselý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traurig </a:t>
            </a:r>
            <a:r>
              <a:rPr lang="cs-CZ" b="0" smtClean="0">
                <a:solidFill>
                  <a:schemeClr val="tx1"/>
                </a:solidFill>
              </a:rPr>
              <a:t>- smutný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6146" name="Picture 2" descr="C:\Users\salovar\Desktop\příd.jm. I\MB900386362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338437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alovar\Desktop\příd.jm. I\MR900401561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32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1484784"/>
            <a:ext cx="3661792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ruhig </a:t>
            </a:r>
            <a:r>
              <a:rPr lang="cs-CZ" b="0" smtClean="0">
                <a:solidFill>
                  <a:schemeClr val="tx1"/>
                </a:solidFill>
              </a:rPr>
              <a:t>– klidný</a:t>
            </a:r>
          </a:p>
          <a:p>
            <a:pPr algn="ctr"/>
            <a:r>
              <a:rPr lang="cs-CZ" smtClean="0">
                <a:solidFill>
                  <a:schemeClr val="tx1"/>
                </a:solidFill>
              </a:rPr>
              <a:t>zufrieden </a:t>
            </a:r>
            <a:r>
              <a:rPr lang="cs-CZ" b="0" smtClean="0">
                <a:solidFill>
                  <a:schemeClr val="tx1"/>
                </a:solidFill>
              </a:rPr>
              <a:t>- spokojený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wütend – </a:t>
            </a:r>
            <a:r>
              <a:rPr lang="cs-CZ" b="0" smtClean="0">
                <a:solidFill>
                  <a:schemeClr val="tx1"/>
                </a:solidFill>
              </a:rPr>
              <a:t>vzteklá</a:t>
            </a:r>
          </a:p>
          <a:p>
            <a:pPr algn="ctr"/>
            <a:r>
              <a:rPr lang="cs-CZ" smtClean="0">
                <a:solidFill>
                  <a:schemeClr val="tx1"/>
                </a:solidFill>
              </a:rPr>
              <a:t>zornig </a:t>
            </a:r>
            <a:r>
              <a:rPr lang="cs-CZ" b="0" smtClean="0">
                <a:solidFill>
                  <a:schemeClr val="tx1"/>
                </a:solidFill>
              </a:rPr>
              <a:t>- rozzlobená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7170" name="Picture 2" descr="C:\Users\salovar\Desktop\příd.jm. I\MR90044251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3528392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salovar\Desktop\příd.jm. I\MR900285144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08920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16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369568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müde </a:t>
            </a:r>
            <a:r>
              <a:rPr lang="cs-CZ" b="0" smtClean="0">
                <a:solidFill>
                  <a:schemeClr val="tx1"/>
                </a:solidFill>
              </a:rPr>
              <a:t>- unavená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363416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begeistert - </a:t>
            </a:r>
            <a:r>
              <a:rPr lang="cs-CZ" b="0" smtClean="0">
                <a:solidFill>
                  <a:schemeClr val="tx1"/>
                </a:solidFill>
              </a:rPr>
              <a:t>nadšená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8194" name="Picture 2" descr="C:\Users\salovar\Desktop\příd.jm. I\MR90042240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66429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salovar\Desktop\příd.jm. I\MB900425545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266429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7576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585592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ernst - </a:t>
            </a:r>
            <a:r>
              <a:rPr lang="cs-CZ" b="0" smtClean="0">
                <a:solidFill>
                  <a:schemeClr val="tx1"/>
                </a:solidFill>
              </a:rPr>
              <a:t>vážný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überrascht </a:t>
            </a:r>
            <a:r>
              <a:rPr lang="cs-CZ" b="0" smtClean="0">
                <a:solidFill>
                  <a:schemeClr val="tx1"/>
                </a:solidFill>
              </a:rPr>
              <a:t>- překvapený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9218" name="Picture 2" descr="C:\Users\salovar\Desktop\příd.jm. I\MB90028991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309634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alovar\Desktop\příd.jm. I\MH900414039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087" y="264318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92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369568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jung </a:t>
            </a:r>
            <a:r>
              <a:rPr lang="cs-CZ" b="0" smtClean="0">
                <a:solidFill>
                  <a:schemeClr val="tx1"/>
                </a:solidFill>
              </a:rPr>
              <a:t>- mladí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363416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alt - </a:t>
            </a:r>
            <a:r>
              <a:rPr lang="cs-CZ" b="0" smtClean="0">
                <a:solidFill>
                  <a:schemeClr val="tx1"/>
                </a:solidFill>
              </a:rPr>
              <a:t>staří</a:t>
            </a:r>
            <a:endParaRPr lang="cs-CZ" b="0">
              <a:solidFill>
                <a:schemeClr val="tx1"/>
              </a:solidFill>
            </a:endParaRPr>
          </a:p>
        </p:txBody>
      </p:sp>
      <p:pic>
        <p:nvPicPr>
          <p:cNvPr id="10242" name="Picture 2" descr="C:\Users\salovar\Desktop\příd.jm. I\MR90043931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alovar\Desktop\příd.jm. I\MR90043935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80928"/>
            <a:ext cx="295232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06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369568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langsam - </a:t>
            </a:r>
            <a:r>
              <a:rPr lang="cs-CZ" b="0" smtClean="0">
                <a:solidFill>
                  <a:schemeClr val="tx1"/>
                </a:solidFill>
              </a:rPr>
              <a:t>pomalý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507432" cy="762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schnell </a:t>
            </a:r>
            <a:r>
              <a:rPr lang="cs-CZ" b="0" smtClean="0">
                <a:solidFill>
                  <a:schemeClr val="tx1"/>
                </a:solidFill>
              </a:rPr>
              <a:t>- rychlý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11266" name="Picture 2" descr="C:\Users\salovar\Desktop\příd.jm. I\MR90044251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08920"/>
            <a:ext cx="288032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salovar\Desktop\příd.jm. I\MR900448505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36912"/>
            <a:ext cx="259228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460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solidFill>
                  <a:schemeClr val="tx1"/>
                </a:solidFill>
              </a:rPr>
              <a:t>Gegensätze - protiklady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628800"/>
            <a:ext cx="3441576" cy="581000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groß </a:t>
            </a:r>
            <a:r>
              <a:rPr lang="cs-CZ" b="0" smtClean="0">
                <a:solidFill>
                  <a:schemeClr val="tx1"/>
                </a:solidFill>
              </a:rPr>
              <a:t>– velký</a:t>
            </a:r>
          </a:p>
          <a:p>
            <a:pPr algn="ctr"/>
            <a:r>
              <a:rPr lang="cs-CZ" smtClean="0">
                <a:solidFill>
                  <a:schemeClr val="tx1"/>
                </a:solidFill>
              </a:rPr>
              <a:t>teuer</a:t>
            </a:r>
            <a:r>
              <a:rPr lang="cs-CZ" b="0" smtClean="0">
                <a:solidFill>
                  <a:schemeClr val="tx1"/>
                </a:solidFill>
              </a:rPr>
              <a:t> - drahý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84784"/>
            <a:ext cx="3435424" cy="725016"/>
          </a:xfrm>
        </p:spPr>
        <p:txBody>
          <a:bodyPr/>
          <a:lstStyle/>
          <a:p>
            <a:pPr algn="ctr"/>
            <a:r>
              <a:rPr lang="cs-CZ" smtClean="0">
                <a:solidFill>
                  <a:schemeClr val="tx1"/>
                </a:solidFill>
              </a:rPr>
              <a:t>klein </a:t>
            </a:r>
            <a:r>
              <a:rPr lang="cs-CZ" b="0" smtClean="0">
                <a:solidFill>
                  <a:schemeClr val="tx1"/>
                </a:solidFill>
              </a:rPr>
              <a:t>– malý</a:t>
            </a:r>
          </a:p>
          <a:p>
            <a:pPr algn="ctr"/>
            <a:r>
              <a:rPr lang="cs-CZ" smtClean="0">
                <a:solidFill>
                  <a:schemeClr val="tx1"/>
                </a:solidFill>
              </a:rPr>
              <a:t>billig</a:t>
            </a:r>
            <a:r>
              <a:rPr lang="cs-CZ" b="0" smtClean="0">
                <a:solidFill>
                  <a:schemeClr val="tx1"/>
                </a:solidFill>
              </a:rPr>
              <a:t> - levný</a:t>
            </a:r>
            <a:endParaRPr lang="cs-CZ">
              <a:solidFill>
                <a:schemeClr val="tx1"/>
              </a:solidFill>
            </a:endParaRPr>
          </a:p>
        </p:txBody>
      </p:sp>
      <p:pic>
        <p:nvPicPr>
          <p:cNvPr id="12290" name="Picture 2" descr="C:\Users\salovar\Desktop\příd.jm. I\MR90044247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0928"/>
            <a:ext cx="324036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salovar\Desktop\příd.jm. I\MR900433912[1].JPG"/>
          <p:cNvPicPr>
            <a:picLocks noGrp="1" noChangeAspect="1" noChangeArrowheads="1"/>
          </p:cNvPicPr>
          <p:nvPr>
            <p:ph sz="half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223224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22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861520"/>
          </a:xfrm>
        </p:spPr>
        <p:txBody>
          <a:bodyPr>
            <a:normAutofit fontScale="32500" lnSpcReduction="20000"/>
          </a:bodyPr>
          <a:lstStyle/>
          <a:p>
            <a:r>
              <a:rPr lang="cs-CZ" sz="1800" i="1"/>
              <a:t> </a:t>
            </a:r>
            <a:r>
              <a:rPr lang="cs-CZ" sz="2800" smtClean="0"/>
              <a:t> Dostupné </a:t>
            </a:r>
            <a:r>
              <a:rPr lang="cs-CZ" sz="2800"/>
              <a:t>pod licencí Creative Commons na WWW</a:t>
            </a:r>
            <a:r>
              <a:rPr lang="cs-CZ" sz="2800" smtClean="0"/>
              <a:t>:</a:t>
            </a:r>
          </a:p>
          <a:p>
            <a:r>
              <a:rPr lang="cs-CZ" sz="2800"/>
              <a:t>http://office.microsoft.com/cs-cz/images/results.aspx?qu=potraviny#ai:MP900422273|- studený</a:t>
            </a:r>
          </a:p>
          <a:p>
            <a:r>
              <a:rPr lang="cs-CZ" sz="2800"/>
              <a:t>http://office.microsoft.com/cs-cz/images/results.aspx?qu=potraviny#ai:MP900321061|- horký</a:t>
            </a:r>
          </a:p>
          <a:p>
            <a:r>
              <a:rPr lang="cs-CZ" sz="2800"/>
              <a:t>http://office.microsoft.com/cs-cz/images/results.aspx?qu=potraviny#ai:MP900382957|- sladký dort</a:t>
            </a:r>
          </a:p>
          <a:p>
            <a:r>
              <a:rPr lang="cs-CZ" sz="2800"/>
              <a:t>http://office.microsoft.com/cs-cz/images/results.aspx?qu=potraviny#ai:MP900387904|-kyselý citron,</a:t>
            </a:r>
          </a:p>
          <a:p>
            <a:r>
              <a:rPr lang="cs-CZ" sz="2800"/>
              <a:t>http://officeimg.vo.msecnd.net/en-us/images/MH900385235.jpg-jednobarevný</a:t>
            </a:r>
          </a:p>
          <a:p>
            <a:r>
              <a:rPr lang="cs-CZ" sz="2800"/>
              <a:t>http://office.microsoft.com/cs-cz/images/results.aspx?qu=potraviny#pg:8|-pestrý</a:t>
            </a:r>
          </a:p>
          <a:p>
            <a:r>
              <a:rPr lang="cs-CZ" sz="2800"/>
              <a:t>http://office.microsoft.com/cs-cz/axinstall.aspx?Return=cs-cz/images/results.aspx%3Fqu%3Dpotraviny - světlý</a:t>
            </a:r>
          </a:p>
          <a:p>
            <a:r>
              <a:rPr lang="cs-CZ" sz="2800"/>
              <a:t>http://office.microsoft.com/cs-cz/axinstall.aspx?Return=cs-cz/images/results.aspx%3Fqu%3Dpotraviny- tmavý</a:t>
            </a:r>
          </a:p>
          <a:p>
            <a:r>
              <a:rPr lang="cs-CZ" sz="2800"/>
              <a:t>http://office.microsoft.com/cs-cz/axinstall.aspx?Return=cs-cz/images/results.aspx%3Fqu%3Dpotraviny - nezdravý hamburger</a:t>
            </a:r>
          </a:p>
          <a:p>
            <a:r>
              <a:rPr lang="cs-CZ" sz="2800"/>
              <a:t>http://office.microsoft.com/cs-cz/axinstall.aspx?Return=cs-cz/images/results.aspx%3Fqu%3Dpotraviny- zdravý salát - mísa</a:t>
            </a:r>
          </a:p>
          <a:p>
            <a:r>
              <a:rPr lang="cs-CZ" sz="2800"/>
              <a:t>http://office.microsoft.com/cs-cz/axinstall.aspx?Return=cs-cz/images/results.aspx%3Fqu%3Democe&amp;Parameter- veselý, smích</a:t>
            </a:r>
          </a:p>
          <a:p>
            <a:r>
              <a:rPr lang="cs-CZ" sz="2800"/>
              <a:t>http://office.microsoft.com/cs-cz/axinstall.aspx?Return=cs-cz/images/results.aspx%3Fqu%3Democe&amp;Parameter- smutný</a:t>
            </a:r>
          </a:p>
          <a:p>
            <a:r>
              <a:rPr lang="cs-CZ" sz="2800"/>
              <a:t>http://office.microsoft.com/cs-cz/axinstall.aspx?Return=cs-cz/images/results.aspx%3Fqu%3Democe- šťastný</a:t>
            </a:r>
          </a:p>
          <a:p>
            <a:r>
              <a:rPr lang="cs-CZ" sz="2800"/>
              <a:t>http://officeimg.vo.msecnd.net/en-us/images/MH900414039.jpg-překvapený</a:t>
            </a:r>
          </a:p>
          <a:p>
            <a:r>
              <a:rPr lang="cs-CZ" sz="2800"/>
              <a:t>http://office.microsoft.com/cs-cz/images/results.aspx?qu=emoce#ai:MP900442510|-spokojený</a:t>
            </a:r>
          </a:p>
          <a:p>
            <a:r>
              <a:rPr lang="cs-CZ" sz="2800"/>
              <a:t>http://office.microsoft.com/cs-cz/images/results.aspx?qu=emoce#ai:MP900411765|-smutný</a:t>
            </a:r>
          </a:p>
          <a:p>
            <a:r>
              <a:rPr lang="cs-CZ" sz="2800"/>
              <a:t>http://office.microsoft.com/cs-cz/images/results.aspx?qu=emoce#ai:MP900285144|-zlost,</a:t>
            </a:r>
          </a:p>
          <a:p>
            <a:r>
              <a:rPr lang="cs-CZ" sz="2800"/>
              <a:t>http://office.microsoft.com/cs-cz/images/results.aspx?qu=emoce#ai:MP900422409|-unavený</a:t>
            </a:r>
          </a:p>
          <a:p>
            <a:r>
              <a:rPr lang="cs-CZ" sz="2800"/>
              <a:t>http://office.microsoft.com/cs-cz/images/results.aspx?qu=%C5%BEivotn%C3%AD%20styl#ai:MP900439315|mt:2|-mladý</a:t>
            </a:r>
          </a:p>
          <a:p>
            <a:r>
              <a:rPr lang="cs-CZ" sz="2800"/>
              <a:t>http://office.microsoft.com/cs-cz/images/results.aspx?qu=%C5%BEivotn%C3%AD%20styl#ai:MP900439352|mt:2|-starý</a:t>
            </a:r>
          </a:p>
          <a:p>
            <a:r>
              <a:rPr lang="cs-CZ" sz="2800"/>
              <a:t>http://office.microsoft.com/cs-cz/images/results.aspx?qu=%C5%BEivotn%C3%AD%20styl#ai:MP900448505|mt:2|-rychlý</a:t>
            </a:r>
          </a:p>
          <a:p>
            <a:r>
              <a:rPr lang="cs-CZ" sz="2800"/>
              <a:t>http://office.microsoft.com/cs-cz/images/results.aspx?qu=%C5%BEivotn%C3%AD%20styl#ai:MP900442514|mt:2|-pomalý</a:t>
            </a:r>
          </a:p>
          <a:p>
            <a:r>
              <a:rPr lang="cs-CZ" sz="2800"/>
              <a:t>http://office.microsoft.com/cs-cz/images/results.aspx?qu=%C5%BEivotn%C3%AD%20styl#ai:MP900442468|mt:2|-velký drahý dům</a:t>
            </a:r>
          </a:p>
          <a:p>
            <a:r>
              <a:rPr lang="cs-CZ" sz="2800"/>
              <a:t>http://office.microsoft.com/cs-cz/images/results.aspx?qu=d%C5%AFm&amp;ex=1#ai:MC900433912|-malá levná bouda</a:t>
            </a:r>
            <a:endParaRPr lang="cs-CZ" sz="2800" smtClean="0"/>
          </a:p>
        </p:txBody>
      </p:sp>
      <p:sp>
        <p:nvSpPr>
          <p:cNvPr id="4" name="Nadpis 8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1200" i="1"/>
              <a:t> </a:t>
            </a:r>
            <a:r>
              <a:rPr lang="cs-CZ" sz="1600" i="1"/>
              <a:t>Použité zdroje:</a:t>
            </a:r>
            <a:endParaRPr lang="cs-CZ" sz="1600" b="0" dirty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129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3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FC000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1338</TotalTime>
  <Words>551</Words>
  <Application>Microsoft Office PowerPoint</Application>
  <PresentationFormat>Předvádění na obrazovce (4:3)</PresentationFormat>
  <Paragraphs>130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Prezentace aplikace PowerPoint</vt:lpstr>
      <vt:lpstr>Prezentace aplikace PowerPoint</vt:lpstr>
      <vt:lpstr>Prezentace aplikace PowerPoint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Gegensätze - protiklady</vt:lpstr>
      <vt:lpstr> 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137</cp:revision>
  <dcterms:created xsi:type="dcterms:W3CDTF">2012-10-28T12:20:09Z</dcterms:created>
  <dcterms:modified xsi:type="dcterms:W3CDTF">2013-08-22T13:58:34Z</dcterms:modified>
</cp:coreProperties>
</file>