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56" r:id="rId1"/>
  </p:sldMasterIdLst>
  <p:notesMasterIdLst>
    <p:notesMasterId r:id="rId16"/>
  </p:notesMasterIdLst>
  <p:handoutMasterIdLst>
    <p:handoutMasterId r:id="rId17"/>
  </p:handoutMasterIdLst>
  <p:sldIdLst>
    <p:sldId id="257" r:id="rId2"/>
    <p:sldId id="258" r:id="rId3"/>
    <p:sldId id="259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4" r:id="rId13"/>
    <p:sldId id="285" r:id="rId14"/>
    <p:sldId id="28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E66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4574" autoAdjust="0"/>
  </p:normalViewPr>
  <p:slideViewPr>
    <p:cSldViewPr>
      <p:cViewPr>
        <p:scale>
          <a:sx n="60" d="100"/>
          <a:sy n="60" d="100"/>
        </p:scale>
        <p:origin x="-1013" y="2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275BD-6694-4376-9EAB-D2B26DD34D48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BFE-7CBD-4EBC-B252-FF96C7BE30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2680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86F806-18B5-4C33-BC6C-C31AFA4C8AC0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65BC5F-A73A-4422-8FC9-713438C58E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9211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F77ED01-D692-4953-8E28-23B57CDF0743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57" r:id="rId1"/>
    <p:sldLayoutId id="2147484658" r:id="rId2"/>
    <p:sldLayoutId id="2147484659" r:id="rId3"/>
    <p:sldLayoutId id="2147484660" r:id="rId4"/>
    <p:sldLayoutId id="2147484661" r:id="rId5"/>
    <p:sldLayoutId id="2147484662" r:id="rId6"/>
    <p:sldLayoutId id="2147484663" r:id="rId7"/>
    <p:sldLayoutId id="2147484664" r:id="rId8"/>
    <p:sldLayoutId id="2147484665" r:id="rId9"/>
    <p:sldLayoutId id="2147484666" r:id="rId10"/>
    <p:sldLayoutId id="21474846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872060"/>
              </p:ext>
            </p:extLst>
          </p:nvPr>
        </p:nvGraphicFramePr>
        <p:xfrm>
          <a:off x="1547664" y="1916833"/>
          <a:ext cx="6264696" cy="2350405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8213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2000" b="1" smtClean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187624" y="4509120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  Název DUM:  </a:t>
            </a:r>
            <a:r>
              <a:rPr lang="cs-CZ" dirty="0" smtClean="0"/>
              <a:t>VY_32_INOVACE</a:t>
            </a:r>
            <a:r>
              <a:rPr lang="cs-CZ" smtClean="0"/>
              <a:t>_ VI _2_11_ Jazykověda a její složky</a:t>
            </a:r>
          </a:p>
          <a:p>
            <a:endParaRPr lang="cs-CZ" b="1" dirty="0"/>
          </a:p>
          <a:p>
            <a:r>
              <a:rPr lang="cs-CZ" b="1" dirty="0" smtClean="0"/>
              <a:t>    Šablona číslo</a:t>
            </a:r>
            <a:r>
              <a:rPr lang="cs-CZ" b="1" smtClean="0"/>
              <a:t>:  VI         </a:t>
            </a:r>
            <a:r>
              <a:rPr lang="cs-CZ" b="1" dirty="0" smtClean="0"/>
              <a:t>Sada číslo:  </a:t>
            </a:r>
            <a:r>
              <a:rPr lang="cs-CZ" dirty="0"/>
              <a:t>2</a:t>
            </a:r>
            <a:r>
              <a:rPr lang="cs-CZ" dirty="0" smtClean="0"/>
              <a:t> </a:t>
            </a:r>
            <a:r>
              <a:rPr lang="cs-CZ" b="1" dirty="0" smtClean="0"/>
              <a:t>       Pořadové číslo DUM</a:t>
            </a:r>
            <a:r>
              <a:rPr lang="cs-CZ" b="1" smtClean="0"/>
              <a:t>:  11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    Autor: </a:t>
            </a:r>
            <a:r>
              <a:rPr lang="cs-CZ" dirty="0" smtClean="0"/>
              <a:t>Mgr. Radmila Sálová  </a:t>
            </a:r>
            <a:endParaRPr lang="cs-CZ" dirty="0"/>
          </a:p>
        </p:txBody>
      </p:sp>
      <p:pic>
        <p:nvPicPr>
          <p:cNvPr id="9" name="Obrázek 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76672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578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chemeClr val="accent1">
                <a:tint val="66000"/>
                <a:satMod val="160000"/>
              </a:schemeClr>
            </a:gs>
            <a:gs pos="11247">
              <a:srgbClr val="F8AAA1"/>
            </a:gs>
            <a:gs pos="23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447800"/>
            <a:ext cx="8147248" cy="457200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r>
              <a:rPr lang="cs-CZ" smtClean="0">
                <a:latin typeface="Arial" pitchFamily="34" charset="0"/>
                <a:cs typeface="Arial" pitchFamily="34" charset="0"/>
              </a:rPr>
              <a:t>: Seznámení s pojmem jazykověda a jejími disciplínami</a:t>
            </a:r>
          </a:p>
          <a:p>
            <a:r>
              <a:rPr lang="cs-CZ" smtClean="0">
                <a:latin typeface="Arial" pitchFamily="34" charset="0"/>
                <a:cs typeface="Arial" pitchFamily="34" charset="0"/>
              </a:rPr>
              <a:t>Očekávaný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výstup</a:t>
            </a:r>
            <a:r>
              <a:rPr lang="cs-CZ" smtClean="0">
                <a:latin typeface="Arial" pitchFamily="34" charset="0"/>
                <a:cs typeface="Arial" pitchFamily="34" charset="0"/>
              </a:rPr>
              <a:t>: Žáci chápou, že „mluvnice“ není pouze tvarosloví a skladba</a:t>
            </a:r>
          </a:p>
          <a:p>
            <a:r>
              <a:rPr lang="cs-CZ" smtClean="0">
                <a:latin typeface="Arial" pitchFamily="34" charset="0"/>
                <a:cs typeface="Arial" pitchFamily="34" charset="0"/>
              </a:rPr>
              <a:t>Druh učebního materiálu: prezentace</a:t>
            </a:r>
          </a:p>
          <a:p>
            <a:r>
              <a:rPr lang="cs-CZ" smtClean="0">
                <a:latin typeface="Arial" pitchFamily="34" charset="0"/>
                <a:cs typeface="Arial" pitchFamily="34" charset="0"/>
              </a:rPr>
              <a:t>Typická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věková skupina: 13 </a:t>
            </a:r>
            <a:r>
              <a:rPr lang="cs-CZ" smtClean="0">
                <a:latin typeface="Arial" pitchFamily="34" charset="0"/>
                <a:cs typeface="Arial" pitchFamily="34" charset="0"/>
              </a:rPr>
              <a:t>– 15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let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Klíčová slova</a:t>
            </a:r>
            <a:r>
              <a:rPr lang="cs-CZ" smtClean="0">
                <a:latin typeface="Arial" pitchFamily="34" charset="0"/>
                <a:cs typeface="Arial" pitchFamily="34" charset="0"/>
              </a:rPr>
              <a:t>: hláskosloví, tvarosloví, skladba, nauka o slovní zásobě,.... stylistika</a:t>
            </a:r>
          </a:p>
          <a:p>
            <a:r>
              <a:rPr lang="cs-CZ" smtClean="0">
                <a:latin typeface="Arial" pitchFamily="34" charset="0"/>
                <a:cs typeface="Arial" pitchFamily="34" charset="0"/>
              </a:rPr>
              <a:t>Pomůcky a materiál: PC, sešit </a:t>
            </a:r>
          </a:p>
        </p:txBody>
      </p:sp>
    </p:spTree>
    <p:extLst>
      <p:ext uri="{BB962C8B-B14F-4D97-AF65-F5344CB8AC3E}">
        <p14:creationId xmlns:p14="http://schemas.microsoft.com/office/powerpoint/2010/main" val="172914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187624" y="980728"/>
            <a:ext cx="6912768" cy="514575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Book Antiqua" pitchFamily="18" charset="0"/>
              </a:rPr>
              <a:t>Metodické zhodnocení a popis práce s digitálním učebním materiálem:</a:t>
            </a:r>
          </a:p>
          <a:p>
            <a:pPr marL="45720" indent="0">
              <a:buNone/>
            </a:pPr>
            <a:endParaRPr lang="cs-CZ" dirty="0" smtClean="0">
              <a:latin typeface="Book Antiqu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mtClean="0">
                <a:latin typeface="Book Antiqua" pitchFamily="18" charset="0"/>
              </a:rPr>
              <a:t>Žáci si uvědomí, že jazykověda (lingvistika) je věda,</a:t>
            </a:r>
          </a:p>
          <a:p>
            <a:pPr>
              <a:buFont typeface="Arial" pitchFamily="34" charset="0"/>
              <a:buChar char="•"/>
            </a:pPr>
            <a:r>
              <a:rPr lang="cs-CZ" smtClean="0">
                <a:latin typeface="Book Antiqua" pitchFamily="18" charset="0"/>
              </a:rPr>
              <a:t>která zkoumá jazyk ve všech jeho rovinách  </a:t>
            </a:r>
          </a:p>
          <a:p>
            <a:pPr marL="0" indent="0">
              <a:buNone/>
            </a:pPr>
            <a:r>
              <a:rPr lang="cs-CZ" smtClean="0">
                <a:latin typeface="Book Antiqua" pitchFamily="18" charset="0"/>
              </a:rPr>
              <a:t>   a funkcích.</a:t>
            </a:r>
          </a:p>
          <a:p>
            <a:pPr>
              <a:buFont typeface="Arial" pitchFamily="34" charset="0"/>
              <a:buChar char="•"/>
            </a:pPr>
            <a:r>
              <a:rPr lang="cs-CZ" smtClean="0">
                <a:latin typeface="Book Antiqua" pitchFamily="18" charset="0"/>
              </a:rPr>
              <a:t> Její podobory se zabývají určitou složkou </a:t>
            </a:r>
          </a:p>
          <a:p>
            <a:pPr marL="0" indent="0">
              <a:buNone/>
            </a:pPr>
            <a:r>
              <a:rPr lang="cs-CZ">
                <a:latin typeface="Book Antiqua" pitchFamily="18" charset="0"/>
              </a:rPr>
              <a:t> </a:t>
            </a:r>
            <a:r>
              <a:rPr lang="cs-CZ" smtClean="0">
                <a:latin typeface="Book Antiqua" pitchFamily="18" charset="0"/>
              </a:rPr>
              <a:t>  jazyka a její funkcí.</a:t>
            </a:r>
          </a:p>
          <a:p>
            <a:pPr marL="0" indent="0">
              <a:buNone/>
            </a:pPr>
            <a:r>
              <a:rPr lang="cs-CZ" smtClean="0">
                <a:latin typeface="Book Antiqua" pitchFamily="18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51352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JAZYKOVĚDA - lingvistika</a:t>
            </a:r>
            <a:endParaRPr lang="cs-CZ" i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717504"/>
          </a:xfrm>
        </p:spPr>
        <p:txBody>
          <a:bodyPr>
            <a:normAutofit lnSpcReduction="10000"/>
          </a:bodyPr>
          <a:lstStyle/>
          <a:p>
            <a:r>
              <a:rPr lang="cs-CZ" smtClean="0">
                <a:latin typeface="Arial" pitchFamily="34" charset="0"/>
                <a:cs typeface="Arial" pitchFamily="34" charset="0"/>
              </a:rPr>
              <a:t>je věda o jazyce a jeho užívání.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Zabývá se 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- obecnými výklady o jazyce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- významem slov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- tvořením slov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- tvaroslovím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- skladbou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- zvukovou stránkou jazyka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- pravopisem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- textem a slohem.</a:t>
            </a:r>
          </a:p>
          <a:p>
            <a:pPr marL="0" indent="0">
              <a:buNone/>
            </a:pPr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54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JAZYKOVĚDA - lingvistika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Hlavními složkami jazykovědy jsou: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nauka o slovní zásobě a významu slov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mluvnice </a:t>
            </a:r>
            <a:r>
              <a:rPr lang="cs-CZ" sz="3600" dirty="0" smtClean="0">
                <a:latin typeface="Arial" pitchFamily="34" charset="0"/>
                <a:cs typeface="Arial" pitchFamily="34" charset="0"/>
              </a:rPr>
              <a:t>(gramatika)</a:t>
            </a:r>
            <a:endParaRPr lang="cs-CZ" sz="36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nauka o slohu</a:t>
            </a:r>
          </a:p>
          <a:p>
            <a:pPr marL="514350" indent="-514350">
              <a:buAutoNum type="arabicPeriod"/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nauka o spisovné výslovnosti a pravopis</a:t>
            </a:r>
          </a:p>
          <a:p>
            <a:pPr marL="514350" indent="-514350">
              <a:buAutoNum type="arabicPeriod"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97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smtClean="0">
                <a:latin typeface="Arial" pitchFamily="34" charset="0"/>
                <a:cs typeface="Arial" pitchFamily="34" charset="0"/>
              </a:rPr>
              <a:t>1. </a:t>
            </a:r>
            <a:r>
              <a:rPr lang="cs-CZ" sz="3200" u="sng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Nauka</a:t>
            </a:r>
            <a:r>
              <a:rPr lang="cs-CZ" sz="3200" u="sng" smtClean="0">
                <a:latin typeface="Arial" pitchFamily="34" charset="0"/>
                <a:cs typeface="Arial" pitchFamily="34" charset="0"/>
              </a:rPr>
              <a:t> o slovní zásobě a významu slov</a:t>
            </a:r>
            <a:endParaRPr lang="cs-CZ" sz="3200" u="sng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717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smtClean="0">
                <a:latin typeface="Arial" pitchFamily="34" charset="0"/>
                <a:cs typeface="Arial" pitchFamily="34" charset="0"/>
              </a:rPr>
              <a:t>pojednává</a:t>
            </a:r>
          </a:p>
          <a:p>
            <a:pPr>
              <a:buFontTx/>
              <a:buChar char="-"/>
            </a:pPr>
            <a:r>
              <a:rPr lang="cs-CZ" sz="3200" smtClean="0">
                <a:latin typeface="Arial" pitchFamily="34" charset="0"/>
                <a:cs typeface="Arial" pitchFamily="34" charset="0"/>
              </a:rPr>
              <a:t>o rozdělení slovní zásoby</a:t>
            </a:r>
          </a:p>
          <a:p>
            <a:pPr>
              <a:buFontTx/>
              <a:buChar char="-"/>
            </a:pPr>
            <a:r>
              <a:rPr lang="cs-CZ" sz="3200" smtClean="0">
                <a:latin typeface="Arial" pitchFamily="34" charset="0"/>
                <a:cs typeface="Arial" pitchFamily="34" charset="0"/>
              </a:rPr>
              <a:t>o jejím rozvoji</a:t>
            </a:r>
          </a:p>
          <a:p>
            <a:pPr>
              <a:buFontTx/>
              <a:buChar char="-"/>
            </a:pPr>
            <a:r>
              <a:rPr lang="cs-CZ" sz="3200" smtClean="0">
                <a:latin typeface="Arial" pitchFamily="34" charset="0"/>
                <a:cs typeface="Arial" pitchFamily="34" charset="0"/>
              </a:rPr>
              <a:t>o významových vztazích</a:t>
            </a:r>
          </a:p>
          <a:p>
            <a:pPr>
              <a:buFontTx/>
              <a:buChar char="-"/>
            </a:pPr>
            <a:r>
              <a:rPr lang="cs-CZ" sz="3200" smtClean="0">
                <a:latin typeface="Arial" pitchFamily="34" charset="0"/>
                <a:cs typeface="Arial" pitchFamily="34" charset="0"/>
              </a:rPr>
              <a:t>o významových změnách slov</a:t>
            </a:r>
          </a:p>
          <a:p>
            <a:pPr>
              <a:buFontTx/>
              <a:buChar char="-"/>
            </a:pPr>
            <a:endParaRPr lang="cs-CZ" sz="32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Slovní zásoba jazyka je zachycena ve slovnících.</a:t>
            </a:r>
          </a:p>
          <a:p>
            <a:pPr marL="0" indent="0">
              <a:buNone/>
            </a:pPr>
            <a:r>
              <a:rPr lang="cs-CZ" sz="2400" b="1" i="1" smtClean="0">
                <a:latin typeface="Arial" pitchFamily="34" charset="0"/>
                <a:cs typeface="Arial" pitchFamily="34" charset="0"/>
              </a:rPr>
              <a:t>Příruční slovník jazyka českého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( nejobsáhlejší):</a:t>
            </a: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250 000 slov, devět svazků.</a:t>
            </a:r>
            <a:endParaRPr lang="cs-CZ" sz="24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86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32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Mluvnice (gramatika)</a:t>
            </a:r>
            <a:endParaRPr lang="cs-CZ" sz="32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717504"/>
          </a:xfrm>
        </p:spPr>
        <p:txBody>
          <a:bodyPr>
            <a:normAutofit lnSpcReduction="10000"/>
          </a:bodyPr>
          <a:lstStyle/>
          <a:p>
            <a:pPr marL="457200" indent="-457200">
              <a:buAutoNum type="alphaLcParenR"/>
            </a:pPr>
            <a:endParaRPr lang="cs-CZ" sz="2400" u="sng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u="sng" smtClean="0">
                <a:latin typeface="Arial" pitchFamily="34" charset="0"/>
                <a:cs typeface="Arial" pitchFamily="34" charset="0"/>
              </a:rPr>
              <a:t>a) Hláskosloví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– zabývá se zvukovou složkou jazyka a </a:t>
            </a: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     jejím grafickým (písemným) zaznamenáním.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Patří sem m.j.</a:t>
            </a:r>
          </a:p>
          <a:p>
            <a:pPr marL="0" indent="0">
              <a:buNone/>
            </a:pP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i="1" smtClean="0">
                <a:latin typeface="Arial" pitchFamily="34" charset="0"/>
                <a:cs typeface="Arial" pitchFamily="34" charset="0"/>
              </a:rPr>
              <a:t>fonetika –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zjišťuje, jak se hlásky tvoří, jak je slyšíme 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                 a jak se obměňují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i="1" smtClean="0">
                <a:latin typeface="Arial" pitchFamily="34" charset="0"/>
                <a:cs typeface="Arial" pitchFamily="34" charset="0"/>
              </a:rPr>
              <a:t>fonologie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– zabývá se fonémy, tj. jednotkami schop-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                 nými rozlišit význam slov (</a:t>
            </a:r>
            <a:r>
              <a:rPr lang="cs-CZ" sz="2400" i="1" smtClean="0">
                <a:latin typeface="Arial" pitchFamily="34" charset="0"/>
                <a:cs typeface="Arial" pitchFamily="34" charset="0"/>
              </a:rPr>
              <a:t>mít x mýt)</a:t>
            </a: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</a:t>
            </a:r>
            <a:endParaRPr lang="cs-CZ" sz="24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66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32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Mluvnice (gramatika)</a:t>
            </a:r>
            <a:endParaRPr lang="cs-CZ" sz="32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717504"/>
          </a:xfrm>
        </p:spPr>
        <p:txBody>
          <a:bodyPr>
            <a:normAutofit/>
          </a:bodyPr>
          <a:lstStyle/>
          <a:p>
            <a:pPr marL="457200" indent="-457200">
              <a:buAutoNum type="alphaLcParenR"/>
            </a:pPr>
            <a:endParaRPr lang="cs-CZ" sz="2400" u="sng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u="sng" smtClean="0">
                <a:latin typeface="Arial" pitchFamily="34" charset="0"/>
                <a:cs typeface="Arial" pitchFamily="34" charset="0"/>
              </a:rPr>
              <a:t>b)  Nauka o slovní zásobě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( lexikologie) </a:t>
            </a: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     - zabývá se významy slov a vztahy mezi nimi.</a:t>
            </a: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     Patří sem např.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i="1" smtClean="0">
                <a:latin typeface="Arial" pitchFamily="34" charset="0"/>
                <a:cs typeface="Arial" pitchFamily="34" charset="0"/>
              </a:rPr>
              <a:t>slovotvorba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– popisuje způsoby tvoření nových slov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i="1" smtClean="0">
                <a:latin typeface="Arial" pitchFamily="34" charset="0"/>
                <a:cs typeface="Arial" pitchFamily="34" charset="0"/>
              </a:rPr>
              <a:t>sémantika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– nauka o významu slov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i="1" smtClean="0">
                <a:latin typeface="Arial" pitchFamily="34" charset="0"/>
                <a:cs typeface="Arial" pitchFamily="34" charset="0"/>
              </a:rPr>
              <a:t>etymologie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– zkoumá původ slov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i="1" smtClean="0">
                <a:latin typeface="Arial" pitchFamily="34" charset="0"/>
                <a:cs typeface="Arial" pitchFamily="34" charset="0"/>
              </a:rPr>
              <a:t>frazeologie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– ustálená slovní spojení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   </a:t>
            </a:r>
            <a:endParaRPr lang="cs-CZ" sz="24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46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32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Mluvnice (gramatika)</a:t>
            </a:r>
            <a:endParaRPr lang="cs-CZ" sz="32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717504"/>
          </a:xfrm>
        </p:spPr>
        <p:txBody>
          <a:bodyPr>
            <a:normAutofit/>
          </a:bodyPr>
          <a:lstStyle/>
          <a:p>
            <a:pPr marL="457200" indent="-457200">
              <a:buAutoNum type="alphaLcParenR"/>
            </a:pPr>
            <a:endParaRPr lang="cs-CZ" sz="2400" u="sng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u="sng">
                <a:latin typeface="Arial" pitchFamily="34" charset="0"/>
                <a:cs typeface="Arial" pitchFamily="34" charset="0"/>
              </a:rPr>
              <a:t>c</a:t>
            </a:r>
            <a:r>
              <a:rPr lang="cs-CZ" sz="2400" u="sng" smtClean="0">
                <a:latin typeface="Arial" pitchFamily="34" charset="0"/>
                <a:cs typeface="Arial" pitchFamily="34" charset="0"/>
              </a:rPr>
              <a:t>)  Tvarosloví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(morfologie) </a:t>
            </a: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     - nauka o tvoření tvarů slov 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- o slovních druzích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- vysvětluje mluvnické významy slov ohebných</a:t>
            </a:r>
          </a:p>
          <a:p>
            <a:pPr marL="0" indent="0">
              <a:buNone/>
            </a:pPr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u="sng" smtClean="0">
                <a:latin typeface="Arial" pitchFamily="34" charset="0"/>
                <a:cs typeface="Arial" pitchFamily="34" charset="0"/>
              </a:rPr>
              <a:t>d)   Skladba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(syntax)</a:t>
            </a: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      - nauka o stavbě vět a souvětí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 - zabývá se větnými členy, větami hlavními a vedlej-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   šími, jejich druhy,...</a:t>
            </a:r>
          </a:p>
          <a:p>
            <a:pPr marL="457200" indent="-457200">
              <a:buAutoNum type="alphaLcParenR" startAt="4"/>
            </a:pPr>
            <a:endParaRPr lang="cs-CZ" sz="2400" u="sng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17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cs-CZ" sz="32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Nauka o slohu (stylistika)</a:t>
            </a:r>
            <a:endParaRPr lang="cs-CZ" sz="32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717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zabývá se způsobem výběru jazykových prostředků a </a:t>
            </a: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   jejich uspořádáním v jazykových projevech či textech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podle jejich zaměření, cíle, situace a podmínek   pro-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jevu mluveného či psaného.</a:t>
            </a:r>
          </a:p>
        </p:txBody>
      </p:sp>
    </p:spTree>
    <p:extLst>
      <p:ext uri="{BB962C8B-B14F-4D97-AF65-F5344CB8AC3E}">
        <p14:creationId xmlns:p14="http://schemas.microsoft.com/office/powerpoint/2010/main" val="163949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48680"/>
            <a:ext cx="7772400" cy="1296144"/>
          </a:xfrm>
        </p:spPr>
        <p:txBody>
          <a:bodyPr>
            <a:normAutofit/>
          </a:bodyPr>
          <a:lstStyle/>
          <a:p>
            <a:r>
              <a:rPr lang="cs-CZ" sz="3200">
                <a:latin typeface="Arial" pitchFamily="34" charset="0"/>
                <a:cs typeface="Arial" pitchFamily="34" charset="0"/>
              </a:rPr>
              <a:t>4</a:t>
            </a:r>
            <a:r>
              <a:rPr lang="cs-CZ" sz="320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3200" u="sng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Nauka o spisovné výslovnosti </a:t>
            </a:r>
            <a:br>
              <a:rPr lang="cs-CZ" sz="3200" u="sng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3200" u="sng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pravopis</a:t>
            </a:r>
            <a:endParaRPr lang="cs-CZ" sz="3200" u="sng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7175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2400" i="1" smtClean="0">
                <a:latin typeface="Arial" pitchFamily="34" charset="0"/>
                <a:cs typeface="Arial" pitchFamily="34" charset="0"/>
              </a:rPr>
              <a:t>ortoepie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– určuje pravidla spisovné výslovnosti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i="1" smtClean="0">
                <a:latin typeface="Arial" pitchFamily="34" charset="0"/>
                <a:cs typeface="Arial" pitchFamily="34" charset="0"/>
              </a:rPr>
              <a:t>ortografie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– zabývá se pravopisnými pravidly</a:t>
            </a:r>
          </a:p>
          <a:p>
            <a:pPr marL="0" indent="0">
              <a:buNone/>
            </a:pPr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__________________________________________</a:t>
            </a:r>
          </a:p>
          <a:p>
            <a:pPr marL="0" indent="0">
              <a:buNone/>
            </a:pPr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2400" i="1" smtClean="0">
                <a:latin typeface="Arial" pitchFamily="34" charset="0"/>
                <a:cs typeface="Arial" pitchFamily="34" charset="0"/>
              </a:rPr>
              <a:t>dialektologie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– zkoumá nářečí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39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smtClean="0">
                <a:latin typeface="Arial" pitchFamily="34" charset="0"/>
                <a:cs typeface="Arial" pitchFamily="34" charset="0"/>
              </a:rPr>
              <a:t>Pokus se správně odpovědět:</a:t>
            </a:r>
            <a:endParaRPr lang="cs-CZ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Čemu se věnuje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etymologie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Co je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lexikologie?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Která disciplína zkoumá nářečí (dialekty)?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Co zjišťuje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fonetika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Co je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stylistika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Jaký je český výraz pro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syntax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Co určuje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ortografie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Jiný výraz pro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morfologii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514350" indent="-514350">
              <a:buFont typeface="+mj-lt"/>
              <a:buAutoNum type="arabicParenR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Co </a:t>
            </a:r>
            <a:r>
              <a:rPr lang="cs-CZ" smtClean="0">
                <a:latin typeface="Arial" pitchFamily="34" charset="0"/>
                <a:cs typeface="Arial" pitchFamily="34" charset="0"/>
              </a:rPr>
              <a:t>je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sémantika</a:t>
            </a:r>
            <a:r>
              <a:rPr lang="cs-CZ" smtClean="0">
                <a:latin typeface="Arial" pitchFamily="34" charset="0"/>
                <a:cs typeface="Arial" pitchFamily="34" charset="0"/>
              </a:rPr>
              <a:t>?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60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700808"/>
            <a:ext cx="7772400" cy="4318992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Čemu se věnuje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etymologie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?-</a:t>
            </a:r>
            <a:r>
              <a:rPr lang="cs-CZ" sz="2400" dirty="0" smtClean="0">
                <a:latin typeface="Monotype Corsiva" pitchFamily="66" charset="0"/>
                <a:cs typeface="Arial" pitchFamily="34" charset="0"/>
              </a:rPr>
              <a:t> zkoumá původ slov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Co je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lexikologie?-</a:t>
            </a:r>
            <a:r>
              <a:rPr lang="cs-CZ" sz="2400" dirty="0" smtClean="0">
                <a:latin typeface="Monotype Corsiva" pitchFamily="66" charset="0"/>
                <a:cs typeface="Arial" pitchFamily="34" charset="0"/>
              </a:rPr>
              <a:t> nauka o slovní zásobě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Která disciplína zkoumá nářečí? -</a:t>
            </a:r>
            <a:r>
              <a:rPr lang="cs-CZ" sz="2400" dirty="0" smtClean="0">
                <a:latin typeface="Monotype Corsiva" pitchFamily="66" charset="0"/>
                <a:cs typeface="Arial" pitchFamily="34" charset="0"/>
              </a:rPr>
              <a:t> dialektologie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Co zjišťuje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fonetika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?-</a:t>
            </a:r>
            <a:r>
              <a:rPr lang="cs-CZ" sz="2400" dirty="0" smtClean="0">
                <a:latin typeface="Monotype Corsiva" pitchFamily="66" charset="0"/>
                <a:cs typeface="Arial" pitchFamily="34" charset="0"/>
              </a:rPr>
              <a:t> jak se tvoří hlásky a jak je slyšíme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Co je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stylistika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r>
              <a:rPr lang="cs-CZ" sz="2400" dirty="0" smtClean="0">
                <a:latin typeface="Monotype Corsiva" pitchFamily="66" charset="0"/>
                <a:cs typeface="Arial" pitchFamily="34" charset="0"/>
              </a:rPr>
              <a:t>- nauka o slohu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Jaký je český výraz pro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syntax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r>
              <a:rPr lang="cs-CZ" sz="2400" dirty="0" smtClean="0">
                <a:latin typeface="Monotype Corsiva" pitchFamily="66" charset="0"/>
                <a:cs typeface="Arial" pitchFamily="34" charset="0"/>
              </a:rPr>
              <a:t>- skladba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Co určuje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ortografie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</a:t>
            </a:r>
            <a:r>
              <a:rPr lang="cs-CZ" sz="2400" dirty="0" smtClean="0">
                <a:latin typeface="Monotype Corsiva" pitchFamily="66" charset="0"/>
                <a:cs typeface="Arial" pitchFamily="34" charset="0"/>
              </a:rPr>
              <a:t>- pravopisná pravidla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Jiný výraz pro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morfologii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2400" dirty="0" smtClean="0">
                <a:latin typeface="Monotype Corsiva" pitchFamily="66" charset="0"/>
                <a:cs typeface="Arial" pitchFamily="34" charset="0"/>
              </a:rPr>
              <a:t>tvarosloví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Co je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sémantika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? </a:t>
            </a:r>
            <a:r>
              <a:rPr lang="cs-CZ" sz="2400" dirty="0" smtClean="0">
                <a:latin typeface="Monotype Corsiva" pitchFamily="66" charset="0"/>
                <a:cs typeface="Arial" pitchFamily="34" charset="0"/>
              </a:rPr>
              <a:t>- nauka o významu slov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arenR"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37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smtClean="0"/>
              <a:t>Použité zdroje:</a:t>
            </a:r>
            <a:endParaRPr lang="cs-CZ" sz="200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 </a:t>
            </a:r>
            <a:r>
              <a:rPr lang="cs-CZ" smtClean="0">
                <a:latin typeface="Arial" pitchFamily="34" charset="0"/>
                <a:cs typeface="Arial" pitchFamily="34" charset="0"/>
              </a:rPr>
              <a:t>Melichar,J., Styblík, Vl. – Český jazyk, SPN , Praha 1967</a:t>
            </a:r>
          </a:p>
          <a:p>
            <a:pPr marL="0" indent="0">
              <a:buNone/>
            </a:pP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smtClean="0">
                <a:latin typeface="Arial" pitchFamily="34" charset="0"/>
                <a:cs typeface="Arial" pitchFamily="34" charset="0"/>
              </a:rPr>
              <a:t>Havránek,B.,Jedlička,A. – Stručná mluvnice česká, </a:t>
            </a:r>
          </a:p>
          <a:p>
            <a:pPr marL="0" indent="0">
              <a:buNone/>
            </a:pP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smtClean="0">
                <a:latin typeface="Arial" pitchFamily="34" charset="0"/>
                <a:cs typeface="Arial" pitchFamily="34" charset="0"/>
              </a:rPr>
              <a:t>SPN, Praha 1969</a:t>
            </a:r>
          </a:p>
          <a:p>
            <a:pPr marL="0" indent="0">
              <a:buNone/>
            </a:pP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smtClean="0">
                <a:latin typeface="Arial" pitchFamily="34" charset="0"/>
                <a:cs typeface="Arial" pitchFamily="34" charset="0"/>
              </a:rPr>
              <a:t>Šaur, V. – Pravidla českého pravopisu s výkladem </a:t>
            </a:r>
          </a:p>
          <a:p>
            <a:pPr marL="0" indent="0">
              <a:buNone/>
            </a:pP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smtClean="0">
                <a:latin typeface="Arial" pitchFamily="34" charset="0"/>
                <a:cs typeface="Arial" pitchFamily="34" charset="0"/>
              </a:rPr>
              <a:t>mluvnice, Ottovo nakladatelství, Praha 2004,</a:t>
            </a:r>
          </a:p>
          <a:p>
            <a:pPr marL="0" indent="0">
              <a:buNone/>
            </a:pP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smtClean="0">
                <a:latin typeface="Arial" pitchFamily="34" charset="0"/>
                <a:cs typeface="Arial" pitchFamily="34" charset="0"/>
              </a:rPr>
              <a:t>ISBN 80-7181-133-5</a:t>
            </a:r>
          </a:p>
        </p:txBody>
      </p:sp>
    </p:spTree>
    <p:extLst>
      <p:ext uri="{BB962C8B-B14F-4D97-AF65-F5344CB8AC3E}">
        <p14:creationId xmlns:p14="http://schemas.microsoft.com/office/powerpoint/2010/main" val="372091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Vlastní 2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C000"/>
      </a:hlink>
      <a:folHlink>
        <a:srgbClr val="44B9E8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3200</TotalTime>
  <Words>713</Words>
  <Application>Microsoft Office PowerPoint</Application>
  <PresentationFormat>Předvádění na obrazovce (4:3)</PresentationFormat>
  <Paragraphs>131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Jmění</vt:lpstr>
      <vt:lpstr>Prezentace aplikace PowerPoint</vt:lpstr>
      <vt:lpstr>Prezentace aplikace PowerPoint</vt:lpstr>
      <vt:lpstr>Prezentace aplikace PowerPoint</vt:lpstr>
      <vt:lpstr>JAZYKOVĚDA - lingvistika</vt:lpstr>
      <vt:lpstr>JAZYKOVĚDA - lingvistika</vt:lpstr>
      <vt:lpstr>1. Nauka o slovní zásobě a významu slov</vt:lpstr>
      <vt:lpstr>2. Mluvnice (gramatika)</vt:lpstr>
      <vt:lpstr>2. Mluvnice (gramatika)</vt:lpstr>
      <vt:lpstr>2. Mluvnice (gramatika)</vt:lpstr>
      <vt:lpstr>3. Nauka o slohu (stylistika)</vt:lpstr>
      <vt:lpstr>4. Nauka o spisovné výslovnosti      a pravopis</vt:lpstr>
      <vt:lpstr>Pokus se správně odpovědět:</vt:lpstr>
      <vt:lpstr>Řešení: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salovar</dc:creator>
  <cp:lastModifiedBy>jitka</cp:lastModifiedBy>
  <cp:revision>211</cp:revision>
  <dcterms:created xsi:type="dcterms:W3CDTF">2012-10-28T12:20:09Z</dcterms:created>
  <dcterms:modified xsi:type="dcterms:W3CDTF">2013-08-24T10:46:26Z</dcterms:modified>
</cp:coreProperties>
</file>