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5"/>
  </p:notesMasterIdLst>
  <p:handoutMasterIdLst>
    <p:handoutMasterId r:id="rId26"/>
  </p:handoutMasterIdLst>
  <p:sldIdLst>
    <p:sldId id="257" r:id="rId2"/>
    <p:sldId id="258" r:id="rId3"/>
    <p:sldId id="259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97" r:id="rId18"/>
    <p:sldId id="298" r:id="rId19"/>
    <p:sldId id="300" r:id="rId20"/>
    <p:sldId id="301" r:id="rId21"/>
    <p:sldId id="302" r:id="rId22"/>
    <p:sldId id="303" r:id="rId23"/>
    <p:sldId id="28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4574" autoAdjust="0"/>
  </p:normalViewPr>
  <p:slideViewPr>
    <p:cSldViewPr>
      <p:cViewPr varScale="1">
        <p:scale>
          <a:sx n="45" d="100"/>
          <a:sy n="45" d="100"/>
        </p:scale>
        <p:origin x="-1445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24.8.2013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n-lineprocvicovani2.estranky.cz/img/picture/62/image0-4.jpg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    Název DUM:  </a:t>
            </a:r>
            <a:r>
              <a:rPr lang="cs-CZ" dirty="0" smtClean="0">
                <a:latin typeface="+mj-lt"/>
              </a:rPr>
              <a:t>VY_32_INOVACE</a:t>
            </a:r>
            <a:r>
              <a:rPr lang="cs-CZ" smtClean="0">
                <a:latin typeface="+mj-lt"/>
              </a:rPr>
              <a:t>_ VI _2_12_ Jazykové příručky</a:t>
            </a:r>
          </a:p>
          <a:p>
            <a:endParaRPr lang="cs-CZ" b="1" dirty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Šablona číslo</a:t>
            </a:r>
            <a:r>
              <a:rPr lang="cs-CZ" b="1" smtClean="0">
                <a:latin typeface="+mj-lt"/>
              </a:rPr>
              <a:t>:  VI         </a:t>
            </a:r>
            <a:r>
              <a:rPr lang="cs-CZ" b="1" dirty="0" smtClean="0">
                <a:latin typeface="+mj-lt"/>
              </a:rPr>
              <a:t>Sada číslo:  </a:t>
            </a:r>
            <a:r>
              <a:rPr lang="cs-CZ" dirty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Pořadové číslo DUM</a:t>
            </a:r>
            <a:r>
              <a:rPr lang="cs-CZ" b="1" smtClean="0">
                <a:latin typeface="+mj-lt"/>
              </a:rPr>
              <a:t>:  12</a:t>
            </a:r>
            <a:endParaRPr lang="cs-CZ" dirty="0" smtClean="0">
              <a:latin typeface="+mj-lt"/>
            </a:endParaRP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Autor: </a:t>
            </a:r>
            <a:r>
              <a:rPr lang="cs-CZ" dirty="0" smtClean="0">
                <a:latin typeface="+mj-lt"/>
              </a:rPr>
              <a:t>Mgr. Radmila Sálová  </a:t>
            </a:r>
            <a:endParaRPr lang="cs-CZ" dirty="0">
              <a:latin typeface="+mj-lt"/>
            </a:endParaRP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smtClean="0">
                <a:latin typeface="Arial" pitchFamily="34" charset="0"/>
                <a:cs typeface="Arial" pitchFamily="34" charset="0"/>
              </a:rPr>
              <a:t>: Seznámení se základními jazykovými příručkami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Očekávaný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výstup</a:t>
            </a:r>
            <a:r>
              <a:rPr lang="cs-CZ" smtClean="0">
                <a:latin typeface="Arial" pitchFamily="34" charset="0"/>
                <a:cs typeface="Arial" pitchFamily="34" charset="0"/>
              </a:rPr>
              <a:t>: Žáci vědí, kde a jakým způsobem mohou získat potřebné informace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Druh učebního materiálu: prezentace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Typická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věková skupina: 13 </a:t>
            </a:r>
            <a:r>
              <a:rPr lang="cs-CZ" smtClean="0">
                <a:latin typeface="Arial" pitchFamily="34" charset="0"/>
                <a:cs typeface="Arial" pitchFamily="34" charset="0"/>
              </a:rPr>
              <a:t>– 15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let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mtClean="0">
                <a:latin typeface="Arial" pitchFamily="34" charset="0"/>
                <a:cs typeface="Arial" pitchFamily="34" charset="0"/>
              </a:rPr>
              <a:t>: PČP, SMČ, SSČ, heslo, rejstřík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Pomůcky a materiál: PC, sešit , PČP, SMČ, SSČ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912768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Book Antiqua" pitchFamily="18" charset="0"/>
              </a:rPr>
              <a:t>Žáci se naučí, jak s příručkami pracovat,    jak se v nich orientovat, co v nich mohou najít.</a:t>
            </a: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Book Antiqua" pitchFamily="18" charset="0"/>
              </a:rPr>
              <a:t>Vyzkouší si i  jejich internetovou podobou</a:t>
            </a: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Book Antiqua" pitchFamily="18" charset="0"/>
              </a:rPr>
              <a:t>Tento materiál je možno použít jako uvedení do tématu či na závěr jako shrnutí učiva  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Pravidla</a:t>
            </a:r>
            <a:r>
              <a:rPr lang="cs-CZ" b="1" smtClean="0"/>
              <a:t> </a:t>
            </a:r>
            <a:r>
              <a:rPr lang="cs-CZ" b="1" smtClean="0">
                <a:solidFill>
                  <a:schemeClr val="tx1"/>
                </a:solidFill>
              </a:rPr>
              <a:t>českého pravopisu - PČP</a:t>
            </a:r>
            <a:endParaRPr lang="cs-CZ" b="1">
              <a:solidFill>
                <a:schemeClr val="tx1"/>
              </a:solidFill>
            </a:endParaRPr>
          </a:p>
        </p:txBody>
      </p:sp>
      <p:pic>
        <p:nvPicPr>
          <p:cNvPr id="1026" name="Picture 2" descr="C:\Users\salovar\Desktop\knihy\IMG_208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56792"/>
            <a:ext cx="5886695" cy="4463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0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PČP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47800"/>
            <a:ext cx="7931224" cy="4572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smtClean="0">
                <a:latin typeface="Arial Black" pitchFamily="34" charset="0"/>
              </a:rPr>
              <a:t>Pravidla českého pravopisu</a:t>
            </a:r>
          </a:p>
          <a:p>
            <a:pPr marL="0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obsahují dvě hlavní části:</a:t>
            </a:r>
          </a:p>
          <a:p>
            <a:pPr marL="0" indent="0">
              <a:buNone/>
            </a:pPr>
            <a:endParaRPr lang="cs-CZ" sz="320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arenR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Pravopisná pravidla</a:t>
            </a:r>
          </a:p>
          <a:p>
            <a:pPr marL="514350" indent="-514350">
              <a:buAutoNum type="arabicParenR"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Pravopisný slovník  </a:t>
            </a:r>
            <a:endParaRPr lang="cs-CZ" sz="320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32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3762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PČP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47800"/>
            <a:ext cx="793122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u="sng" smtClean="0">
                <a:latin typeface="Arial" pitchFamily="34" charset="0"/>
                <a:cs typeface="Arial" pitchFamily="34" charset="0"/>
              </a:rPr>
              <a:t>Pravopisná pravidla</a:t>
            </a:r>
            <a:endParaRPr lang="cs-CZ" sz="32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obsahují poučení o pravopisných jevech s příklady.</a:t>
            </a:r>
          </a:p>
          <a:p>
            <a:pPr marL="0" indent="0">
              <a:buNone/>
            </a:pPr>
            <a:endParaRPr lang="cs-CZ" sz="24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Označování hlásek písmeny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Zkratky a značky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Psaní velkých písmen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Hranice slov v písmu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Členicí znaménka</a:t>
            </a:r>
          </a:p>
          <a:p>
            <a:pPr marL="0" indent="0">
              <a:buNone/>
            </a:pPr>
            <a:endParaRPr lang="cs-CZ" sz="240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smtClean="0">
                <a:latin typeface="Monotype Corsiva" pitchFamily="66" charset="0"/>
                <a:cs typeface="Arial" pitchFamily="34" charset="0"/>
              </a:rPr>
              <a:t>Orientace podle obsahu, uvedeny stránky.</a:t>
            </a:r>
          </a:p>
          <a:p>
            <a:pPr marL="0" indent="0">
              <a:buNone/>
            </a:pPr>
            <a:endParaRPr lang="cs-CZ" sz="28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65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PČP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47800"/>
            <a:ext cx="7931224" cy="4572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Pravopisný slovník</a:t>
            </a: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obsahuje slova seřazená podle abecedy.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 slov je uvedeno podle potřeby: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vysvětlení – slovní neboli věcný význam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výslovnost v hranatých závorkách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tvary, u kterých můžeme být na pochybách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 podstatných jmen mluvnický rod a tvar 2. pádu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Monotype Corsiva" pitchFamily="66" charset="0"/>
                <a:cs typeface="Arial" pitchFamily="34" charset="0"/>
              </a:rPr>
              <a:t>Orientace podle abecedy.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Nejsou uvedeny slovní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druhy!</a:t>
            </a:r>
            <a:endParaRPr lang="cs-CZ" sz="2400" dirty="0" smtClean="0">
              <a:latin typeface="Monotype Corsiva" pitchFamily="66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1936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745" y="180045"/>
            <a:ext cx="7772400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Stručná mluvnice česká - SMČ</a:t>
            </a:r>
            <a:endParaRPr lang="cs-CZ" b="1">
              <a:solidFill>
                <a:schemeClr val="tx1"/>
              </a:solidFill>
            </a:endParaRPr>
          </a:p>
        </p:txBody>
      </p:sp>
      <p:pic>
        <p:nvPicPr>
          <p:cNvPr id="2050" name="Picture 2" descr="C:\Users\salovar\Desktop\knihy\IMG_2084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556792"/>
            <a:ext cx="3285417" cy="4644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0093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745" y="180045"/>
            <a:ext cx="7772400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SMČ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autoři: Bohuslav Havránek, Alois Jedlička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Obsahuje: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Úvod – obecné poučení o jazyce</a:t>
            </a:r>
          </a:p>
          <a:p>
            <a:pPr marL="571500" indent="-571500">
              <a:buAutoNum type="romanU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Hláskosloví – spisovná výslovnost</a:t>
            </a:r>
          </a:p>
          <a:p>
            <a:pPr marL="571500" indent="-571500">
              <a:buAutoNum type="romanU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Pravopis</a:t>
            </a:r>
          </a:p>
          <a:p>
            <a:pPr marL="571500" indent="-571500">
              <a:buAutoNum type="romanU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Tvarosloví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(nauka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stavbě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slov)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71500" indent="-571500">
              <a:buAutoNum type="romanU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Skladba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Dodatky : o významu slov a slovní zásobě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o slohu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965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745" y="180045"/>
            <a:ext cx="7772400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SMČ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572000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vyhledávání podle:</a:t>
            </a:r>
          </a:p>
          <a:p>
            <a:pPr marL="0" indent="0">
              <a:buNone/>
            </a:pPr>
            <a:r>
              <a:rPr lang="cs-CZ" u="sng" smtClean="0">
                <a:latin typeface="Arial" pitchFamily="34" charset="0"/>
                <a:cs typeface="Arial" pitchFamily="34" charset="0"/>
              </a:rPr>
              <a:t>rejstříku věcného:</a:t>
            </a: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abecední seznam, číslice za hesly označují stránky.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U mezinárodních termínů v hranaté závorce výslovnost, v kulaté závorce se u některých z nich uvádí tvar 2. pádu č.j., popř. 1.p.č.mn.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př.</a:t>
            </a:r>
          </a:p>
          <a:p>
            <a:pPr marL="0" indent="0">
              <a:buNone/>
            </a:pPr>
            <a:r>
              <a:rPr lang="cs-CZ" sz="24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„abstraktní“ slovo 177</a:t>
            </a:r>
          </a:p>
          <a:p>
            <a:pPr marL="0" indent="0">
              <a:buNone/>
            </a:pPr>
            <a:r>
              <a:rPr lang="cs-CZ" sz="24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adjektivum [-tý] (-tiva) 48, v.  přídavné jméno</a:t>
            </a:r>
          </a:p>
          <a:p>
            <a:pPr marL="0" indent="0">
              <a:buNone/>
            </a:pPr>
            <a:r>
              <a:rPr lang="cs-CZ" sz="24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bere, brát,</a:t>
            </a:r>
            <a:r>
              <a:rPr lang="cs-CZ" sz="24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vzor tvrdý 116, 117, 118, 119</a:t>
            </a:r>
            <a:endParaRPr lang="cs-CZ" sz="2400" i="1">
              <a:solidFill>
                <a:schemeClr val="accent4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66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745" y="180045"/>
            <a:ext cx="7772400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SMČ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5720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smtClean="0">
                <a:latin typeface="Arial" pitchFamily="34" charset="0"/>
                <a:cs typeface="Arial" pitchFamily="34" charset="0"/>
              </a:rPr>
              <a:t>vyhledávání podle:</a:t>
            </a:r>
          </a:p>
          <a:p>
            <a:pPr marL="0" indent="0">
              <a:buNone/>
            </a:pPr>
            <a:r>
              <a:rPr lang="cs-CZ" sz="9600" u="sng" smtClean="0">
                <a:latin typeface="Arial" pitchFamily="34" charset="0"/>
                <a:cs typeface="Arial" pitchFamily="34" charset="0"/>
              </a:rPr>
              <a:t>rejstříku slov a tvarů:</a:t>
            </a:r>
          </a:p>
          <a:p>
            <a:pPr marL="0" indent="0">
              <a:buNone/>
            </a:pPr>
            <a:r>
              <a:rPr lang="cs-CZ" sz="9600" smtClean="0">
                <a:latin typeface="Arial" pitchFamily="34" charset="0"/>
                <a:cs typeface="Arial" pitchFamily="34" charset="0"/>
              </a:rPr>
              <a:t>obsahuje výběr slov, o nichž je po stránce mluvnické či výslovnostní píše.</a:t>
            </a:r>
          </a:p>
          <a:p>
            <a:pPr marL="0" indent="0">
              <a:buNone/>
            </a:pPr>
            <a:r>
              <a:rPr lang="cs-CZ" sz="9600" smtClean="0">
                <a:latin typeface="Arial" pitchFamily="34" charset="0"/>
                <a:cs typeface="Arial" pitchFamily="34" charset="0"/>
              </a:rPr>
              <a:t>Číslice před tvary : 2. j. = 2. pád jednotného čísla</a:t>
            </a:r>
          </a:p>
          <a:p>
            <a:pPr marL="0" indent="0">
              <a:buNone/>
            </a:pPr>
            <a:r>
              <a:rPr lang="cs-CZ" sz="9600">
                <a:latin typeface="Arial" pitchFamily="34" charset="0"/>
                <a:cs typeface="Arial" pitchFamily="34" charset="0"/>
              </a:rPr>
              <a:t> </a:t>
            </a:r>
            <a:r>
              <a:rPr lang="cs-CZ" sz="9600" smtClean="0">
                <a:latin typeface="Arial" pitchFamily="34" charset="0"/>
                <a:cs typeface="Arial" pitchFamily="34" charset="0"/>
              </a:rPr>
              <a:t>                              3. mn. = 3. osoba čísla množ.</a:t>
            </a:r>
          </a:p>
          <a:p>
            <a:pPr marL="0" indent="0">
              <a:buNone/>
            </a:pPr>
            <a:r>
              <a:rPr lang="cs-CZ" sz="9600" smtClean="0">
                <a:latin typeface="Arial" pitchFamily="34" charset="0"/>
                <a:cs typeface="Arial" pitchFamily="34" charset="0"/>
              </a:rPr>
              <a:t>Číslice za hesly označují stránky.</a:t>
            </a:r>
          </a:p>
          <a:p>
            <a:pPr marL="0" indent="0">
              <a:buNone/>
            </a:pPr>
            <a:r>
              <a:rPr lang="cs-CZ" sz="9600" smtClean="0">
                <a:latin typeface="Arial" pitchFamily="34" charset="0"/>
                <a:cs typeface="Arial" pitchFamily="34" charset="0"/>
              </a:rPr>
              <a:t>př.</a:t>
            </a:r>
          </a:p>
          <a:p>
            <a:pPr marL="0" indent="0">
              <a:buNone/>
            </a:pP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spojka 168, 170</a:t>
            </a:r>
          </a:p>
          <a:p>
            <a:pPr marL="0" indent="0">
              <a:buNone/>
            </a:pP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bydlit 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i </a:t>
            </a: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bydlet, 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3. mn. </a:t>
            </a: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bydlí 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 </a:t>
            </a: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bydlejí, bydlil 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 </a:t>
            </a: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bydlel 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129</a:t>
            </a:r>
          </a:p>
          <a:p>
            <a:pPr marL="0" indent="0">
              <a:buNone/>
            </a:pP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bratr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mn. 1. </a:t>
            </a: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bratři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i </a:t>
            </a: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bratří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2. </a:t>
            </a: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bratrů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i </a:t>
            </a: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bratří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...65</a:t>
            </a:r>
          </a:p>
          <a:p>
            <a:pPr marL="0" indent="0">
              <a:buNone/>
            </a:pPr>
            <a:r>
              <a:rPr lang="cs-CZ" sz="9600" i="1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nějaký </a:t>
            </a:r>
            <a:r>
              <a:rPr lang="cs-CZ" sz="960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88</a:t>
            </a:r>
            <a:endParaRPr lang="cs-CZ" sz="9600" i="1" smtClean="0">
              <a:solidFill>
                <a:schemeClr val="accent4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058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745" y="180045"/>
            <a:ext cx="7772400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SMČ</a:t>
            </a:r>
            <a:endParaRPr lang="cs-CZ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vyhledávání podle</a:t>
            </a:r>
          </a:p>
          <a:p>
            <a:pPr marL="0" indent="0">
              <a:buNone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obsahu :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I. HLÁSKOSLOVÍ – SPISOVNÁ VÝSLOVNOST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Přízvuk.........................................17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(stránka)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dirty="0" smtClean="0">
                <a:solidFill>
                  <a:schemeClr val="accent4"/>
                </a:solidFill>
                <a:latin typeface="Arial" pitchFamily="34" charset="0"/>
                <a:cs typeface="Arial" pitchFamily="34" charset="0"/>
              </a:rPr>
              <a:t>16. Slovní přízvuk hlavní, vedlejší. 17. Přizvukování  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accent4"/>
                </a:solidFill>
                <a:latin typeface="Arial" pitchFamily="34" charset="0"/>
                <a:cs typeface="Arial" pitchFamily="34" charset="0"/>
              </a:rPr>
              <a:t>   předložek; slova příklonná.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accent4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(16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17 je označení § )</a:t>
            </a:r>
          </a:p>
        </p:txBody>
      </p:sp>
    </p:spTree>
    <p:extLst>
      <p:ext uri="{BB962C8B-B14F-4D97-AF65-F5344CB8AC3E}">
        <p14:creationId xmlns:p14="http://schemas.microsoft.com/office/powerpoint/2010/main" val="50099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Slovníky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7772400" cy="424698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Slovní zásoba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českého jazyka je zachycena ve slovnících.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Příruční slovník jazyka českého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(250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000 slov – devět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svazků)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Slovník spisovného jazyka českého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(180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000 hesel, čtyři/ osm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svazků)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Slovník spisovné češtiny pro školu a veřejnost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(45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366 heslových slov, jeden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svazek)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1596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heslo</a:t>
            </a:r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45720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je slovo vyložené ve slovníku.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Hesla jsou řazena abecedně. Na každé stránce nahoře jsou uvedena hesla, kterými stránka začíná a kterým končí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Heslo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obsahuje: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vysvětlení věcného významu (arabské číslice) pomocí     synonym a antonym, popř. rčení, přísloví, pořekadel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určení slovního druhu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podst.jm. - rod, 2.p.č.j.;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u sloves vid)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tvary pokládané za správné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výslovnost v hranatých závorkách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72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7128792" cy="5472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663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Slovník</a:t>
            </a:r>
            <a:r>
              <a:rPr lang="cs-CZ" smtClean="0">
                <a:solidFill>
                  <a:schemeClr val="tx1"/>
                </a:solidFill>
              </a:rPr>
              <a:t> </a:t>
            </a:r>
            <a:r>
              <a:rPr lang="cs-CZ" b="1" smtClean="0">
                <a:solidFill>
                  <a:schemeClr val="tx1"/>
                </a:solidFill>
              </a:rPr>
              <a:t>spisovné češtiny - SSČ</a:t>
            </a:r>
            <a:endParaRPr lang="cs-CZ" b="1">
              <a:solidFill>
                <a:schemeClr val="tx1"/>
              </a:solidFill>
            </a:endParaRPr>
          </a:p>
        </p:txBody>
      </p:sp>
      <p:pic>
        <p:nvPicPr>
          <p:cNvPr id="4098" name="Picture 2" descr="C:\Users\salovar\Desktop\knihy\IMG_2080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7488832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3092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SSČ</a:t>
            </a:r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- je obrazem současné slovní zásoby, využívá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všechny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funkční styly, přihlíží k mluvené frazeologii.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SSČ obsahuje 4 přílohy: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Slovotvorný přehled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Zkratky a značky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Rodná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(křestní)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jména a příjmení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Zeměpisná jména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Monotype Corsiva" pitchFamily="66" charset="0"/>
                <a:cs typeface="Arial" pitchFamily="34" charset="0"/>
              </a:rPr>
              <a:t>U jednotlivých výrazů uvádí slovní druh.</a:t>
            </a:r>
            <a:endParaRPr lang="cs-CZ" sz="2000" dirty="0">
              <a:latin typeface="Monotype Corsiva" pitchFamily="66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59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solidFill>
                  <a:schemeClr val="tx1"/>
                </a:solidFill>
              </a:rPr>
              <a:t>SSČ</a:t>
            </a:r>
            <a:endParaRPr lang="cs-CZ" b="1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Monotype Corsiva" pitchFamily="66" charset="0"/>
              </a:rPr>
              <a:t>ukázka: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klobouk,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-u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 T 1 )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tuhá pokrývka hlavy (s okrajem):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pánský, dámský, slaměný k.; smeknout k.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pozdrav)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expr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ať si to strčí, dá za k. (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odmítnutí)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předmět připomínající klobouk 1; horní, zprav. rozšířená část plodnice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někt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 hub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(s výtrusy)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;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k. hříbku;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klobouček,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čku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m. zdrob.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Vývojový diagram: rozhodnutí 4"/>
          <p:cNvSpPr/>
          <p:nvPr/>
        </p:nvSpPr>
        <p:spPr>
          <a:xfrm>
            <a:off x="836778" y="2725747"/>
            <a:ext cx="360040" cy="432048"/>
          </a:xfrm>
          <a:prstGeom prst="flowChartDecisi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/>
          </a:p>
        </p:txBody>
      </p:sp>
    </p:spTree>
    <p:extLst>
      <p:ext uri="{BB962C8B-B14F-4D97-AF65-F5344CB8AC3E}">
        <p14:creationId xmlns:p14="http://schemas.microsoft.com/office/powerpoint/2010/main" val="3913993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Další užitečné příručky</a:t>
            </a:r>
            <a:endParaRPr lang="cs-CZ" sz="320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0" y="1447800"/>
            <a:ext cx="4110990" cy="4572000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Pokud uvažuješ o koupi nějaké jazykové příručky, vybírej pečlivě.</a:t>
            </a:r>
          </a:p>
          <a:p>
            <a:pPr marL="0" indent="0">
              <a:buNone/>
            </a:pPr>
            <a:endParaRPr lang="cs-CZ">
              <a:latin typeface="Monotype Corsiva" pitchFamily="66" charset="0"/>
            </a:endParaRPr>
          </a:p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Např. zde najdeš  spojenou</a:t>
            </a:r>
          </a:p>
          <a:p>
            <a:pPr marL="0" indent="0">
              <a:buNone/>
            </a:pPr>
            <a:r>
              <a:rPr lang="cs-CZ" u="sng" smtClean="0">
                <a:latin typeface="Arial" pitchFamily="34" charset="0"/>
                <a:cs typeface="Arial" pitchFamily="34" charset="0"/>
              </a:rPr>
              <a:t>mluvnici</a:t>
            </a:r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( upravená a aktualizovaná, zpracovaná podle SMČ )  </a:t>
            </a:r>
            <a:r>
              <a:rPr lang="cs-CZ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u="sng" smtClean="0">
                <a:latin typeface="Arial" pitchFamily="34" charset="0"/>
                <a:cs typeface="Arial" pitchFamily="34" charset="0"/>
              </a:rPr>
              <a:t>PČP</a:t>
            </a:r>
            <a:r>
              <a:rPr lang="cs-CZ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>
              <a:latin typeface="Monotype Corsiva" pitchFamily="66" charset="0"/>
              <a:cs typeface="Arial" pitchFamily="34" charset="0"/>
            </a:endParaRPr>
          </a:p>
        </p:txBody>
      </p:sp>
      <p:pic>
        <p:nvPicPr>
          <p:cNvPr id="5" name="Picture 2" descr="C:\Users\salovar\Desktop\knihy\IMG_208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1447800"/>
            <a:ext cx="3312368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744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latin typeface="Monotype Corsiva" pitchFamily="66" charset="0"/>
              </a:rPr>
              <a:t>Nemáš-li po ruce příručku, vyhledej si ji na internetu</a:t>
            </a:r>
            <a:endParaRPr lang="cs-CZ" sz="3200">
              <a:latin typeface="Monotype Corsiva" pitchFamily="66" charset="0"/>
            </a:endParaRPr>
          </a:p>
        </p:txBody>
      </p:sp>
      <p:pic>
        <p:nvPicPr>
          <p:cNvPr id="6146" name="Picture 2" descr="C:\Users\salovar\Desktop\knihy\153292-gallery1-qka3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84784"/>
            <a:ext cx="7620000" cy="453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08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Monotype Corsiva" pitchFamily="66" charset="0"/>
              </a:rPr>
              <a:t>Už víš, kde </a:t>
            </a:r>
            <a:r>
              <a:rPr lang="cs-CZ" dirty="0" smtClean="0">
                <a:solidFill>
                  <a:schemeClr val="tx1"/>
                </a:solidFill>
                <a:latin typeface="Monotype Corsiva" pitchFamily="66" charset="0"/>
              </a:rPr>
              <a:t>hledat?</a:t>
            </a:r>
            <a:endParaRPr lang="cs-CZ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Jakým slovním druhem je „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ano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“?</a:t>
            </a:r>
          </a:p>
          <a:p>
            <a:pPr marL="514350" indent="-51435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Správné tvary číslovky „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dva, oba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“?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Informace 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„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vypravování“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gubernije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] a  jak toto slovo správně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napsat?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748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Monotype Corsiva" pitchFamily="66" charset="0"/>
              </a:rPr>
              <a:t>Už víš, kde </a:t>
            </a:r>
            <a:r>
              <a:rPr lang="cs-CZ" dirty="0" smtClean="0">
                <a:solidFill>
                  <a:schemeClr val="tx1"/>
                </a:solidFill>
                <a:latin typeface="Monotype Corsiva" pitchFamily="66" charset="0"/>
              </a:rPr>
              <a:t>hledat? </a:t>
            </a:r>
            <a:r>
              <a:rPr lang="cs-CZ" dirty="0" smtClean="0">
                <a:solidFill>
                  <a:schemeClr val="tx1"/>
                </a:solidFill>
                <a:latin typeface="Monotype Corsiva" pitchFamily="66" charset="0"/>
              </a:rPr>
              <a:t>– řešení:</a:t>
            </a:r>
            <a:endParaRPr lang="cs-CZ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Jakým slovním druhem je „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ani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“?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1) SSČ, 2) SMČ, rejstřík slov a tvarů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Správné tvary číslovky „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dva, oba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“?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1) SSŠ, 2) PČP, 3) SMČ - rejstřík slov a tvarů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nebo obsah  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Informace 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„vypravování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“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1) SMČ – rejstřík věcný nebo obsah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gubernije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] a  jak toto slovo správně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napsat?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1) SSČ</a:t>
            </a:r>
            <a:endParaRPr lang="cs-CZ" dirty="0">
              <a:solidFill>
                <a:schemeClr val="accent4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120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sz="2000" smtClean="0"/>
          </a:p>
          <a:p>
            <a:r>
              <a:rPr lang="cs-CZ" sz="2000">
                <a:hlinkClick r:id="rId2"/>
              </a:rPr>
              <a:t>http://www.on-lineprocvicovani2.estranky.cz/img/picture/62/image0-4.jpgB</a:t>
            </a:r>
            <a:r>
              <a:rPr lang="cs-CZ" sz="2000"/>
              <a:t>. </a:t>
            </a:r>
          </a:p>
          <a:p>
            <a:r>
              <a:rPr lang="cs-CZ" sz="2000" smtClean="0"/>
              <a:t>http://www.novinky.cz/internet-a-pc/158795-na-internetu-se-objevil-novy-slovnik-ceskeho-jazyka.html</a:t>
            </a:r>
          </a:p>
          <a:p>
            <a:r>
              <a:rPr lang="cs-CZ" sz="2000" smtClean="0"/>
              <a:t>B. Havránek – A. Jedlička : Sturčnámluvnice česká,SPN, Praha 1966</a:t>
            </a:r>
          </a:p>
          <a:p>
            <a:r>
              <a:rPr lang="cs-CZ" sz="2000" smtClean="0"/>
              <a:t>V. Šaur: Pravidla českého pravopisu s výkladem mluvnice, Ottovo nakladatelství, Praha, 2004, ISBN 80-7181-133-5</a:t>
            </a:r>
          </a:p>
          <a:p>
            <a:r>
              <a:rPr lang="cs-CZ" sz="2000" smtClean="0"/>
              <a:t>Slovník spisovné češtiny pro školu a veřejnost, Akademia, Praha 1978</a:t>
            </a:r>
          </a:p>
          <a:p>
            <a:r>
              <a:rPr lang="cs-CZ" sz="2000" smtClean="0"/>
              <a:t>Pravidla českého pravopisu s graficky naznačeným dělením slov, FIN PUBLISHING, Olomouc 2001, ISBN 80-86002-52-7</a:t>
            </a:r>
          </a:p>
          <a:p>
            <a:r>
              <a:rPr lang="cs-CZ" sz="2000" smtClean="0"/>
              <a:t>Pravidla českého pravopisu, Ústav pro jazyk český AV ČR, Fortuna, Praha 2007, ISBN 80-7168-679-4</a:t>
            </a:r>
          </a:p>
          <a:p>
            <a:endParaRPr lang="cs-CZ" sz="200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091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3555</TotalTime>
  <Words>1067</Words>
  <Application>Microsoft Office PowerPoint</Application>
  <PresentationFormat>Předvádění na obrazovce (4:3)</PresentationFormat>
  <Paragraphs>165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Jmění</vt:lpstr>
      <vt:lpstr>Prezentace aplikace PowerPoint</vt:lpstr>
      <vt:lpstr>Prezentace aplikace PowerPoint</vt:lpstr>
      <vt:lpstr>Prezentace aplikace PowerPoint</vt:lpstr>
      <vt:lpstr>Pravidla českého pravopisu - PČP</vt:lpstr>
      <vt:lpstr>PČP</vt:lpstr>
      <vt:lpstr>PČP</vt:lpstr>
      <vt:lpstr>PČP</vt:lpstr>
      <vt:lpstr>Stručná mluvnice česká - SMČ</vt:lpstr>
      <vt:lpstr>SMČ</vt:lpstr>
      <vt:lpstr>SMČ</vt:lpstr>
      <vt:lpstr>SMČ</vt:lpstr>
      <vt:lpstr>SMČ</vt:lpstr>
      <vt:lpstr>Slovníky</vt:lpstr>
      <vt:lpstr>heslo</vt:lpstr>
      <vt:lpstr>Prezentace aplikace PowerPoint</vt:lpstr>
      <vt:lpstr>Slovník spisovné češtiny - SSČ</vt:lpstr>
      <vt:lpstr>SSČ</vt:lpstr>
      <vt:lpstr>SSČ</vt:lpstr>
      <vt:lpstr>Další užitečné příručky</vt:lpstr>
      <vt:lpstr>Nemáš-li po ruce příručku, vyhledej si ji na internetu</vt:lpstr>
      <vt:lpstr>Už víš, kde hledat?</vt:lpstr>
      <vt:lpstr>Už víš, kde hledat? – řešení: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jitka</cp:lastModifiedBy>
  <cp:revision>235</cp:revision>
  <dcterms:created xsi:type="dcterms:W3CDTF">2012-10-28T12:20:09Z</dcterms:created>
  <dcterms:modified xsi:type="dcterms:W3CDTF">2013-08-24T11:15:02Z</dcterms:modified>
</cp:coreProperties>
</file>