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E4735-286F-465D-9F5C-0F316108A576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A2FE-230C-4300-92DD-E76E93A0F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978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E4735-286F-465D-9F5C-0F316108A576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A2FE-230C-4300-92DD-E76E93A0F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380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E4735-286F-465D-9F5C-0F316108A576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A2FE-230C-4300-92DD-E76E93A0F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912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E4735-286F-465D-9F5C-0F316108A576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A2FE-230C-4300-92DD-E76E93A0F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293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E4735-286F-465D-9F5C-0F316108A576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A2FE-230C-4300-92DD-E76E93A0F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830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E4735-286F-465D-9F5C-0F316108A576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A2FE-230C-4300-92DD-E76E93A0F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282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E4735-286F-465D-9F5C-0F316108A576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A2FE-230C-4300-92DD-E76E93A0F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971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E4735-286F-465D-9F5C-0F316108A576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A2FE-230C-4300-92DD-E76E93A0F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330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E4735-286F-465D-9F5C-0F316108A576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A2FE-230C-4300-92DD-E76E93A0F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961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E4735-286F-465D-9F5C-0F316108A576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A2FE-230C-4300-92DD-E76E93A0F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419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E4735-286F-465D-9F5C-0F316108A576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A2FE-230C-4300-92DD-E76E93A0F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706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9E4735-286F-465D-9F5C-0F316108A576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30A2FE-230C-4300-92DD-E76E93A0F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1452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3.wmf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5"/>
                </a:solidFill>
              </a:rPr>
              <a:t>Název DUM:  </a:t>
            </a:r>
            <a:r>
              <a:rPr lang="cs-CZ" dirty="0" smtClean="0">
                <a:solidFill>
                  <a:schemeClr val="accent5"/>
                </a:solidFill>
              </a:rPr>
              <a:t>VY_32_INOVACE_XVII_3_11_Beruška</a:t>
            </a:r>
          </a:p>
          <a:p>
            <a:endParaRPr lang="cs-CZ" dirty="0" smtClean="0">
              <a:solidFill>
                <a:schemeClr val="accent5"/>
              </a:solidFill>
            </a:endParaRPr>
          </a:p>
          <a:p>
            <a:r>
              <a:rPr lang="cs-CZ" b="1" dirty="0" smtClean="0">
                <a:solidFill>
                  <a:schemeClr val="accent5"/>
                </a:solidFill>
              </a:rPr>
              <a:t>Šablona číslo:  </a:t>
            </a:r>
            <a:r>
              <a:rPr lang="cs-CZ" dirty="0" smtClean="0">
                <a:solidFill>
                  <a:schemeClr val="accent5"/>
                </a:solidFill>
              </a:rPr>
              <a:t>XVII             </a:t>
            </a:r>
            <a:r>
              <a:rPr lang="cs-CZ" b="1" dirty="0" smtClean="0">
                <a:solidFill>
                  <a:schemeClr val="accent5"/>
                </a:solidFill>
              </a:rPr>
              <a:t>Sada číslo</a:t>
            </a:r>
            <a:r>
              <a:rPr lang="cs-CZ" dirty="0" smtClean="0">
                <a:solidFill>
                  <a:schemeClr val="accent5"/>
                </a:solidFill>
              </a:rPr>
              <a:t>:  </a:t>
            </a:r>
            <a:r>
              <a:rPr lang="cs-CZ" dirty="0">
                <a:solidFill>
                  <a:schemeClr val="accent5"/>
                </a:solidFill>
              </a:rPr>
              <a:t>3</a:t>
            </a:r>
            <a:r>
              <a:rPr lang="cs-CZ" dirty="0" smtClean="0">
                <a:solidFill>
                  <a:schemeClr val="accent5"/>
                </a:solidFill>
              </a:rPr>
              <a:t>              </a:t>
            </a:r>
            <a:r>
              <a:rPr lang="cs-CZ" b="1" dirty="0" smtClean="0">
                <a:solidFill>
                  <a:schemeClr val="accent5"/>
                </a:solidFill>
              </a:rPr>
              <a:t>Pořadové číslo DUM:  </a:t>
            </a:r>
            <a:r>
              <a:rPr lang="cs-CZ" dirty="0" smtClean="0">
                <a:solidFill>
                  <a:schemeClr val="accent5"/>
                </a:solidFill>
              </a:rPr>
              <a:t>11</a:t>
            </a:r>
          </a:p>
          <a:p>
            <a:endParaRPr lang="cs-CZ" dirty="0" smtClean="0">
              <a:solidFill>
                <a:schemeClr val="accent5"/>
              </a:solidFill>
            </a:endParaRPr>
          </a:p>
          <a:p>
            <a:r>
              <a:rPr lang="cs-CZ" b="1" dirty="0" smtClean="0">
                <a:solidFill>
                  <a:schemeClr val="accent5"/>
                </a:solidFill>
              </a:rPr>
              <a:t>Autor: </a:t>
            </a:r>
            <a:r>
              <a:rPr lang="cs-CZ" dirty="0" smtClean="0">
                <a:solidFill>
                  <a:schemeClr val="accent5"/>
                </a:solidFill>
              </a:rPr>
              <a:t>Mgr. Martina Samková</a:t>
            </a:r>
            <a:endParaRPr lang="cs-CZ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26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04664"/>
            <a:ext cx="727280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Anotace: </a:t>
            </a:r>
            <a:r>
              <a:rPr lang="cs-CZ" dirty="0" smtClean="0">
                <a:solidFill>
                  <a:schemeClr val="accent6"/>
                </a:solidFill>
              </a:rPr>
              <a:t>Žáci vyrábějí berušku z papíru. Zručnější žáci mohou přišívat knoflíky.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/>
            </a:r>
            <a:br>
              <a:rPr lang="cs-CZ" dirty="0" smtClean="0">
                <a:solidFill>
                  <a:schemeClr val="accent6"/>
                </a:solidFill>
              </a:rPr>
            </a:br>
            <a:r>
              <a:rPr lang="cs-CZ" b="1" dirty="0" smtClean="0">
                <a:solidFill>
                  <a:schemeClr val="accent6"/>
                </a:solidFill>
              </a:rPr>
              <a:t>Očekávaný výstup</a:t>
            </a:r>
            <a:r>
              <a:rPr lang="cs-CZ" sz="1600" b="1" dirty="0" smtClean="0">
                <a:solidFill>
                  <a:schemeClr val="accent6"/>
                </a:solidFill>
              </a:rPr>
              <a:t>: </a:t>
            </a:r>
            <a:r>
              <a:rPr lang="cs-CZ" dirty="0" smtClean="0">
                <a:solidFill>
                  <a:schemeClr val="accent6"/>
                </a:solidFill>
              </a:rPr>
              <a:t>Žák umí stříhat s nůžkami dle šablony.</a:t>
            </a:r>
            <a:endParaRPr lang="cs-CZ" dirty="0">
              <a:solidFill>
                <a:schemeClr val="accent6"/>
              </a:solidFill>
            </a:endParaRPr>
          </a:p>
          <a:p>
            <a:r>
              <a:rPr lang="cs-CZ" dirty="0" smtClean="0">
                <a:solidFill>
                  <a:schemeClr val="accent6"/>
                </a:solidFill>
              </a:rPr>
              <a:t/>
            </a:r>
            <a:br>
              <a:rPr lang="cs-CZ" dirty="0" smtClean="0">
                <a:solidFill>
                  <a:schemeClr val="accent6"/>
                </a:solidFill>
              </a:rPr>
            </a:br>
            <a:r>
              <a:rPr lang="cs-CZ" b="1" dirty="0" smtClean="0">
                <a:solidFill>
                  <a:schemeClr val="accent6"/>
                </a:solidFill>
              </a:rPr>
              <a:t>Druh učebního materiálu: </a:t>
            </a:r>
            <a:r>
              <a:rPr lang="cs-CZ" dirty="0" smtClean="0">
                <a:solidFill>
                  <a:schemeClr val="accent6"/>
                </a:solidFill>
              </a:rPr>
              <a:t>prezentace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/>
            </a:r>
            <a:br>
              <a:rPr lang="cs-CZ" dirty="0" smtClean="0">
                <a:solidFill>
                  <a:schemeClr val="accent6"/>
                </a:solidFill>
              </a:rPr>
            </a:br>
            <a:r>
              <a:rPr lang="cs-CZ" b="1" dirty="0" smtClean="0">
                <a:solidFill>
                  <a:schemeClr val="accent6"/>
                </a:solidFill>
              </a:rPr>
              <a:t>Typická věková skupina: </a:t>
            </a:r>
            <a:r>
              <a:rPr lang="cs-CZ" dirty="0" smtClean="0">
                <a:solidFill>
                  <a:schemeClr val="accent6"/>
                </a:solidFill>
              </a:rPr>
              <a:t>10 let, 4. třída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/>
            </a:r>
            <a:br>
              <a:rPr lang="cs-CZ" dirty="0" smtClean="0">
                <a:solidFill>
                  <a:schemeClr val="accent6"/>
                </a:solidFill>
              </a:rPr>
            </a:br>
            <a:r>
              <a:rPr lang="cs-CZ" b="1" dirty="0" smtClean="0">
                <a:solidFill>
                  <a:schemeClr val="accent6"/>
                </a:solidFill>
              </a:rPr>
              <a:t>Klíčová slova: </a:t>
            </a:r>
            <a:r>
              <a:rPr lang="cs-CZ" dirty="0" smtClean="0">
                <a:solidFill>
                  <a:schemeClr val="accent6"/>
                </a:solidFill>
              </a:rPr>
              <a:t>stříhání, obkreslování, vybarvování, přišívání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/>
            </a:r>
            <a:br>
              <a:rPr lang="cs-CZ" dirty="0" smtClean="0">
                <a:solidFill>
                  <a:schemeClr val="accent6"/>
                </a:solidFill>
              </a:rPr>
            </a:br>
            <a:r>
              <a:rPr lang="cs-CZ" b="1" dirty="0" smtClean="0">
                <a:solidFill>
                  <a:schemeClr val="accent6"/>
                </a:solidFill>
              </a:rPr>
              <a:t>Pomůcky a materiál: </a:t>
            </a:r>
            <a:r>
              <a:rPr lang="cs-CZ" dirty="0" smtClean="0">
                <a:solidFill>
                  <a:schemeClr val="accent6"/>
                </a:solidFill>
              </a:rPr>
              <a:t>interaktivní tabule, čtvrtka, fixy, nůžky, knoflíky, jehla a niť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/>
            </a:r>
            <a:br>
              <a:rPr lang="cs-CZ" dirty="0" smtClean="0">
                <a:solidFill>
                  <a:schemeClr val="accent6"/>
                </a:solidFill>
              </a:rPr>
            </a:br>
            <a:r>
              <a:rPr lang="cs-CZ" b="1" dirty="0" smtClean="0">
                <a:solidFill>
                  <a:schemeClr val="accent6"/>
                </a:solidFill>
              </a:rPr>
              <a:t>Potřebný čas pro výuku DUM: </a:t>
            </a:r>
            <a:r>
              <a:rPr lang="cs-CZ" dirty="0" smtClean="0">
                <a:solidFill>
                  <a:schemeClr val="accent6"/>
                </a:solidFill>
              </a:rPr>
              <a:t>45 min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/>
            </a:r>
            <a:br>
              <a:rPr lang="cs-CZ" dirty="0" smtClean="0">
                <a:solidFill>
                  <a:schemeClr val="accent6"/>
                </a:solidFill>
              </a:rPr>
            </a:br>
            <a:r>
              <a:rPr lang="cs-CZ" b="1" dirty="0" smtClean="0">
                <a:solidFill>
                  <a:schemeClr val="accent6"/>
                </a:solidFill>
              </a:rPr>
              <a:t>Metodické zhodnocení a popis práce s digitálním učebním materiálem: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Žáci podle interaktivní tabule a šablony vyrábějí berušku, která bude zdobit třídu.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3770024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80000"/>
                <a:satMod val="300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1470025"/>
          </a:xfrm>
        </p:spPr>
        <p:txBody>
          <a:bodyPr>
            <a:noAutofit/>
          </a:bodyPr>
          <a:lstStyle/>
          <a:p>
            <a:r>
              <a:rPr lang="cs-CZ" sz="10000" dirty="0" smtClean="0">
                <a:solidFill>
                  <a:srgbClr val="FF0000"/>
                </a:solidFill>
              </a:rPr>
              <a:t>Beruška</a:t>
            </a:r>
            <a:endParaRPr lang="cs-CZ" sz="100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Miláček\AppData\Local\Microsoft\Windows\Temporary Internet Files\Content.IE5\25XNRQBG\MC90043000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6962" y="2636912"/>
            <a:ext cx="3070076" cy="3693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8055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400" dirty="0" smtClean="0">
                <a:solidFill>
                  <a:srgbClr val="FF0000"/>
                </a:solidFill>
              </a:rPr>
              <a:t>Pomůcky:</a:t>
            </a:r>
            <a:endParaRPr lang="cs-CZ" sz="6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Bílá čtvrtka, tužka, nůžky, fixy</a:t>
            </a:r>
            <a:r>
              <a:rPr lang="cs-CZ" sz="2800" smtClean="0">
                <a:solidFill>
                  <a:srgbClr val="FF0000"/>
                </a:solidFill>
              </a:rPr>
              <a:t>, pastelky,  </a:t>
            </a:r>
            <a:r>
              <a:rPr lang="cs-CZ" sz="2800" dirty="0" smtClean="0">
                <a:solidFill>
                  <a:srgbClr val="FF0000"/>
                </a:solidFill>
              </a:rPr>
              <a:t>jehla a nitě.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Miláček\AppData\Local\Microsoft\Windows\Temporary Internet Files\Content.IE5\J31PISJR\MC9003708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420888"/>
            <a:ext cx="2960205" cy="356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6178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589240"/>
            <a:ext cx="5486400" cy="80486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Obkresli šablonu na bílou čtvrtku.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G:\DCIM\100DICAM\DSCI027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9896" y="332656"/>
            <a:ext cx="6444208" cy="483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161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877272"/>
            <a:ext cx="5486400" cy="80486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Berušku dle obkreslení vystřihni.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G:\DCIM\100DICAM\DSCI027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876" y="332656"/>
            <a:ext cx="6804248" cy="5103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548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661248"/>
            <a:ext cx="5486400" cy="80486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Berušku vybarvi fixem či pastelkou bez teček.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5122" name="Picture 2" descr="G:\DCIM\100DICAM\DSCI027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66682"/>
            <a:ext cx="6768752" cy="483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8679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661248"/>
            <a:ext cx="5486400" cy="80486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Pro náročnější zpracování tečky znázorní pomocí přišitých knoflíků.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6146" name="Picture 2" descr="G:\DCIM\100DICAM\DSCI027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9896" y="548680"/>
            <a:ext cx="6444208" cy="483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0250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Pro jednodušší verzi zvol pro vytvoření teček fix.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7170" name="Picture 2" descr="C:\Users\Miláček\AppData\Local\Microsoft\Windows\Temporary Internet Files\Content.IE5\CDILIN0I\MC9002321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4578" y="292418"/>
            <a:ext cx="4154845" cy="444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157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455092" y="5661248"/>
            <a:ext cx="6748117" cy="80486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Znáš ještě nějaké jiné </a:t>
            </a:r>
            <a:r>
              <a:rPr lang="cs-CZ" sz="2800" dirty="0" smtClean="0">
                <a:solidFill>
                  <a:srgbClr val="FF0000"/>
                </a:solidFill>
              </a:rPr>
              <a:t>brouky? </a:t>
            </a:r>
            <a:endParaRPr lang="cs-CZ" sz="2800" dirty="0" smtClean="0">
              <a:solidFill>
                <a:srgbClr val="FF0000"/>
              </a:solidFill>
            </a:endParaRPr>
          </a:p>
        </p:txBody>
      </p:sp>
      <p:pic>
        <p:nvPicPr>
          <p:cNvPr id="8194" name="Picture 2" descr="C:\Users\Miláček\AppData\Local\Microsoft\Windows\Temporary Internet Files\Content.IE5\J31PISJR\MC90043803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Miláček\AppData\Local\Microsoft\Windows\Temporary Internet Files\Content.IE5\H6GKGX6I\MC9002152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48680"/>
            <a:ext cx="1181477" cy="187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Miláček\AppData\Local\Microsoft\Windows\Temporary Internet Files\Content.IE5\H6GKGX6I\MC90043803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2918" y="2606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Miláček\AppData\Local\Microsoft\Windows\Temporary Internet Files\Content.IE5\J31PISJR\MC90043803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01193"/>
            <a:ext cx="2364267" cy="2364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Miláček\AppData\Local\Microsoft\Windows\Temporary Internet Files\Content.IE5\CDILIN0I\MC9003469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092" y="3003848"/>
            <a:ext cx="2592708" cy="1469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Miláček\AppData\Local\Microsoft\Windows\Temporary Internet Files\Content.IE5\J31PISJR\MC900438025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471" y="2724361"/>
            <a:ext cx="2091680" cy="209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Miláček\AppData\Local\Microsoft\Windows\Temporary Internet Files\Content.IE5\CDILIN0I\MC9003468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28999"/>
            <a:ext cx="1826057" cy="1039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3" name="Picture 11" descr="C:\Users\Miláček\AppData\Local\Microsoft\Windows\Temporary Internet Files\Content.IE5\J31PISJR\MC90015117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3745" y="2842682"/>
            <a:ext cx="1786738" cy="1792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0599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0000"/>
                </a:solidFill>
              </a:rPr>
              <a:t>Zdroje: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0726" y="1196752"/>
            <a:ext cx="8229600" cy="226298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rgbClr val="FF0000"/>
                </a:solidFill>
              </a:rPr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b="1" u="sng" dirty="0" smtClean="0"/>
          </a:p>
          <a:p>
            <a:r>
              <a:rPr lang="cs-CZ" sz="2800" b="1" dirty="0">
                <a:solidFill>
                  <a:srgbClr val="FF0000"/>
                </a:solidFill>
              </a:rPr>
              <a:t>Použity fotografie z autorčiny </a:t>
            </a:r>
            <a:r>
              <a:rPr lang="cs-CZ" sz="2800" b="1" dirty="0" smtClean="0">
                <a:solidFill>
                  <a:srgbClr val="FF0000"/>
                </a:solidFill>
              </a:rPr>
              <a:t>dílny</a:t>
            </a:r>
            <a:endParaRPr lang="cs-CZ" sz="2800" b="1" u="sng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94294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4">
      <a:dk1>
        <a:srgbClr val="92D050"/>
      </a:dk1>
      <a:lt1>
        <a:srgbClr val="00B050"/>
      </a:lt1>
      <a:dk2>
        <a:srgbClr val="9BBB59"/>
      </a:dk2>
      <a:lt2>
        <a:srgbClr val="C3D69B"/>
      </a:lt2>
      <a:accent1>
        <a:srgbClr val="76923C"/>
      </a:accent1>
      <a:accent2>
        <a:srgbClr val="4F6128"/>
      </a:accent2>
      <a:accent3>
        <a:srgbClr val="C4BD97"/>
      </a:accent3>
      <a:accent4>
        <a:srgbClr val="938953"/>
      </a:accent4>
      <a:accent5>
        <a:srgbClr val="494429"/>
      </a:accent5>
      <a:accent6>
        <a:srgbClr val="1D1B10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126</Words>
  <Application>Microsoft Office PowerPoint</Application>
  <PresentationFormat>Předvádění na obrazovce (4:3)</PresentationFormat>
  <Paragraphs>33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Beruška</vt:lpstr>
      <vt:lpstr>Pomůcky: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Beruška</dc:title>
  <dc:creator>Miláček</dc:creator>
  <cp:lastModifiedBy>Martina Samková</cp:lastModifiedBy>
  <cp:revision>8</cp:revision>
  <dcterms:created xsi:type="dcterms:W3CDTF">2013-08-22T12:05:46Z</dcterms:created>
  <dcterms:modified xsi:type="dcterms:W3CDTF">2013-08-22T15:26:05Z</dcterms:modified>
</cp:coreProperties>
</file>