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68" r:id="rId1"/>
  </p:sldMasterIdLst>
  <p:notesMasterIdLst>
    <p:notesMasterId r:id="rId10"/>
  </p:notesMasterIdLst>
  <p:sldIdLst>
    <p:sldId id="257" r:id="rId2"/>
    <p:sldId id="258" r:id="rId3"/>
    <p:sldId id="261" r:id="rId4"/>
    <p:sldId id="262" r:id="rId5"/>
    <p:sldId id="263" r:id="rId6"/>
    <p:sldId id="264" r:id="rId7"/>
    <p:sldId id="265" r:id="rId8"/>
    <p:sldId id="259"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94629" autoAdjust="0"/>
  </p:normalViewPr>
  <p:slideViewPr>
    <p:cSldViewPr showGuides="1">
      <p:cViewPr varScale="1">
        <p:scale>
          <a:sx n="70" d="100"/>
          <a:sy n="70" d="100"/>
        </p:scale>
        <p:origin x="-1152"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35FDFB-8A93-463F-B540-AB7E6A1AB613}" type="doc">
      <dgm:prSet loTypeId="urn:microsoft.com/office/officeart/2005/8/layout/vList3#1" loCatId="list" qsTypeId="urn:microsoft.com/office/officeart/2005/8/quickstyle/3d7" qsCatId="3D" csTypeId="urn:microsoft.com/office/officeart/2005/8/colors/accent3_2" csCatId="accent3" phldr="1"/>
      <dgm:spPr/>
      <dgm:t>
        <a:bodyPr/>
        <a:lstStyle/>
        <a:p>
          <a:endParaRPr lang="cs-CZ"/>
        </a:p>
      </dgm:t>
    </dgm:pt>
    <dgm:pt modelId="{BEBE7804-0246-4630-9641-DE8C5D29C193}">
      <dgm:prSet/>
      <dgm:spPr/>
      <dgm:t>
        <a:bodyPr/>
        <a:lstStyle/>
        <a:p>
          <a:pPr rtl="0"/>
          <a:r>
            <a:rPr lang="cs-CZ" baseline="0" dirty="0" smtClean="0"/>
            <a:t/>
          </a:r>
          <a:br>
            <a:rPr lang="cs-CZ" baseline="0" dirty="0" smtClean="0"/>
          </a:br>
          <a:r>
            <a:rPr lang="cs-CZ" baseline="0" dirty="0" smtClean="0"/>
            <a:t>EKOSYSTÉMY</a:t>
          </a:r>
        </a:p>
        <a:p>
          <a:pPr rtl="0"/>
          <a:r>
            <a:rPr lang="cs-CZ" baseline="0" dirty="0" smtClean="0"/>
            <a:t>OCHRANA BIOLOGICKÝCH DRUHŮ</a:t>
          </a:r>
          <a:endParaRPr lang="cs-CZ" baseline="0" dirty="0"/>
        </a:p>
      </dgm:t>
    </dgm:pt>
    <dgm:pt modelId="{3BB8FC78-D0A8-4360-A9BC-8A9CF82479E5}" type="parTrans" cxnId="{1BD377F0-B290-4143-91E6-9551C0626A78}">
      <dgm:prSet/>
      <dgm:spPr/>
      <dgm:t>
        <a:bodyPr/>
        <a:lstStyle/>
        <a:p>
          <a:endParaRPr lang="cs-CZ"/>
        </a:p>
      </dgm:t>
    </dgm:pt>
    <dgm:pt modelId="{865984E3-017A-44E2-9295-D56104490FB6}" type="sibTrans" cxnId="{1BD377F0-B290-4143-91E6-9551C0626A78}">
      <dgm:prSet/>
      <dgm:spPr/>
      <dgm:t>
        <a:bodyPr/>
        <a:lstStyle/>
        <a:p>
          <a:endParaRPr lang="cs-CZ"/>
        </a:p>
      </dgm:t>
    </dgm:pt>
    <dgm:pt modelId="{09481AF1-E66D-4BD5-9DC2-BC3BE4440F99}" type="pres">
      <dgm:prSet presAssocID="{9735FDFB-8A93-463F-B540-AB7E6A1AB613}" presName="linearFlow" presStyleCnt="0">
        <dgm:presLayoutVars>
          <dgm:dir/>
          <dgm:resizeHandles val="exact"/>
        </dgm:presLayoutVars>
      </dgm:prSet>
      <dgm:spPr/>
      <dgm:t>
        <a:bodyPr/>
        <a:lstStyle/>
        <a:p>
          <a:endParaRPr lang="cs-CZ"/>
        </a:p>
      </dgm:t>
    </dgm:pt>
    <dgm:pt modelId="{DB360705-E9BB-4E54-9833-6158DD189210}" type="pres">
      <dgm:prSet presAssocID="{BEBE7804-0246-4630-9641-DE8C5D29C193}" presName="composite" presStyleCnt="0"/>
      <dgm:spPr/>
      <dgm:t>
        <a:bodyPr/>
        <a:lstStyle/>
        <a:p>
          <a:endParaRPr lang="cs-CZ"/>
        </a:p>
      </dgm:t>
    </dgm:pt>
    <dgm:pt modelId="{E416AA41-4D3D-4696-BA00-8038245DD03C}" type="pres">
      <dgm:prSet presAssocID="{BEBE7804-0246-4630-9641-DE8C5D29C193}" presName="imgShp" presStyleLbl="fgImgPlace1" presStyleIdx="0" presStyleCnt="1"/>
      <dgm:spPr/>
      <dgm:t>
        <a:bodyPr/>
        <a:lstStyle/>
        <a:p>
          <a:endParaRPr lang="cs-CZ"/>
        </a:p>
      </dgm:t>
    </dgm:pt>
    <dgm:pt modelId="{0B342B08-B269-45C7-885F-6011A0523413}" type="pres">
      <dgm:prSet presAssocID="{BEBE7804-0246-4630-9641-DE8C5D29C193}" presName="txShp" presStyleLbl="node1" presStyleIdx="0" presStyleCnt="1">
        <dgm:presLayoutVars>
          <dgm:bulletEnabled val="1"/>
        </dgm:presLayoutVars>
      </dgm:prSet>
      <dgm:spPr/>
      <dgm:t>
        <a:bodyPr/>
        <a:lstStyle/>
        <a:p>
          <a:endParaRPr lang="cs-CZ"/>
        </a:p>
      </dgm:t>
    </dgm:pt>
  </dgm:ptLst>
  <dgm:cxnLst>
    <dgm:cxn modelId="{1BD377F0-B290-4143-91E6-9551C0626A78}" srcId="{9735FDFB-8A93-463F-B540-AB7E6A1AB613}" destId="{BEBE7804-0246-4630-9641-DE8C5D29C193}" srcOrd="0" destOrd="0" parTransId="{3BB8FC78-D0A8-4360-A9BC-8A9CF82479E5}" sibTransId="{865984E3-017A-44E2-9295-D56104490FB6}"/>
    <dgm:cxn modelId="{A924E652-24BB-4BE3-8FE8-061E2D0703E2}" type="presOf" srcId="{9735FDFB-8A93-463F-B540-AB7E6A1AB613}" destId="{09481AF1-E66D-4BD5-9DC2-BC3BE4440F99}" srcOrd="0" destOrd="0" presId="urn:microsoft.com/office/officeart/2005/8/layout/vList3#1"/>
    <dgm:cxn modelId="{D18C4DFC-7B9B-43F0-BBF2-F09E56ACB0CA}" type="presOf" srcId="{BEBE7804-0246-4630-9641-DE8C5D29C193}" destId="{0B342B08-B269-45C7-885F-6011A0523413}" srcOrd="0" destOrd="0" presId="urn:microsoft.com/office/officeart/2005/8/layout/vList3#1"/>
    <dgm:cxn modelId="{603F9526-E641-4984-AFC4-C097FD5E2EEF}" type="presParOf" srcId="{09481AF1-E66D-4BD5-9DC2-BC3BE4440F99}" destId="{DB360705-E9BB-4E54-9833-6158DD189210}" srcOrd="0" destOrd="0" presId="urn:microsoft.com/office/officeart/2005/8/layout/vList3#1"/>
    <dgm:cxn modelId="{EEB93F5D-565B-4328-8D4E-6FBA29E6E6F3}" type="presParOf" srcId="{DB360705-E9BB-4E54-9833-6158DD189210}" destId="{E416AA41-4D3D-4696-BA00-8038245DD03C}" srcOrd="0" destOrd="0" presId="urn:microsoft.com/office/officeart/2005/8/layout/vList3#1"/>
    <dgm:cxn modelId="{4946E768-DBA5-4D88-8A79-090A1E5A2771}" type="presParOf" srcId="{DB360705-E9BB-4E54-9833-6158DD189210}" destId="{0B342B08-B269-45C7-885F-6011A0523413}" srcOrd="1" destOrd="0" presId="urn:microsoft.com/office/officeart/2005/8/layout/vList3#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E06D08-DB6A-4C4B-A48D-B9EA1C4862FD}" type="doc">
      <dgm:prSet loTypeId="urn:microsoft.com/office/officeart/2005/8/layout/venn1" loCatId="relationship" qsTypeId="urn:microsoft.com/office/officeart/2005/8/quickstyle/simple1" qsCatId="simple" csTypeId="urn:microsoft.com/office/officeart/2005/8/colors/accent3_5" csCatId="accent3" phldr="1"/>
      <dgm:spPr/>
      <dgm:t>
        <a:bodyPr/>
        <a:lstStyle/>
        <a:p>
          <a:endParaRPr lang="cs-CZ"/>
        </a:p>
      </dgm:t>
    </dgm:pt>
    <dgm:pt modelId="{C4498F89-D749-4A56-B6BC-5B2853AE55CF}">
      <dgm:prSet/>
      <dgm:spPr/>
      <dgm:t>
        <a:bodyPr/>
        <a:lstStyle/>
        <a:p>
          <a:pPr rtl="0"/>
          <a:r>
            <a:rPr lang="cs-CZ" dirty="0" smtClean="0"/>
            <a:t>V určitém prostředí žijí jednotlivé živé organismy (živočichové, rostliny), vzájemně jsou na sobě závislé.</a:t>
          </a:r>
          <a:endParaRPr lang="cs-CZ" dirty="0"/>
        </a:p>
      </dgm:t>
    </dgm:pt>
    <dgm:pt modelId="{FB25EBC1-FB6A-475C-B8E1-DD3E4863E46C}" type="parTrans" cxnId="{EECDC24C-C680-4A4D-A1BB-9ED473A0FDDF}">
      <dgm:prSet/>
      <dgm:spPr/>
      <dgm:t>
        <a:bodyPr/>
        <a:lstStyle/>
        <a:p>
          <a:endParaRPr lang="cs-CZ"/>
        </a:p>
      </dgm:t>
    </dgm:pt>
    <dgm:pt modelId="{038FA74A-33C1-4708-A5E5-0901FE36D060}" type="sibTrans" cxnId="{EECDC24C-C680-4A4D-A1BB-9ED473A0FDDF}">
      <dgm:prSet/>
      <dgm:spPr/>
      <dgm:t>
        <a:bodyPr/>
        <a:lstStyle/>
        <a:p>
          <a:endParaRPr lang="cs-CZ"/>
        </a:p>
      </dgm:t>
    </dgm:pt>
    <dgm:pt modelId="{7BDCD97C-EAB9-48A6-A283-B8E93DAAA706}">
      <dgm:prSet/>
      <dgm:spPr/>
      <dgm:t>
        <a:bodyPr/>
        <a:lstStyle/>
        <a:p>
          <a:pPr rtl="0"/>
          <a:r>
            <a:rPr lang="cs-CZ" u="sng" dirty="0" smtClean="0"/>
            <a:t>EKOSYSTÉM LESA </a:t>
          </a:r>
          <a:r>
            <a:rPr lang="cs-CZ" u="none" dirty="0" smtClean="0"/>
            <a:t>  </a:t>
          </a:r>
        </a:p>
        <a:p>
          <a:pPr rtl="0"/>
          <a:r>
            <a:rPr lang="cs-CZ" dirty="0" smtClean="0"/>
            <a:t>jednotlivé druhy stromů, rostlin, hub, ptáků, savců, měkkýšů, hmyzu a také horniny, půda, ovzduší, voda.</a:t>
          </a:r>
          <a:endParaRPr lang="cs-CZ" dirty="0"/>
        </a:p>
      </dgm:t>
    </dgm:pt>
    <dgm:pt modelId="{8BD6A78F-A59F-4B70-84CA-1439A506432D}" type="parTrans" cxnId="{F7F5FCC8-BDB6-4050-9179-CC973E9475B8}">
      <dgm:prSet/>
      <dgm:spPr/>
      <dgm:t>
        <a:bodyPr/>
        <a:lstStyle/>
        <a:p>
          <a:endParaRPr lang="cs-CZ"/>
        </a:p>
      </dgm:t>
    </dgm:pt>
    <dgm:pt modelId="{E79068C9-AE3E-4DBD-BE29-8F0F355C1814}" type="sibTrans" cxnId="{F7F5FCC8-BDB6-4050-9179-CC973E9475B8}">
      <dgm:prSet/>
      <dgm:spPr/>
      <dgm:t>
        <a:bodyPr/>
        <a:lstStyle/>
        <a:p>
          <a:endParaRPr lang="cs-CZ"/>
        </a:p>
      </dgm:t>
    </dgm:pt>
    <dgm:pt modelId="{868AAD77-85BE-4E6F-BCE3-095699DE9EFB}" type="pres">
      <dgm:prSet presAssocID="{94E06D08-DB6A-4C4B-A48D-B9EA1C4862FD}" presName="compositeShape" presStyleCnt="0">
        <dgm:presLayoutVars>
          <dgm:chMax val="7"/>
          <dgm:dir/>
          <dgm:resizeHandles val="exact"/>
        </dgm:presLayoutVars>
      </dgm:prSet>
      <dgm:spPr/>
      <dgm:t>
        <a:bodyPr/>
        <a:lstStyle/>
        <a:p>
          <a:endParaRPr lang="cs-CZ"/>
        </a:p>
      </dgm:t>
    </dgm:pt>
    <dgm:pt modelId="{623E7232-CE13-46E6-9778-BAC5A39C4397}" type="pres">
      <dgm:prSet presAssocID="{C4498F89-D749-4A56-B6BC-5B2853AE55CF}" presName="circ1" presStyleLbl="vennNode1" presStyleIdx="0" presStyleCnt="2"/>
      <dgm:spPr/>
      <dgm:t>
        <a:bodyPr/>
        <a:lstStyle/>
        <a:p>
          <a:endParaRPr lang="cs-CZ"/>
        </a:p>
      </dgm:t>
    </dgm:pt>
    <dgm:pt modelId="{EB0A509A-3601-4C61-89B8-37E3AA0B3B1A}" type="pres">
      <dgm:prSet presAssocID="{C4498F89-D749-4A56-B6BC-5B2853AE55CF}" presName="circ1Tx" presStyleLbl="revTx" presStyleIdx="0" presStyleCnt="0">
        <dgm:presLayoutVars>
          <dgm:chMax val="0"/>
          <dgm:chPref val="0"/>
          <dgm:bulletEnabled val="1"/>
        </dgm:presLayoutVars>
      </dgm:prSet>
      <dgm:spPr/>
      <dgm:t>
        <a:bodyPr/>
        <a:lstStyle/>
        <a:p>
          <a:endParaRPr lang="cs-CZ"/>
        </a:p>
      </dgm:t>
    </dgm:pt>
    <dgm:pt modelId="{60435F34-10E5-4180-9792-20946E317F62}" type="pres">
      <dgm:prSet presAssocID="{7BDCD97C-EAB9-48A6-A283-B8E93DAAA706}" presName="circ2" presStyleLbl="vennNode1" presStyleIdx="1" presStyleCnt="2"/>
      <dgm:spPr/>
      <dgm:t>
        <a:bodyPr/>
        <a:lstStyle/>
        <a:p>
          <a:endParaRPr lang="cs-CZ"/>
        </a:p>
      </dgm:t>
    </dgm:pt>
    <dgm:pt modelId="{5252FC2C-1DC4-493B-A74B-6735E50B447D}" type="pres">
      <dgm:prSet presAssocID="{7BDCD97C-EAB9-48A6-A283-B8E93DAAA706}" presName="circ2Tx" presStyleLbl="revTx" presStyleIdx="0" presStyleCnt="0">
        <dgm:presLayoutVars>
          <dgm:chMax val="0"/>
          <dgm:chPref val="0"/>
          <dgm:bulletEnabled val="1"/>
        </dgm:presLayoutVars>
      </dgm:prSet>
      <dgm:spPr/>
      <dgm:t>
        <a:bodyPr/>
        <a:lstStyle/>
        <a:p>
          <a:endParaRPr lang="cs-CZ"/>
        </a:p>
      </dgm:t>
    </dgm:pt>
  </dgm:ptLst>
  <dgm:cxnLst>
    <dgm:cxn modelId="{F7F5FCC8-BDB6-4050-9179-CC973E9475B8}" srcId="{94E06D08-DB6A-4C4B-A48D-B9EA1C4862FD}" destId="{7BDCD97C-EAB9-48A6-A283-B8E93DAAA706}" srcOrd="1" destOrd="0" parTransId="{8BD6A78F-A59F-4B70-84CA-1439A506432D}" sibTransId="{E79068C9-AE3E-4DBD-BE29-8F0F355C1814}"/>
    <dgm:cxn modelId="{EECDC24C-C680-4A4D-A1BB-9ED473A0FDDF}" srcId="{94E06D08-DB6A-4C4B-A48D-B9EA1C4862FD}" destId="{C4498F89-D749-4A56-B6BC-5B2853AE55CF}" srcOrd="0" destOrd="0" parTransId="{FB25EBC1-FB6A-475C-B8E1-DD3E4863E46C}" sibTransId="{038FA74A-33C1-4708-A5E5-0901FE36D060}"/>
    <dgm:cxn modelId="{738AFA71-0724-4FB4-AA4F-E1B27666F356}" type="presOf" srcId="{94E06D08-DB6A-4C4B-A48D-B9EA1C4862FD}" destId="{868AAD77-85BE-4E6F-BCE3-095699DE9EFB}" srcOrd="0" destOrd="0" presId="urn:microsoft.com/office/officeart/2005/8/layout/venn1"/>
    <dgm:cxn modelId="{C5DFFE6D-6804-4C03-BE6E-280E334F9D52}" type="presOf" srcId="{7BDCD97C-EAB9-48A6-A283-B8E93DAAA706}" destId="{60435F34-10E5-4180-9792-20946E317F62}" srcOrd="0" destOrd="0" presId="urn:microsoft.com/office/officeart/2005/8/layout/venn1"/>
    <dgm:cxn modelId="{66C2D564-F115-4A25-B621-B223CCDBE258}" type="presOf" srcId="{7BDCD97C-EAB9-48A6-A283-B8E93DAAA706}" destId="{5252FC2C-1DC4-493B-A74B-6735E50B447D}" srcOrd="1" destOrd="0" presId="urn:microsoft.com/office/officeart/2005/8/layout/venn1"/>
    <dgm:cxn modelId="{EC84D34A-40C0-4C7F-98C2-295341E68241}" type="presOf" srcId="{C4498F89-D749-4A56-B6BC-5B2853AE55CF}" destId="{623E7232-CE13-46E6-9778-BAC5A39C4397}" srcOrd="0" destOrd="0" presId="urn:microsoft.com/office/officeart/2005/8/layout/venn1"/>
    <dgm:cxn modelId="{9B0F73E5-64E6-40AF-BB09-8A382BDEFE2D}" type="presOf" srcId="{C4498F89-D749-4A56-B6BC-5B2853AE55CF}" destId="{EB0A509A-3601-4C61-89B8-37E3AA0B3B1A}" srcOrd="1" destOrd="0" presId="urn:microsoft.com/office/officeart/2005/8/layout/venn1"/>
    <dgm:cxn modelId="{BAC6542A-D0BC-4046-AEA1-63EC39295D9A}" type="presParOf" srcId="{868AAD77-85BE-4E6F-BCE3-095699DE9EFB}" destId="{623E7232-CE13-46E6-9778-BAC5A39C4397}" srcOrd="0" destOrd="0" presId="urn:microsoft.com/office/officeart/2005/8/layout/venn1"/>
    <dgm:cxn modelId="{FD31FF09-958A-4543-BD43-B7F2A26ED59B}" type="presParOf" srcId="{868AAD77-85BE-4E6F-BCE3-095699DE9EFB}" destId="{EB0A509A-3601-4C61-89B8-37E3AA0B3B1A}" srcOrd="1" destOrd="0" presId="urn:microsoft.com/office/officeart/2005/8/layout/venn1"/>
    <dgm:cxn modelId="{54734D54-AB58-49AC-8E05-FBE9B6D22132}" type="presParOf" srcId="{868AAD77-85BE-4E6F-BCE3-095699DE9EFB}" destId="{60435F34-10E5-4180-9792-20946E317F62}" srcOrd="2" destOrd="0" presId="urn:microsoft.com/office/officeart/2005/8/layout/venn1"/>
    <dgm:cxn modelId="{6CC03FF2-E639-41A7-864A-67F246977DE8}" type="presParOf" srcId="{868AAD77-85BE-4E6F-BCE3-095699DE9EFB}" destId="{5252FC2C-1DC4-493B-A74B-6735E50B447D}"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5E7413-E186-4FAB-A402-C9676A241FD9}" type="doc">
      <dgm:prSet loTypeId="urn:microsoft.com/office/officeart/2005/8/layout/vList5" loCatId="list" qsTypeId="urn:microsoft.com/office/officeart/2005/8/quickstyle/3d2" qsCatId="3D" csTypeId="urn:microsoft.com/office/officeart/2005/8/colors/accent3_5" csCatId="accent3" phldr="1"/>
      <dgm:spPr/>
      <dgm:t>
        <a:bodyPr/>
        <a:lstStyle/>
        <a:p>
          <a:endParaRPr lang="cs-CZ"/>
        </a:p>
      </dgm:t>
    </dgm:pt>
    <dgm:pt modelId="{A3505DB0-0A32-416A-BE42-AA984D529E47}">
      <dgm:prSet custT="1"/>
      <dgm:spPr/>
      <dgm:t>
        <a:bodyPr/>
        <a:lstStyle/>
        <a:p>
          <a:pPr rtl="0"/>
          <a:r>
            <a:rPr lang="cs-CZ" sz="1600" dirty="0" smtClean="0"/>
            <a:t>Druhy zvířat a rostlin jsou na sobě jednostranně nebo oboustranně závislé.</a:t>
          </a:r>
          <a:endParaRPr lang="cs-CZ" sz="1600" dirty="0"/>
        </a:p>
      </dgm:t>
    </dgm:pt>
    <dgm:pt modelId="{B53F4A65-32C7-449A-829B-094539EE730B}" type="parTrans" cxnId="{BB563D17-CA64-43ED-8C2B-210163C8756F}">
      <dgm:prSet/>
      <dgm:spPr/>
      <dgm:t>
        <a:bodyPr/>
        <a:lstStyle/>
        <a:p>
          <a:endParaRPr lang="cs-CZ"/>
        </a:p>
      </dgm:t>
    </dgm:pt>
    <dgm:pt modelId="{443C5E95-FAC5-4185-BB7D-E9A0A173A598}" type="sibTrans" cxnId="{BB563D17-CA64-43ED-8C2B-210163C8756F}">
      <dgm:prSet/>
      <dgm:spPr/>
      <dgm:t>
        <a:bodyPr/>
        <a:lstStyle/>
        <a:p>
          <a:endParaRPr lang="cs-CZ"/>
        </a:p>
      </dgm:t>
    </dgm:pt>
    <dgm:pt modelId="{807FE671-A572-4CC1-8DA9-F427211F4D73}">
      <dgm:prSet custT="1"/>
      <dgm:spPr/>
      <dgm:t>
        <a:bodyPr/>
        <a:lstStyle/>
        <a:p>
          <a:pPr rtl="0"/>
          <a:r>
            <a:rPr lang="cs-CZ" sz="1400" u="sng" dirty="0" smtClean="0"/>
            <a:t>Oboustranně prospěšnému </a:t>
          </a:r>
          <a:r>
            <a:rPr lang="cs-CZ" sz="1400" dirty="0" smtClean="0"/>
            <a:t>soužití druhů říkáme </a:t>
          </a:r>
          <a:r>
            <a:rPr lang="cs-CZ" sz="1400" u="sng" dirty="0" smtClean="0"/>
            <a:t>SYMBIÓZA</a:t>
          </a:r>
          <a:r>
            <a:rPr lang="cs-CZ" sz="1400" dirty="0" smtClean="0"/>
            <a:t>. </a:t>
          </a:r>
        </a:p>
        <a:p>
          <a:pPr rtl="0"/>
          <a:r>
            <a:rPr lang="cs-CZ" sz="1400" dirty="0" smtClean="0"/>
            <a:t>Např. - soužití mravenců a mšic      spojení hub s kořeny některých rostlin       soužití včel a květů rostlin</a:t>
          </a:r>
          <a:endParaRPr lang="cs-CZ" sz="1400" dirty="0"/>
        </a:p>
      </dgm:t>
    </dgm:pt>
    <dgm:pt modelId="{1192D43F-CD8B-411E-B905-0C97506DD871}" type="parTrans" cxnId="{030A4E54-789C-4E3A-BDA9-A5F5C0193D55}">
      <dgm:prSet/>
      <dgm:spPr/>
      <dgm:t>
        <a:bodyPr/>
        <a:lstStyle/>
        <a:p>
          <a:endParaRPr lang="cs-CZ"/>
        </a:p>
      </dgm:t>
    </dgm:pt>
    <dgm:pt modelId="{370C477A-B94C-422E-95A2-69415FA883FC}" type="sibTrans" cxnId="{030A4E54-789C-4E3A-BDA9-A5F5C0193D55}">
      <dgm:prSet/>
      <dgm:spPr/>
      <dgm:t>
        <a:bodyPr/>
        <a:lstStyle/>
        <a:p>
          <a:endParaRPr lang="cs-CZ"/>
        </a:p>
      </dgm:t>
    </dgm:pt>
    <dgm:pt modelId="{FD179A89-2F12-4542-B965-B853A9A7C922}">
      <dgm:prSet custT="1"/>
      <dgm:spPr/>
      <dgm:t>
        <a:bodyPr/>
        <a:lstStyle/>
        <a:p>
          <a:pPr rtl="0"/>
          <a:r>
            <a:rPr lang="cs-CZ" sz="1400" u="sng" dirty="0" smtClean="0"/>
            <a:t>Jednostranně prospěšné </a:t>
          </a:r>
          <a:r>
            <a:rPr lang="cs-CZ" sz="1400" dirty="0" smtClean="0"/>
            <a:t>vztahy mají různou podobu. Jeden druh se živí druhem jiným. Živočich, který loví jiného se nazývá </a:t>
          </a:r>
          <a:r>
            <a:rPr lang="cs-CZ" sz="1400" u="sng" dirty="0" smtClean="0"/>
            <a:t>PREDÁTOR</a:t>
          </a:r>
          <a:r>
            <a:rPr lang="cs-CZ" sz="1400" dirty="0" smtClean="0"/>
            <a:t>, jeho oběť je </a:t>
          </a:r>
          <a:r>
            <a:rPr lang="cs-CZ" sz="1400" u="sng" dirty="0" smtClean="0"/>
            <a:t>KOŘIST</a:t>
          </a:r>
          <a:r>
            <a:rPr lang="cs-CZ" sz="1400" dirty="0" smtClean="0"/>
            <a:t>.</a:t>
          </a:r>
          <a:endParaRPr lang="cs-CZ" sz="1400" dirty="0"/>
        </a:p>
      </dgm:t>
    </dgm:pt>
    <dgm:pt modelId="{787F1774-FD44-4148-8E62-619FB6FCDA12}" type="parTrans" cxnId="{2550D848-60E9-4428-A319-7997CFA5CEB1}">
      <dgm:prSet/>
      <dgm:spPr/>
      <dgm:t>
        <a:bodyPr/>
        <a:lstStyle/>
        <a:p>
          <a:endParaRPr lang="cs-CZ"/>
        </a:p>
      </dgm:t>
    </dgm:pt>
    <dgm:pt modelId="{E905CDF0-AD66-47B8-80FB-0250A4141C46}" type="sibTrans" cxnId="{2550D848-60E9-4428-A319-7997CFA5CEB1}">
      <dgm:prSet/>
      <dgm:spPr/>
      <dgm:t>
        <a:bodyPr/>
        <a:lstStyle/>
        <a:p>
          <a:endParaRPr lang="cs-CZ"/>
        </a:p>
      </dgm:t>
    </dgm:pt>
    <dgm:pt modelId="{AFA4E6FD-5B07-4C20-BEDF-52AA464A219E}">
      <dgm:prSet/>
      <dgm:spPr/>
      <dgm:t>
        <a:bodyPr anchor="t"/>
        <a:lstStyle/>
        <a:p>
          <a:pPr rtl="0"/>
          <a:r>
            <a:rPr lang="cs-CZ" u="sng" dirty="0" smtClean="0"/>
            <a:t>POTRAVNÍ ŘETĚZEC</a:t>
          </a:r>
          <a:endParaRPr lang="cs-CZ" u="sng" dirty="0"/>
        </a:p>
      </dgm:t>
    </dgm:pt>
    <dgm:pt modelId="{F898F292-C26F-4E84-9DA0-D2974CC8A2AC}" type="parTrans" cxnId="{26126788-44CD-4808-B28F-78B7E60EB11C}">
      <dgm:prSet/>
      <dgm:spPr/>
      <dgm:t>
        <a:bodyPr/>
        <a:lstStyle/>
        <a:p>
          <a:endParaRPr lang="cs-CZ"/>
        </a:p>
      </dgm:t>
    </dgm:pt>
    <dgm:pt modelId="{90FDD0CF-C9D8-4967-948D-4DD4016517D7}" type="sibTrans" cxnId="{26126788-44CD-4808-B28F-78B7E60EB11C}">
      <dgm:prSet/>
      <dgm:spPr/>
      <dgm:t>
        <a:bodyPr/>
        <a:lstStyle/>
        <a:p>
          <a:endParaRPr lang="cs-CZ"/>
        </a:p>
      </dgm:t>
    </dgm:pt>
    <dgm:pt modelId="{2F151EA1-7B13-40FE-A744-7A7741DCE50D}">
      <dgm:prSet/>
      <dgm:spPr/>
      <dgm:t>
        <a:bodyPr/>
        <a:lstStyle/>
        <a:p>
          <a:pPr rtl="0"/>
          <a:r>
            <a:rPr lang="cs-CZ" dirty="0" smtClean="0"/>
            <a:t>Někteří živočichové se živí krví jiného živočicha        PARAZITÉ</a:t>
          </a:r>
          <a:endParaRPr lang="cs-CZ" dirty="0"/>
        </a:p>
      </dgm:t>
    </dgm:pt>
    <dgm:pt modelId="{6759A5B0-98CC-4A10-9F3C-1176488E2F27}" type="parTrans" cxnId="{D14079EC-FC56-425D-93EF-23B0A6E18D1C}">
      <dgm:prSet/>
      <dgm:spPr/>
      <dgm:t>
        <a:bodyPr/>
        <a:lstStyle/>
        <a:p>
          <a:endParaRPr lang="cs-CZ"/>
        </a:p>
      </dgm:t>
    </dgm:pt>
    <dgm:pt modelId="{42028141-B7C8-425D-8201-90189591D06B}" type="sibTrans" cxnId="{D14079EC-FC56-425D-93EF-23B0A6E18D1C}">
      <dgm:prSet/>
      <dgm:spPr/>
      <dgm:t>
        <a:bodyPr/>
        <a:lstStyle/>
        <a:p>
          <a:endParaRPr lang="cs-CZ"/>
        </a:p>
      </dgm:t>
    </dgm:pt>
    <dgm:pt modelId="{140BABA3-0DA5-468D-A867-74315F7D0797}">
      <dgm:prSet/>
      <dgm:spPr/>
      <dgm:t>
        <a:bodyPr/>
        <a:lstStyle/>
        <a:p>
          <a:pPr rtl="0"/>
          <a:r>
            <a:rPr lang="cs-CZ" dirty="0" smtClean="0"/>
            <a:t>V říši rostlin je parazitem např. jmelí bílé     cizopasí na borovici.</a:t>
          </a:r>
          <a:endParaRPr lang="cs-CZ" dirty="0"/>
        </a:p>
      </dgm:t>
    </dgm:pt>
    <dgm:pt modelId="{0ACAB595-BB9B-4527-8E1A-9981007E98CE}" type="parTrans" cxnId="{7AFBD24B-2805-4BCE-BF92-1A8D47408AAF}">
      <dgm:prSet/>
      <dgm:spPr/>
      <dgm:t>
        <a:bodyPr/>
        <a:lstStyle/>
        <a:p>
          <a:endParaRPr lang="cs-CZ"/>
        </a:p>
      </dgm:t>
    </dgm:pt>
    <dgm:pt modelId="{64052B62-076E-4C8E-A88B-410625E060E2}" type="sibTrans" cxnId="{7AFBD24B-2805-4BCE-BF92-1A8D47408AAF}">
      <dgm:prSet/>
      <dgm:spPr/>
      <dgm:t>
        <a:bodyPr/>
        <a:lstStyle/>
        <a:p>
          <a:endParaRPr lang="cs-CZ"/>
        </a:p>
      </dgm:t>
    </dgm:pt>
    <dgm:pt modelId="{99D9A9F7-EA53-4627-B6DB-E9844D8D9401}" type="pres">
      <dgm:prSet presAssocID="{8E5E7413-E186-4FAB-A402-C9676A241FD9}" presName="Name0" presStyleCnt="0">
        <dgm:presLayoutVars>
          <dgm:dir/>
          <dgm:animLvl val="lvl"/>
          <dgm:resizeHandles val="exact"/>
        </dgm:presLayoutVars>
      </dgm:prSet>
      <dgm:spPr/>
      <dgm:t>
        <a:bodyPr/>
        <a:lstStyle/>
        <a:p>
          <a:endParaRPr lang="cs-CZ"/>
        </a:p>
      </dgm:t>
    </dgm:pt>
    <dgm:pt modelId="{CF9645E1-465F-4318-8F48-0E00EBCCF3CB}" type="pres">
      <dgm:prSet presAssocID="{A3505DB0-0A32-416A-BE42-AA984D529E47}" presName="linNode" presStyleCnt="0"/>
      <dgm:spPr/>
    </dgm:pt>
    <dgm:pt modelId="{105BD351-AB5F-476B-832D-983A415B245E}" type="pres">
      <dgm:prSet presAssocID="{A3505DB0-0A32-416A-BE42-AA984D529E47}" presName="parentText" presStyleLbl="node1" presStyleIdx="0" presStyleCnt="6" custScaleX="79602" custScaleY="139125" custLinFactNeighborX="-90593" custLinFactNeighborY="-86">
        <dgm:presLayoutVars>
          <dgm:chMax val="1"/>
          <dgm:bulletEnabled val="1"/>
        </dgm:presLayoutVars>
      </dgm:prSet>
      <dgm:spPr/>
      <dgm:t>
        <a:bodyPr/>
        <a:lstStyle/>
        <a:p>
          <a:endParaRPr lang="cs-CZ"/>
        </a:p>
      </dgm:t>
    </dgm:pt>
    <dgm:pt modelId="{D6143DB6-EC8B-464A-A138-D49A55110C1B}" type="pres">
      <dgm:prSet presAssocID="{443C5E95-FAC5-4185-BB7D-E9A0A173A598}" presName="sp" presStyleCnt="0"/>
      <dgm:spPr/>
    </dgm:pt>
    <dgm:pt modelId="{DC6F8CBB-8B7F-4EE2-9F12-654939325E55}" type="pres">
      <dgm:prSet presAssocID="{807FE671-A572-4CC1-8DA9-F427211F4D73}" presName="linNode" presStyleCnt="0"/>
      <dgm:spPr/>
    </dgm:pt>
    <dgm:pt modelId="{C5693ED1-FF0C-43EB-807A-64BAA00D1505}" type="pres">
      <dgm:prSet presAssocID="{807FE671-A572-4CC1-8DA9-F427211F4D73}" presName="parentText" presStyleLbl="node1" presStyleIdx="1" presStyleCnt="6" custScaleY="117687" custLinFactY="-44141" custLinFactNeighborX="-10011" custLinFactNeighborY="-100000">
        <dgm:presLayoutVars>
          <dgm:chMax val="1"/>
          <dgm:bulletEnabled val="1"/>
        </dgm:presLayoutVars>
      </dgm:prSet>
      <dgm:spPr/>
      <dgm:t>
        <a:bodyPr/>
        <a:lstStyle/>
        <a:p>
          <a:endParaRPr lang="cs-CZ"/>
        </a:p>
      </dgm:t>
    </dgm:pt>
    <dgm:pt modelId="{8175E795-F82F-4247-8859-C4912DE2A088}" type="pres">
      <dgm:prSet presAssocID="{370C477A-B94C-422E-95A2-69415FA883FC}" presName="sp" presStyleCnt="0"/>
      <dgm:spPr/>
    </dgm:pt>
    <dgm:pt modelId="{254AFB17-B608-44DD-9A33-B2505627AA5D}" type="pres">
      <dgm:prSet presAssocID="{FD179A89-2F12-4542-B965-B853A9A7C922}" presName="linNode" presStyleCnt="0"/>
      <dgm:spPr/>
    </dgm:pt>
    <dgm:pt modelId="{16409EA4-1533-4FE2-9D6D-5723D619F56D}" type="pres">
      <dgm:prSet presAssocID="{FD179A89-2F12-4542-B965-B853A9A7C922}" presName="parentText" presStyleLbl="node1" presStyleIdx="2" presStyleCnt="6" custScaleX="99953" custScaleY="107719" custLinFactY="-100000" custLinFactNeighborX="89097" custLinFactNeighborY="-158520">
        <dgm:presLayoutVars>
          <dgm:chMax val="1"/>
          <dgm:bulletEnabled val="1"/>
        </dgm:presLayoutVars>
      </dgm:prSet>
      <dgm:spPr/>
      <dgm:t>
        <a:bodyPr/>
        <a:lstStyle/>
        <a:p>
          <a:endParaRPr lang="cs-CZ"/>
        </a:p>
      </dgm:t>
    </dgm:pt>
    <dgm:pt modelId="{8ECD49FD-3D79-47F2-BAA6-BC824B7CE5B1}" type="pres">
      <dgm:prSet presAssocID="{E905CDF0-AD66-47B8-80FB-0250A4141C46}" presName="sp" presStyleCnt="0"/>
      <dgm:spPr/>
    </dgm:pt>
    <dgm:pt modelId="{AA7B6736-79A3-4CBF-A974-8A7EC112022B}" type="pres">
      <dgm:prSet presAssocID="{AFA4E6FD-5B07-4C20-BEDF-52AA464A219E}" presName="linNode" presStyleCnt="0"/>
      <dgm:spPr/>
    </dgm:pt>
    <dgm:pt modelId="{E6A3482A-AC9D-445C-B660-A06381CB2D29}" type="pres">
      <dgm:prSet presAssocID="{AFA4E6FD-5B07-4C20-BEDF-52AA464A219E}" presName="parentText" presStyleLbl="node1" presStyleIdx="3" presStyleCnt="6" custLinFactY="-100000" custLinFactNeighborX="-89278" custLinFactNeighborY="-130306">
        <dgm:presLayoutVars>
          <dgm:chMax val="1"/>
          <dgm:bulletEnabled val="1"/>
        </dgm:presLayoutVars>
      </dgm:prSet>
      <dgm:spPr/>
      <dgm:t>
        <a:bodyPr/>
        <a:lstStyle/>
        <a:p>
          <a:endParaRPr lang="cs-CZ"/>
        </a:p>
      </dgm:t>
    </dgm:pt>
    <dgm:pt modelId="{6E5AF0F7-292C-4867-9E1B-AF938932DA78}" type="pres">
      <dgm:prSet presAssocID="{90FDD0CF-C9D8-4967-948D-4DD4016517D7}" presName="sp" presStyleCnt="0"/>
      <dgm:spPr/>
    </dgm:pt>
    <dgm:pt modelId="{114F56DA-DA4D-4105-A6F5-455F6B2B7C8C}" type="pres">
      <dgm:prSet presAssocID="{2F151EA1-7B13-40FE-A744-7A7741DCE50D}" presName="linNode" presStyleCnt="0"/>
      <dgm:spPr/>
    </dgm:pt>
    <dgm:pt modelId="{13F4DC18-D567-4060-AB3F-B2E0B44F4A60}" type="pres">
      <dgm:prSet presAssocID="{2F151EA1-7B13-40FE-A744-7A7741DCE50D}" presName="parentText" presStyleLbl="node1" presStyleIdx="4" presStyleCnt="6" custScaleX="107234" custScaleY="99393" custLinFactNeighborX="-88290" custLinFactNeighborY="-94072">
        <dgm:presLayoutVars>
          <dgm:chMax val="1"/>
          <dgm:bulletEnabled val="1"/>
        </dgm:presLayoutVars>
      </dgm:prSet>
      <dgm:spPr/>
      <dgm:t>
        <a:bodyPr/>
        <a:lstStyle/>
        <a:p>
          <a:endParaRPr lang="cs-CZ"/>
        </a:p>
      </dgm:t>
    </dgm:pt>
    <dgm:pt modelId="{80C174FE-FA09-4EC4-AFC3-548C9C1D03F2}" type="pres">
      <dgm:prSet presAssocID="{42028141-B7C8-425D-8201-90189591D06B}" presName="sp" presStyleCnt="0"/>
      <dgm:spPr/>
    </dgm:pt>
    <dgm:pt modelId="{2B1B3A20-05B6-4378-BC1A-991FA331C4C8}" type="pres">
      <dgm:prSet presAssocID="{140BABA3-0DA5-468D-A867-74315F7D0797}" presName="linNode" presStyleCnt="0"/>
      <dgm:spPr/>
    </dgm:pt>
    <dgm:pt modelId="{AE70A902-F3C1-47FF-8E72-184DDA00C375}" type="pres">
      <dgm:prSet presAssocID="{140BABA3-0DA5-468D-A867-74315F7D0797}" presName="parentText" presStyleLbl="node1" presStyleIdx="5" presStyleCnt="6" custLinFactY="-76152" custLinFactNeighborX="75195" custLinFactNeighborY="-100000">
        <dgm:presLayoutVars>
          <dgm:chMax val="1"/>
          <dgm:bulletEnabled val="1"/>
        </dgm:presLayoutVars>
      </dgm:prSet>
      <dgm:spPr/>
      <dgm:t>
        <a:bodyPr/>
        <a:lstStyle/>
        <a:p>
          <a:endParaRPr lang="cs-CZ"/>
        </a:p>
      </dgm:t>
    </dgm:pt>
  </dgm:ptLst>
  <dgm:cxnLst>
    <dgm:cxn modelId="{98639C3C-F898-4874-BEB6-EB818996662E}" type="presOf" srcId="{8E5E7413-E186-4FAB-A402-C9676A241FD9}" destId="{99D9A9F7-EA53-4627-B6DB-E9844D8D9401}" srcOrd="0" destOrd="0" presId="urn:microsoft.com/office/officeart/2005/8/layout/vList5"/>
    <dgm:cxn modelId="{2550D848-60E9-4428-A319-7997CFA5CEB1}" srcId="{8E5E7413-E186-4FAB-A402-C9676A241FD9}" destId="{FD179A89-2F12-4542-B965-B853A9A7C922}" srcOrd="2" destOrd="0" parTransId="{787F1774-FD44-4148-8E62-619FB6FCDA12}" sibTransId="{E905CDF0-AD66-47B8-80FB-0250A4141C46}"/>
    <dgm:cxn modelId="{10F7C66F-9AB7-4F32-880C-43080ABEAFD9}" type="presOf" srcId="{2F151EA1-7B13-40FE-A744-7A7741DCE50D}" destId="{13F4DC18-D567-4060-AB3F-B2E0B44F4A60}" srcOrd="0" destOrd="0" presId="urn:microsoft.com/office/officeart/2005/8/layout/vList5"/>
    <dgm:cxn modelId="{B08C6274-0058-438F-A14A-BE500CB22CA2}" type="presOf" srcId="{FD179A89-2F12-4542-B965-B853A9A7C922}" destId="{16409EA4-1533-4FE2-9D6D-5723D619F56D}" srcOrd="0" destOrd="0" presId="urn:microsoft.com/office/officeart/2005/8/layout/vList5"/>
    <dgm:cxn modelId="{6A1E481E-AEBD-4F9F-9769-6A1AAB7BF6EC}" type="presOf" srcId="{807FE671-A572-4CC1-8DA9-F427211F4D73}" destId="{C5693ED1-FF0C-43EB-807A-64BAA00D1505}" srcOrd="0" destOrd="0" presId="urn:microsoft.com/office/officeart/2005/8/layout/vList5"/>
    <dgm:cxn modelId="{414D6B68-5066-45B1-A1AA-CB7FDFFF0056}" type="presOf" srcId="{AFA4E6FD-5B07-4C20-BEDF-52AA464A219E}" destId="{E6A3482A-AC9D-445C-B660-A06381CB2D29}" srcOrd="0" destOrd="0" presId="urn:microsoft.com/office/officeart/2005/8/layout/vList5"/>
    <dgm:cxn modelId="{7AFBD24B-2805-4BCE-BF92-1A8D47408AAF}" srcId="{8E5E7413-E186-4FAB-A402-C9676A241FD9}" destId="{140BABA3-0DA5-468D-A867-74315F7D0797}" srcOrd="5" destOrd="0" parTransId="{0ACAB595-BB9B-4527-8E1A-9981007E98CE}" sibTransId="{64052B62-076E-4C8E-A88B-410625E060E2}"/>
    <dgm:cxn modelId="{030A4E54-789C-4E3A-BDA9-A5F5C0193D55}" srcId="{8E5E7413-E186-4FAB-A402-C9676A241FD9}" destId="{807FE671-A572-4CC1-8DA9-F427211F4D73}" srcOrd="1" destOrd="0" parTransId="{1192D43F-CD8B-411E-B905-0C97506DD871}" sibTransId="{370C477A-B94C-422E-95A2-69415FA883FC}"/>
    <dgm:cxn modelId="{4EE8EFA3-2D2B-4C2E-B15A-8728CFDAE27A}" type="presOf" srcId="{A3505DB0-0A32-416A-BE42-AA984D529E47}" destId="{105BD351-AB5F-476B-832D-983A415B245E}" srcOrd="0" destOrd="0" presId="urn:microsoft.com/office/officeart/2005/8/layout/vList5"/>
    <dgm:cxn modelId="{E7735FBF-6B09-40E3-8C1F-5F2725CA9246}" type="presOf" srcId="{140BABA3-0DA5-468D-A867-74315F7D0797}" destId="{AE70A902-F3C1-47FF-8E72-184DDA00C375}" srcOrd="0" destOrd="0" presId="urn:microsoft.com/office/officeart/2005/8/layout/vList5"/>
    <dgm:cxn modelId="{BB563D17-CA64-43ED-8C2B-210163C8756F}" srcId="{8E5E7413-E186-4FAB-A402-C9676A241FD9}" destId="{A3505DB0-0A32-416A-BE42-AA984D529E47}" srcOrd="0" destOrd="0" parTransId="{B53F4A65-32C7-449A-829B-094539EE730B}" sibTransId="{443C5E95-FAC5-4185-BB7D-E9A0A173A598}"/>
    <dgm:cxn modelId="{D14079EC-FC56-425D-93EF-23B0A6E18D1C}" srcId="{8E5E7413-E186-4FAB-A402-C9676A241FD9}" destId="{2F151EA1-7B13-40FE-A744-7A7741DCE50D}" srcOrd="4" destOrd="0" parTransId="{6759A5B0-98CC-4A10-9F3C-1176488E2F27}" sibTransId="{42028141-B7C8-425D-8201-90189591D06B}"/>
    <dgm:cxn modelId="{26126788-44CD-4808-B28F-78B7E60EB11C}" srcId="{8E5E7413-E186-4FAB-A402-C9676A241FD9}" destId="{AFA4E6FD-5B07-4C20-BEDF-52AA464A219E}" srcOrd="3" destOrd="0" parTransId="{F898F292-C26F-4E84-9DA0-D2974CC8A2AC}" sibTransId="{90FDD0CF-C9D8-4967-948D-4DD4016517D7}"/>
    <dgm:cxn modelId="{8A93099E-B91F-4758-9FEA-1131B3780350}" type="presParOf" srcId="{99D9A9F7-EA53-4627-B6DB-E9844D8D9401}" destId="{CF9645E1-465F-4318-8F48-0E00EBCCF3CB}" srcOrd="0" destOrd="0" presId="urn:microsoft.com/office/officeart/2005/8/layout/vList5"/>
    <dgm:cxn modelId="{B2805AEC-2F87-4996-B662-4516542658DD}" type="presParOf" srcId="{CF9645E1-465F-4318-8F48-0E00EBCCF3CB}" destId="{105BD351-AB5F-476B-832D-983A415B245E}" srcOrd="0" destOrd="0" presId="urn:microsoft.com/office/officeart/2005/8/layout/vList5"/>
    <dgm:cxn modelId="{4C9D0F77-2E4B-4C28-8442-D9505412BB9E}" type="presParOf" srcId="{99D9A9F7-EA53-4627-B6DB-E9844D8D9401}" destId="{D6143DB6-EC8B-464A-A138-D49A55110C1B}" srcOrd="1" destOrd="0" presId="urn:microsoft.com/office/officeart/2005/8/layout/vList5"/>
    <dgm:cxn modelId="{A19ED2C8-0A83-406E-BA04-A7FD07B48C5D}" type="presParOf" srcId="{99D9A9F7-EA53-4627-B6DB-E9844D8D9401}" destId="{DC6F8CBB-8B7F-4EE2-9F12-654939325E55}" srcOrd="2" destOrd="0" presId="urn:microsoft.com/office/officeart/2005/8/layout/vList5"/>
    <dgm:cxn modelId="{741FB67A-B3C5-4617-ACC5-B13B08FB0CF7}" type="presParOf" srcId="{DC6F8CBB-8B7F-4EE2-9F12-654939325E55}" destId="{C5693ED1-FF0C-43EB-807A-64BAA00D1505}" srcOrd="0" destOrd="0" presId="urn:microsoft.com/office/officeart/2005/8/layout/vList5"/>
    <dgm:cxn modelId="{E23AD0ED-DD9B-49EC-8E04-3D8D1FD1762C}" type="presParOf" srcId="{99D9A9F7-EA53-4627-B6DB-E9844D8D9401}" destId="{8175E795-F82F-4247-8859-C4912DE2A088}" srcOrd="3" destOrd="0" presId="urn:microsoft.com/office/officeart/2005/8/layout/vList5"/>
    <dgm:cxn modelId="{6DF4ECB2-5F0D-46B6-A167-A3FF2FB4ECB0}" type="presParOf" srcId="{99D9A9F7-EA53-4627-B6DB-E9844D8D9401}" destId="{254AFB17-B608-44DD-9A33-B2505627AA5D}" srcOrd="4" destOrd="0" presId="urn:microsoft.com/office/officeart/2005/8/layout/vList5"/>
    <dgm:cxn modelId="{77F06F19-CDD3-4AEA-B392-C1C1850BCFD7}" type="presParOf" srcId="{254AFB17-B608-44DD-9A33-B2505627AA5D}" destId="{16409EA4-1533-4FE2-9D6D-5723D619F56D}" srcOrd="0" destOrd="0" presId="urn:microsoft.com/office/officeart/2005/8/layout/vList5"/>
    <dgm:cxn modelId="{23C89AAA-8E3A-4346-A80E-7FE78DB95C77}" type="presParOf" srcId="{99D9A9F7-EA53-4627-B6DB-E9844D8D9401}" destId="{8ECD49FD-3D79-47F2-BAA6-BC824B7CE5B1}" srcOrd="5" destOrd="0" presId="urn:microsoft.com/office/officeart/2005/8/layout/vList5"/>
    <dgm:cxn modelId="{6E807C49-1B70-455A-B707-875244D76EDE}" type="presParOf" srcId="{99D9A9F7-EA53-4627-B6DB-E9844D8D9401}" destId="{AA7B6736-79A3-4CBF-A974-8A7EC112022B}" srcOrd="6" destOrd="0" presId="urn:microsoft.com/office/officeart/2005/8/layout/vList5"/>
    <dgm:cxn modelId="{71F3B6DB-58BE-4CB5-BB83-C273E521959D}" type="presParOf" srcId="{AA7B6736-79A3-4CBF-A974-8A7EC112022B}" destId="{E6A3482A-AC9D-445C-B660-A06381CB2D29}" srcOrd="0" destOrd="0" presId="urn:microsoft.com/office/officeart/2005/8/layout/vList5"/>
    <dgm:cxn modelId="{23951BE5-79D5-44E9-B4DA-4B2B2B8187AB}" type="presParOf" srcId="{99D9A9F7-EA53-4627-B6DB-E9844D8D9401}" destId="{6E5AF0F7-292C-4867-9E1B-AF938932DA78}" srcOrd="7" destOrd="0" presId="urn:microsoft.com/office/officeart/2005/8/layout/vList5"/>
    <dgm:cxn modelId="{BC872F77-D68B-478A-98F1-E462707E37DC}" type="presParOf" srcId="{99D9A9F7-EA53-4627-B6DB-E9844D8D9401}" destId="{114F56DA-DA4D-4105-A6F5-455F6B2B7C8C}" srcOrd="8" destOrd="0" presId="urn:microsoft.com/office/officeart/2005/8/layout/vList5"/>
    <dgm:cxn modelId="{A5C39986-46A8-4F21-A15C-87CDFDA6B003}" type="presParOf" srcId="{114F56DA-DA4D-4105-A6F5-455F6B2B7C8C}" destId="{13F4DC18-D567-4060-AB3F-B2E0B44F4A60}" srcOrd="0" destOrd="0" presId="urn:microsoft.com/office/officeart/2005/8/layout/vList5"/>
    <dgm:cxn modelId="{D6AE44E8-1E7B-48BA-91CD-502072113C2E}" type="presParOf" srcId="{99D9A9F7-EA53-4627-B6DB-E9844D8D9401}" destId="{80C174FE-FA09-4EC4-AFC3-548C9C1D03F2}" srcOrd="9" destOrd="0" presId="urn:microsoft.com/office/officeart/2005/8/layout/vList5"/>
    <dgm:cxn modelId="{D33E21D2-63C0-4685-B8CC-D922F0345ACD}" type="presParOf" srcId="{99D9A9F7-EA53-4627-B6DB-E9844D8D9401}" destId="{2B1B3A20-05B6-4378-BC1A-991FA331C4C8}" srcOrd="10" destOrd="0" presId="urn:microsoft.com/office/officeart/2005/8/layout/vList5"/>
    <dgm:cxn modelId="{DD3413B6-ABCC-4BBC-83B9-7D6B8793E785}" type="presParOf" srcId="{2B1B3A20-05B6-4378-BC1A-991FA331C4C8}" destId="{AE70A902-F3C1-47FF-8E72-184DDA00C37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5C67E4-52F9-4625-805F-E874C7CE236E}" type="doc">
      <dgm:prSet loTypeId="urn:microsoft.com/office/officeart/2005/8/layout/matrix2" loCatId="matrix" qsTypeId="urn:microsoft.com/office/officeart/2005/8/quickstyle/3d2" qsCatId="3D" csTypeId="urn:microsoft.com/office/officeart/2005/8/colors/accent3_5" csCatId="accent3" phldr="1"/>
      <dgm:spPr/>
      <dgm:t>
        <a:bodyPr/>
        <a:lstStyle/>
        <a:p>
          <a:endParaRPr lang="cs-CZ"/>
        </a:p>
      </dgm:t>
    </dgm:pt>
    <dgm:pt modelId="{872EFFEA-24B4-4D69-B766-2B1E115E20D8}">
      <dgm:prSet/>
      <dgm:spPr/>
      <dgm:t>
        <a:bodyPr/>
        <a:lstStyle/>
        <a:p>
          <a:pPr rtl="0"/>
          <a:r>
            <a:rPr lang="cs-CZ" dirty="0" smtClean="0"/>
            <a:t>UMOŽŇUJÍ KOLOBĚH LÁTEK A TOK ENERGIE</a:t>
          </a:r>
          <a:endParaRPr lang="cs-CZ" dirty="0"/>
        </a:p>
      </dgm:t>
    </dgm:pt>
    <dgm:pt modelId="{1AF15BC9-523C-4365-9B3C-F0A03F96C4EF}" type="parTrans" cxnId="{27750396-F135-4965-AD09-26B22BC65EB6}">
      <dgm:prSet/>
      <dgm:spPr/>
      <dgm:t>
        <a:bodyPr/>
        <a:lstStyle/>
        <a:p>
          <a:endParaRPr lang="cs-CZ"/>
        </a:p>
      </dgm:t>
    </dgm:pt>
    <dgm:pt modelId="{04FA4E37-9AD9-4678-9ED6-264887F1E0FE}" type="sibTrans" cxnId="{27750396-F135-4965-AD09-26B22BC65EB6}">
      <dgm:prSet/>
      <dgm:spPr/>
      <dgm:t>
        <a:bodyPr/>
        <a:lstStyle/>
        <a:p>
          <a:endParaRPr lang="cs-CZ"/>
        </a:p>
      </dgm:t>
    </dgm:pt>
    <dgm:pt modelId="{B57A19D3-0236-4825-B567-2419521ADE0A}">
      <dgm:prSet/>
      <dgm:spPr/>
      <dgm:t>
        <a:bodyPr/>
        <a:lstStyle/>
        <a:p>
          <a:pPr rtl="0"/>
          <a:r>
            <a:rPr lang="cs-CZ" dirty="0" smtClean="0"/>
            <a:t>Problém nastává zásahem člověka:</a:t>
          </a:r>
          <a:endParaRPr lang="cs-CZ" dirty="0"/>
        </a:p>
      </dgm:t>
    </dgm:pt>
    <dgm:pt modelId="{D26F738D-248B-468B-B12B-FBBEB9464CE7}" type="parTrans" cxnId="{510C4A37-C375-4305-886D-2CBA0696D299}">
      <dgm:prSet/>
      <dgm:spPr/>
      <dgm:t>
        <a:bodyPr/>
        <a:lstStyle/>
        <a:p>
          <a:endParaRPr lang="cs-CZ"/>
        </a:p>
      </dgm:t>
    </dgm:pt>
    <dgm:pt modelId="{E2EFE3C2-75D9-4813-8DAB-55E17750B545}" type="sibTrans" cxnId="{510C4A37-C375-4305-886D-2CBA0696D299}">
      <dgm:prSet/>
      <dgm:spPr/>
      <dgm:t>
        <a:bodyPr/>
        <a:lstStyle/>
        <a:p>
          <a:endParaRPr lang="cs-CZ"/>
        </a:p>
      </dgm:t>
    </dgm:pt>
    <dgm:pt modelId="{CE96EEDA-A7E1-42A9-BAB5-52341AFB93CB}">
      <dgm:prSet/>
      <dgm:spPr/>
      <dgm:t>
        <a:bodyPr/>
        <a:lstStyle/>
        <a:p>
          <a:pPr rtl="0"/>
          <a:r>
            <a:rPr lang="cs-CZ" dirty="0" smtClean="0"/>
            <a:t>Do potravního řetězce se dostanou škodlivé látky. Např. do půdy se dostanou chemické látky používané k hubení škůdců (pesticidy) nebo radioaktivní látky. Půdě a rostlinám neublíží   králíkovi také ne       liška může i vyhynout (liška je na konci potravního řetězce, obsah škodlivin v potravě je už pro lišku vysoký).</a:t>
          </a:r>
          <a:endParaRPr lang="cs-CZ" dirty="0"/>
        </a:p>
      </dgm:t>
    </dgm:pt>
    <dgm:pt modelId="{674BDF74-8128-45C4-9AEC-443351C98992}" type="parTrans" cxnId="{09507E6E-1C3C-4688-9535-37609557C36F}">
      <dgm:prSet/>
      <dgm:spPr/>
      <dgm:t>
        <a:bodyPr/>
        <a:lstStyle/>
        <a:p>
          <a:endParaRPr lang="cs-CZ"/>
        </a:p>
      </dgm:t>
    </dgm:pt>
    <dgm:pt modelId="{F8248FA7-E93F-4FC0-904A-C132DA6F1746}" type="sibTrans" cxnId="{09507E6E-1C3C-4688-9535-37609557C36F}">
      <dgm:prSet/>
      <dgm:spPr/>
      <dgm:t>
        <a:bodyPr/>
        <a:lstStyle/>
        <a:p>
          <a:endParaRPr lang="cs-CZ"/>
        </a:p>
      </dgm:t>
    </dgm:pt>
    <dgm:pt modelId="{E7F0AE30-6DA8-4C45-9BF1-ED2572B797D5}">
      <dgm:prSet/>
      <dgm:spPr/>
      <dgm:t>
        <a:bodyPr/>
        <a:lstStyle/>
        <a:p>
          <a:pPr rtl="0"/>
          <a:r>
            <a:rPr lang="cs-CZ" dirty="0" smtClean="0"/>
            <a:t>Člověk zavleče do prostředí (ekosystému) druh, který se na daném území přirozeně nevyskytuje např. Ostrovy sv. Heleny – zavlečené ovce, jeleni, kozy     ohrožují původní vegetaci (rostliny). Na jiných ostrovech zavlečené šelmy ničí nelétavé ptáky a plazy.</a:t>
          </a:r>
          <a:endParaRPr lang="cs-CZ" dirty="0"/>
        </a:p>
      </dgm:t>
    </dgm:pt>
    <dgm:pt modelId="{038ADAF6-7267-46EE-B275-12BA4588D82D}" type="parTrans" cxnId="{71C3F596-1762-448E-A4FF-855CCC95CEF3}">
      <dgm:prSet/>
      <dgm:spPr/>
      <dgm:t>
        <a:bodyPr/>
        <a:lstStyle/>
        <a:p>
          <a:endParaRPr lang="cs-CZ"/>
        </a:p>
      </dgm:t>
    </dgm:pt>
    <dgm:pt modelId="{7E4E23BB-F2EF-42E6-A55B-B954979B1476}" type="sibTrans" cxnId="{71C3F596-1762-448E-A4FF-855CCC95CEF3}">
      <dgm:prSet/>
      <dgm:spPr/>
      <dgm:t>
        <a:bodyPr/>
        <a:lstStyle/>
        <a:p>
          <a:endParaRPr lang="cs-CZ"/>
        </a:p>
      </dgm:t>
    </dgm:pt>
    <dgm:pt modelId="{0DEF4482-833F-411B-BFD8-3C673985C930}" type="pres">
      <dgm:prSet presAssocID="{FA5C67E4-52F9-4625-805F-E874C7CE236E}" presName="matrix" presStyleCnt="0">
        <dgm:presLayoutVars>
          <dgm:chMax val="1"/>
          <dgm:dir/>
          <dgm:resizeHandles val="exact"/>
        </dgm:presLayoutVars>
      </dgm:prSet>
      <dgm:spPr/>
      <dgm:t>
        <a:bodyPr/>
        <a:lstStyle/>
        <a:p>
          <a:endParaRPr lang="cs-CZ"/>
        </a:p>
      </dgm:t>
    </dgm:pt>
    <dgm:pt modelId="{0AD8EDF4-FAF8-450F-9E45-A7208FF6C2EA}" type="pres">
      <dgm:prSet presAssocID="{FA5C67E4-52F9-4625-805F-E874C7CE236E}" presName="axisShape" presStyleLbl="bgShp" presStyleIdx="0" presStyleCnt="1"/>
      <dgm:spPr/>
    </dgm:pt>
    <dgm:pt modelId="{6B6A57C6-31D4-46DB-97FA-D959ECF5A3C9}" type="pres">
      <dgm:prSet presAssocID="{FA5C67E4-52F9-4625-805F-E874C7CE236E}" presName="rect1" presStyleLbl="node1" presStyleIdx="0" presStyleCnt="4">
        <dgm:presLayoutVars>
          <dgm:chMax val="0"/>
          <dgm:chPref val="0"/>
          <dgm:bulletEnabled val="1"/>
        </dgm:presLayoutVars>
      </dgm:prSet>
      <dgm:spPr/>
      <dgm:t>
        <a:bodyPr/>
        <a:lstStyle/>
        <a:p>
          <a:endParaRPr lang="cs-CZ"/>
        </a:p>
      </dgm:t>
    </dgm:pt>
    <dgm:pt modelId="{A9EE7A1C-AE25-412E-A3F9-2A9A0E283858}" type="pres">
      <dgm:prSet presAssocID="{FA5C67E4-52F9-4625-805F-E874C7CE236E}" presName="rect2" presStyleLbl="node1" presStyleIdx="1" presStyleCnt="4">
        <dgm:presLayoutVars>
          <dgm:chMax val="0"/>
          <dgm:chPref val="0"/>
          <dgm:bulletEnabled val="1"/>
        </dgm:presLayoutVars>
      </dgm:prSet>
      <dgm:spPr/>
      <dgm:t>
        <a:bodyPr/>
        <a:lstStyle/>
        <a:p>
          <a:endParaRPr lang="cs-CZ"/>
        </a:p>
      </dgm:t>
    </dgm:pt>
    <dgm:pt modelId="{2866CB99-D12B-4F2B-BFEA-7B32E4390420}" type="pres">
      <dgm:prSet presAssocID="{FA5C67E4-52F9-4625-805F-E874C7CE236E}" presName="rect3" presStyleLbl="node1" presStyleIdx="2" presStyleCnt="4">
        <dgm:presLayoutVars>
          <dgm:chMax val="0"/>
          <dgm:chPref val="0"/>
          <dgm:bulletEnabled val="1"/>
        </dgm:presLayoutVars>
      </dgm:prSet>
      <dgm:spPr/>
      <dgm:t>
        <a:bodyPr/>
        <a:lstStyle/>
        <a:p>
          <a:endParaRPr lang="cs-CZ"/>
        </a:p>
      </dgm:t>
    </dgm:pt>
    <dgm:pt modelId="{83785837-187B-4EB5-9FB4-FD7557FF7B40}" type="pres">
      <dgm:prSet presAssocID="{FA5C67E4-52F9-4625-805F-E874C7CE236E}" presName="rect4" presStyleLbl="node1" presStyleIdx="3" presStyleCnt="4">
        <dgm:presLayoutVars>
          <dgm:chMax val="0"/>
          <dgm:chPref val="0"/>
          <dgm:bulletEnabled val="1"/>
        </dgm:presLayoutVars>
      </dgm:prSet>
      <dgm:spPr/>
      <dgm:t>
        <a:bodyPr/>
        <a:lstStyle/>
        <a:p>
          <a:endParaRPr lang="cs-CZ"/>
        </a:p>
      </dgm:t>
    </dgm:pt>
  </dgm:ptLst>
  <dgm:cxnLst>
    <dgm:cxn modelId="{769BE1B3-7117-4208-9A59-97D884F33BA0}" type="presOf" srcId="{E7F0AE30-6DA8-4C45-9BF1-ED2572B797D5}" destId="{83785837-187B-4EB5-9FB4-FD7557FF7B40}" srcOrd="0" destOrd="0" presId="urn:microsoft.com/office/officeart/2005/8/layout/matrix2"/>
    <dgm:cxn modelId="{71C3F596-1762-448E-A4FF-855CCC95CEF3}" srcId="{FA5C67E4-52F9-4625-805F-E874C7CE236E}" destId="{E7F0AE30-6DA8-4C45-9BF1-ED2572B797D5}" srcOrd="3" destOrd="0" parTransId="{038ADAF6-7267-46EE-B275-12BA4588D82D}" sibTransId="{7E4E23BB-F2EF-42E6-A55B-B954979B1476}"/>
    <dgm:cxn modelId="{925CFB74-A460-45A6-8B48-B485F76E6E6F}" type="presOf" srcId="{CE96EEDA-A7E1-42A9-BAB5-52341AFB93CB}" destId="{2866CB99-D12B-4F2B-BFEA-7B32E4390420}" srcOrd="0" destOrd="0" presId="urn:microsoft.com/office/officeart/2005/8/layout/matrix2"/>
    <dgm:cxn modelId="{D3EE46FA-E2EF-4E25-A817-B83C074F2669}" type="presOf" srcId="{B57A19D3-0236-4825-B567-2419521ADE0A}" destId="{A9EE7A1C-AE25-412E-A3F9-2A9A0E283858}" srcOrd="0" destOrd="0" presId="urn:microsoft.com/office/officeart/2005/8/layout/matrix2"/>
    <dgm:cxn modelId="{09507E6E-1C3C-4688-9535-37609557C36F}" srcId="{FA5C67E4-52F9-4625-805F-E874C7CE236E}" destId="{CE96EEDA-A7E1-42A9-BAB5-52341AFB93CB}" srcOrd="2" destOrd="0" parTransId="{674BDF74-8128-45C4-9AEC-443351C98992}" sibTransId="{F8248FA7-E93F-4FC0-904A-C132DA6F1746}"/>
    <dgm:cxn modelId="{AD3E7E22-336A-4825-8089-5E1A4AD7FAFE}" type="presOf" srcId="{872EFFEA-24B4-4D69-B766-2B1E115E20D8}" destId="{6B6A57C6-31D4-46DB-97FA-D959ECF5A3C9}" srcOrd="0" destOrd="0" presId="urn:microsoft.com/office/officeart/2005/8/layout/matrix2"/>
    <dgm:cxn modelId="{510C4A37-C375-4305-886D-2CBA0696D299}" srcId="{FA5C67E4-52F9-4625-805F-E874C7CE236E}" destId="{B57A19D3-0236-4825-B567-2419521ADE0A}" srcOrd="1" destOrd="0" parTransId="{D26F738D-248B-468B-B12B-FBBEB9464CE7}" sibTransId="{E2EFE3C2-75D9-4813-8DAB-55E17750B545}"/>
    <dgm:cxn modelId="{258F19F4-6AC1-494C-B454-479EAB6104F5}" type="presOf" srcId="{FA5C67E4-52F9-4625-805F-E874C7CE236E}" destId="{0DEF4482-833F-411B-BFD8-3C673985C930}" srcOrd="0" destOrd="0" presId="urn:microsoft.com/office/officeart/2005/8/layout/matrix2"/>
    <dgm:cxn modelId="{27750396-F135-4965-AD09-26B22BC65EB6}" srcId="{FA5C67E4-52F9-4625-805F-E874C7CE236E}" destId="{872EFFEA-24B4-4D69-B766-2B1E115E20D8}" srcOrd="0" destOrd="0" parTransId="{1AF15BC9-523C-4365-9B3C-F0A03F96C4EF}" sibTransId="{04FA4E37-9AD9-4678-9ED6-264887F1E0FE}"/>
    <dgm:cxn modelId="{D11D81D2-2A4D-467C-AE8A-8E762B768FD9}" type="presParOf" srcId="{0DEF4482-833F-411B-BFD8-3C673985C930}" destId="{0AD8EDF4-FAF8-450F-9E45-A7208FF6C2EA}" srcOrd="0" destOrd="0" presId="urn:microsoft.com/office/officeart/2005/8/layout/matrix2"/>
    <dgm:cxn modelId="{E8C70483-EC4E-4751-97D4-0E79FEEA1038}" type="presParOf" srcId="{0DEF4482-833F-411B-BFD8-3C673985C930}" destId="{6B6A57C6-31D4-46DB-97FA-D959ECF5A3C9}" srcOrd="1" destOrd="0" presId="urn:microsoft.com/office/officeart/2005/8/layout/matrix2"/>
    <dgm:cxn modelId="{53488AD8-8B26-44A1-B941-772B11D2B3E2}" type="presParOf" srcId="{0DEF4482-833F-411B-BFD8-3C673985C930}" destId="{A9EE7A1C-AE25-412E-A3F9-2A9A0E283858}" srcOrd="2" destOrd="0" presId="urn:microsoft.com/office/officeart/2005/8/layout/matrix2"/>
    <dgm:cxn modelId="{2CDF6684-3559-4953-A58F-41C7FEABD7CB}" type="presParOf" srcId="{0DEF4482-833F-411B-BFD8-3C673985C930}" destId="{2866CB99-D12B-4F2B-BFEA-7B32E4390420}" srcOrd="3" destOrd="0" presId="urn:microsoft.com/office/officeart/2005/8/layout/matrix2"/>
    <dgm:cxn modelId="{4490BB64-5E54-4686-BD1F-DDC838CE1A47}" type="presParOf" srcId="{0DEF4482-833F-411B-BFD8-3C673985C930}" destId="{83785837-187B-4EB5-9FB4-FD7557FF7B40}"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7BAD4D-C6F2-4801-B493-7E6B2A28EA9A}" type="doc">
      <dgm:prSet loTypeId="urn:microsoft.com/office/officeart/2005/8/layout/arrow6" loCatId="relationship" qsTypeId="urn:microsoft.com/office/officeart/2005/8/quickstyle/simple2" qsCatId="simple" csTypeId="urn:microsoft.com/office/officeart/2005/8/colors/accent3_2" csCatId="accent3" phldr="1"/>
      <dgm:spPr/>
      <dgm:t>
        <a:bodyPr/>
        <a:lstStyle/>
        <a:p>
          <a:endParaRPr lang="cs-CZ"/>
        </a:p>
      </dgm:t>
    </dgm:pt>
    <dgm:pt modelId="{7F960823-8D4A-4ADF-94EF-02D835370867}">
      <dgm:prSet custT="1"/>
      <dgm:spPr/>
      <dgm:t>
        <a:bodyPr/>
        <a:lstStyle/>
        <a:p>
          <a:pPr rtl="0"/>
          <a:r>
            <a:rPr lang="cs-CZ" sz="1400" dirty="0" smtClean="0"/>
            <a:t>Nelétavý pták Blboun nejapný původně žil na ostrově </a:t>
          </a:r>
          <a:r>
            <a:rPr lang="cs-CZ" sz="1400" dirty="0" err="1" smtClean="0"/>
            <a:t>Marcius</a:t>
          </a:r>
          <a:r>
            <a:rPr lang="cs-CZ" sz="1400" dirty="0" smtClean="0"/>
            <a:t>. Mořeplavci se zde zastavovali na cestě do Indie. Ptáka lovili a vyhubili. Po vyhynutí ptáka, začala na ostrově mizet dřevina Kalvárie. Přišlo se na to proč. Ukázalo se, že semena nevyklíčí, pokud neprojdou zažívacím ústrojím Blbouna nejapného. Když vyhyne nějaký druh rostliny, zanikne pak na ní závislý hmyz a další parazité.</a:t>
          </a:r>
          <a:endParaRPr lang="cs-CZ" sz="1400" dirty="0"/>
        </a:p>
      </dgm:t>
    </dgm:pt>
    <dgm:pt modelId="{980EBCB8-0E98-4580-A3F6-BCB170349F47}" type="parTrans" cxnId="{B55EB874-9B06-4064-8880-424AE0E2A962}">
      <dgm:prSet/>
      <dgm:spPr/>
      <dgm:t>
        <a:bodyPr/>
        <a:lstStyle/>
        <a:p>
          <a:endParaRPr lang="cs-CZ"/>
        </a:p>
      </dgm:t>
    </dgm:pt>
    <dgm:pt modelId="{ECD7548D-C31F-4F94-8C06-FB2CB26EA5ED}" type="sibTrans" cxnId="{B55EB874-9B06-4064-8880-424AE0E2A962}">
      <dgm:prSet/>
      <dgm:spPr/>
      <dgm:t>
        <a:bodyPr/>
        <a:lstStyle/>
        <a:p>
          <a:endParaRPr lang="cs-CZ"/>
        </a:p>
      </dgm:t>
    </dgm:pt>
    <dgm:pt modelId="{982DBE92-A636-409F-ACC7-EFA55CC382DA}">
      <dgm:prSet/>
      <dgm:spPr/>
      <dgm:t>
        <a:bodyPr/>
        <a:lstStyle/>
        <a:p>
          <a:pPr rtl="0"/>
          <a:r>
            <a:rPr lang="cs-CZ" dirty="0" smtClean="0"/>
            <a:t>Úlohou člověka na Zemi by měla být ochrana biologických druhů. Některé ohrožené druhy rostlin či zvířat jsou zákonem chráněné, nikdo je nesmí ohrožovat nebo ničit. </a:t>
          </a:r>
          <a:endParaRPr lang="cs-CZ" dirty="0"/>
        </a:p>
      </dgm:t>
    </dgm:pt>
    <dgm:pt modelId="{AE0C0D93-9D57-4874-8DC9-41286E0EFCB1}" type="parTrans" cxnId="{A25780C3-0A3D-427D-92DE-93760261EE7A}">
      <dgm:prSet/>
      <dgm:spPr/>
      <dgm:t>
        <a:bodyPr/>
        <a:lstStyle/>
        <a:p>
          <a:endParaRPr lang="cs-CZ"/>
        </a:p>
      </dgm:t>
    </dgm:pt>
    <dgm:pt modelId="{E831B10C-80E8-46A2-8A9B-E18E1D6E3A52}" type="sibTrans" cxnId="{A25780C3-0A3D-427D-92DE-93760261EE7A}">
      <dgm:prSet/>
      <dgm:spPr/>
      <dgm:t>
        <a:bodyPr/>
        <a:lstStyle/>
        <a:p>
          <a:endParaRPr lang="cs-CZ"/>
        </a:p>
      </dgm:t>
    </dgm:pt>
    <dgm:pt modelId="{63E99D3B-ACF1-42DF-A8DE-BE4F1933EDB6}" type="pres">
      <dgm:prSet presAssocID="{777BAD4D-C6F2-4801-B493-7E6B2A28EA9A}" presName="compositeShape" presStyleCnt="0">
        <dgm:presLayoutVars>
          <dgm:chMax val="2"/>
          <dgm:dir/>
          <dgm:resizeHandles val="exact"/>
        </dgm:presLayoutVars>
      </dgm:prSet>
      <dgm:spPr/>
      <dgm:t>
        <a:bodyPr/>
        <a:lstStyle/>
        <a:p>
          <a:endParaRPr lang="cs-CZ"/>
        </a:p>
      </dgm:t>
    </dgm:pt>
    <dgm:pt modelId="{7E8BF91A-6932-4E04-BB09-C92B66BC60EC}" type="pres">
      <dgm:prSet presAssocID="{777BAD4D-C6F2-4801-B493-7E6B2A28EA9A}" presName="ribbon" presStyleLbl="node1" presStyleIdx="0" presStyleCnt="1" custScaleY="175361" custLinFactNeighborX="216" custLinFactNeighborY="0"/>
      <dgm:spPr/>
    </dgm:pt>
    <dgm:pt modelId="{3A2A794D-C625-4CFA-A630-D81D2DCE3E9D}" type="pres">
      <dgm:prSet presAssocID="{777BAD4D-C6F2-4801-B493-7E6B2A28EA9A}" presName="leftArrowText" presStyleLbl="node1" presStyleIdx="0" presStyleCnt="1" custScaleY="147597" custLinFactNeighborX="1969" custLinFactNeighborY="-21146">
        <dgm:presLayoutVars>
          <dgm:chMax val="0"/>
          <dgm:bulletEnabled val="1"/>
        </dgm:presLayoutVars>
      </dgm:prSet>
      <dgm:spPr/>
      <dgm:t>
        <a:bodyPr/>
        <a:lstStyle/>
        <a:p>
          <a:endParaRPr lang="cs-CZ"/>
        </a:p>
      </dgm:t>
    </dgm:pt>
    <dgm:pt modelId="{08349E60-6E42-4CD0-885C-A7FB5D08F6B9}" type="pres">
      <dgm:prSet presAssocID="{777BAD4D-C6F2-4801-B493-7E6B2A28EA9A}" presName="rightArrowText" presStyleLbl="node1" presStyleIdx="0" presStyleCnt="1" custLinFactNeighborX="-4375" custLinFactNeighborY="2758">
        <dgm:presLayoutVars>
          <dgm:chMax val="0"/>
          <dgm:bulletEnabled val="1"/>
        </dgm:presLayoutVars>
      </dgm:prSet>
      <dgm:spPr/>
      <dgm:t>
        <a:bodyPr/>
        <a:lstStyle/>
        <a:p>
          <a:endParaRPr lang="cs-CZ"/>
        </a:p>
      </dgm:t>
    </dgm:pt>
  </dgm:ptLst>
  <dgm:cxnLst>
    <dgm:cxn modelId="{A25780C3-0A3D-427D-92DE-93760261EE7A}" srcId="{777BAD4D-C6F2-4801-B493-7E6B2A28EA9A}" destId="{982DBE92-A636-409F-ACC7-EFA55CC382DA}" srcOrd="1" destOrd="0" parTransId="{AE0C0D93-9D57-4874-8DC9-41286E0EFCB1}" sibTransId="{E831B10C-80E8-46A2-8A9B-E18E1D6E3A52}"/>
    <dgm:cxn modelId="{0C07115A-6442-4B32-9544-5167F9B8E5F1}" type="presOf" srcId="{982DBE92-A636-409F-ACC7-EFA55CC382DA}" destId="{08349E60-6E42-4CD0-885C-A7FB5D08F6B9}" srcOrd="0" destOrd="0" presId="urn:microsoft.com/office/officeart/2005/8/layout/arrow6"/>
    <dgm:cxn modelId="{B55EB874-9B06-4064-8880-424AE0E2A962}" srcId="{777BAD4D-C6F2-4801-B493-7E6B2A28EA9A}" destId="{7F960823-8D4A-4ADF-94EF-02D835370867}" srcOrd="0" destOrd="0" parTransId="{980EBCB8-0E98-4580-A3F6-BCB170349F47}" sibTransId="{ECD7548D-C31F-4F94-8C06-FB2CB26EA5ED}"/>
    <dgm:cxn modelId="{A154DCA8-4FD2-4A3D-AB7C-1E8C447EDAEA}" type="presOf" srcId="{777BAD4D-C6F2-4801-B493-7E6B2A28EA9A}" destId="{63E99D3B-ACF1-42DF-A8DE-BE4F1933EDB6}" srcOrd="0" destOrd="0" presId="urn:microsoft.com/office/officeart/2005/8/layout/arrow6"/>
    <dgm:cxn modelId="{319D383F-42B6-4894-BE16-E4BAAFEE84CB}" type="presOf" srcId="{7F960823-8D4A-4ADF-94EF-02D835370867}" destId="{3A2A794D-C625-4CFA-A630-D81D2DCE3E9D}" srcOrd="0" destOrd="0" presId="urn:microsoft.com/office/officeart/2005/8/layout/arrow6"/>
    <dgm:cxn modelId="{489AF19E-2D84-4ED4-903D-61E9F553CC64}" type="presParOf" srcId="{63E99D3B-ACF1-42DF-A8DE-BE4F1933EDB6}" destId="{7E8BF91A-6932-4E04-BB09-C92B66BC60EC}" srcOrd="0" destOrd="0" presId="urn:microsoft.com/office/officeart/2005/8/layout/arrow6"/>
    <dgm:cxn modelId="{613A177C-00C1-4209-A57F-969C6D1BDC46}" type="presParOf" srcId="{63E99D3B-ACF1-42DF-A8DE-BE4F1933EDB6}" destId="{3A2A794D-C625-4CFA-A630-D81D2DCE3E9D}" srcOrd="1" destOrd="0" presId="urn:microsoft.com/office/officeart/2005/8/layout/arrow6"/>
    <dgm:cxn modelId="{835761AF-51BB-4FEF-B5E2-8CA86B7E74D8}" type="presParOf" srcId="{63E99D3B-ACF1-42DF-A8DE-BE4F1933EDB6}" destId="{08349E60-6E42-4CD0-885C-A7FB5D08F6B9}"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42B08-B269-45C7-885F-6011A0523413}">
      <dsp:nvSpPr>
        <dsp:cNvPr id="0" name=""/>
        <dsp:cNvSpPr/>
      </dsp:nvSpPr>
      <dsp:spPr>
        <a:xfrm rot="10800000">
          <a:off x="2053972" y="0"/>
          <a:ext cx="5776722" cy="2395736"/>
        </a:xfrm>
        <a:prstGeom prst="homePlate">
          <a:avLst/>
        </a:prstGeom>
        <a:solidFill>
          <a:schemeClr val="accent3">
            <a:hueOff val="0"/>
            <a:satOff val="0"/>
            <a:lumOff val="0"/>
            <a:alphaOff val="0"/>
          </a:schemeClr>
        </a:solidFill>
        <a:ln>
          <a:noFill/>
        </a:ln>
        <a:effectLst>
          <a:outerShdw blurRad="76200" dist="50800" dir="5400000" rotWithShape="0">
            <a:srgbClr val="4E3B30">
              <a:alpha val="6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56453" tIns="118110" rIns="220472" bIns="118110" numCol="1" spcCol="1270" anchor="ctr" anchorCtr="0">
          <a:noAutofit/>
        </a:bodyPr>
        <a:lstStyle/>
        <a:p>
          <a:pPr lvl="0" algn="ctr" defTabSz="1377950" rtl="0">
            <a:lnSpc>
              <a:spcPct val="90000"/>
            </a:lnSpc>
            <a:spcBef>
              <a:spcPct val="0"/>
            </a:spcBef>
            <a:spcAft>
              <a:spcPct val="35000"/>
            </a:spcAft>
          </a:pPr>
          <a:r>
            <a:rPr lang="cs-CZ" sz="3100" kern="1200" baseline="0" dirty="0" smtClean="0"/>
            <a:t/>
          </a:r>
          <a:br>
            <a:rPr lang="cs-CZ" sz="3100" kern="1200" baseline="0" dirty="0" smtClean="0"/>
          </a:br>
          <a:r>
            <a:rPr lang="cs-CZ" sz="3100" kern="1200" baseline="0" dirty="0" smtClean="0"/>
            <a:t>EKOSYSTÉMY</a:t>
          </a:r>
        </a:p>
        <a:p>
          <a:pPr lvl="0" algn="ctr" defTabSz="1377950" rtl="0">
            <a:lnSpc>
              <a:spcPct val="90000"/>
            </a:lnSpc>
            <a:spcBef>
              <a:spcPct val="0"/>
            </a:spcBef>
            <a:spcAft>
              <a:spcPct val="35000"/>
            </a:spcAft>
          </a:pPr>
          <a:r>
            <a:rPr lang="cs-CZ" sz="3100" kern="1200" baseline="0" dirty="0" smtClean="0"/>
            <a:t>OCHRANA BIOLOGICKÝCH DRUHŮ</a:t>
          </a:r>
          <a:endParaRPr lang="cs-CZ" sz="3100" kern="1200" baseline="0" dirty="0"/>
        </a:p>
      </dsp:txBody>
      <dsp:txXfrm rot="10800000">
        <a:off x="2652906" y="0"/>
        <a:ext cx="5177788" cy="2395736"/>
      </dsp:txXfrm>
    </dsp:sp>
    <dsp:sp modelId="{E416AA41-4D3D-4696-BA00-8038245DD03C}">
      <dsp:nvSpPr>
        <dsp:cNvPr id="0" name=""/>
        <dsp:cNvSpPr/>
      </dsp:nvSpPr>
      <dsp:spPr>
        <a:xfrm>
          <a:off x="856104" y="0"/>
          <a:ext cx="2395736" cy="2395736"/>
        </a:xfrm>
        <a:prstGeom prst="ellipse">
          <a:avLst/>
        </a:prstGeom>
        <a:solidFill>
          <a:schemeClr val="accent3">
            <a:tint val="50000"/>
            <a:hueOff val="0"/>
            <a:satOff val="0"/>
            <a:lumOff val="0"/>
            <a:alphaOff val="0"/>
          </a:schemeClr>
        </a:solidFill>
        <a:ln>
          <a:noFill/>
        </a:ln>
        <a:effectLst>
          <a:outerShdw blurRad="76200" dist="50800" dir="5400000" rotWithShape="0">
            <a:srgbClr val="4E3B30">
              <a:alpha val="60000"/>
            </a:srgbClr>
          </a:outerShdw>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E7232-CE13-46E6-9778-BAC5A39C4397}">
      <dsp:nvSpPr>
        <dsp:cNvPr id="0" name=""/>
        <dsp:cNvSpPr/>
      </dsp:nvSpPr>
      <dsp:spPr>
        <a:xfrm>
          <a:off x="195452" y="469733"/>
          <a:ext cx="4821174" cy="4821173"/>
        </a:xfrm>
        <a:prstGeom prst="ellipse">
          <a:avLst/>
        </a:prstGeom>
        <a:solidFill>
          <a:schemeClr val="accent3">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333500" rtl="0">
            <a:lnSpc>
              <a:spcPct val="90000"/>
            </a:lnSpc>
            <a:spcBef>
              <a:spcPct val="0"/>
            </a:spcBef>
            <a:spcAft>
              <a:spcPct val="35000"/>
            </a:spcAft>
          </a:pPr>
          <a:r>
            <a:rPr lang="cs-CZ" sz="3000" kern="1200" dirty="0" smtClean="0"/>
            <a:t>V určitém prostředí žijí jednotlivé živé organismy (živočichové, rostliny), vzájemně jsou na sobě závislé.</a:t>
          </a:r>
          <a:endParaRPr lang="cs-CZ" sz="3000" kern="1200" dirty="0"/>
        </a:p>
      </dsp:txBody>
      <dsp:txXfrm>
        <a:off x="868679" y="1038253"/>
        <a:ext cx="2779776" cy="3684133"/>
      </dsp:txXfrm>
    </dsp:sp>
    <dsp:sp modelId="{60435F34-10E5-4180-9792-20946E317F62}">
      <dsp:nvSpPr>
        <dsp:cNvPr id="0" name=""/>
        <dsp:cNvSpPr/>
      </dsp:nvSpPr>
      <dsp:spPr>
        <a:xfrm>
          <a:off x="3670173" y="469733"/>
          <a:ext cx="4821174" cy="4821173"/>
        </a:xfrm>
        <a:prstGeom prst="ellipse">
          <a:avLst/>
        </a:prstGeom>
        <a:solidFill>
          <a:schemeClr val="accent3">
            <a:shade val="80000"/>
            <a:alpha val="50000"/>
            <a:hueOff val="63"/>
            <a:satOff val="3647"/>
            <a:lumOff val="5049"/>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333500" rtl="0">
            <a:lnSpc>
              <a:spcPct val="90000"/>
            </a:lnSpc>
            <a:spcBef>
              <a:spcPct val="0"/>
            </a:spcBef>
            <a:spcAft>
              <a:spcPct val="35000"/>
            </a:spcAft>
          </a:pPr>
          <a:r>
            <a:rPr lang="cs-CZ" sz="3000" u="sng" kern="1200" dirty="0" smtClean="0"/>
            <a:t>EKOSYSTÉM LESA </a:t>
          </a:r>
          <a:r>
            <a:rPr lang="cs-CZ" sz="3000" u="none" kern="1200" dirty="0" smtClean="0"/>
            <a:t>  </a:t>
          </a:r>
        </a:p>
        <a:p>
          <a:pPr lvl="0" algn="ctr" defTabSz="1333500" rtl="0">
            <a:lnSpc>
              <a:spcPct val="90000"/>
            </a:lnSpc>
            <a:spcBef>
              <a:spcPct val="0"/>
            </a:spcBef>
            <a:spcAft>
              <a:spcPct val="35000"/>
            </a:spcAft>
          </a:pPr>
          <a:r>
            <a:rPr lang="cs-CZ" sz="3000" kern="1200" dirty="0" smtClean="0"/>
            <a:t>jednotlivé druhy stromů, rostlin, hub, ptáků, savců, měkkýšů, hmyzu a také horniny, půda, ovzduší, voda.</a:t>
          </a:r>
          <a:endParaRPr lang="cs-CZ" sz="3000" kern="1200" dirty="0"/>
        </a:p>
      </dsp:txBody>
      <dsp:txXfrm>
        <a:off x="5038344" y="1038253"/>
        <a:ext cx="2779776" cy="3684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BF91A-6932-4E04-BB09-C92B66BC60EC}">
      <dsp:nvSpPr>
        <dsp:cNvPr id="0" name=""/>
        <dsp:cNvSpPr/>
      </dsp:nvSpPr>
      <dsp:spPr>
        <a:xfrm>
          <a:off x="0" y="-3"/>
          <a:ext cx="8686800" cy="6093303"/>
        </a:xfrm>
        <a:prstGeom prst="leftRightRibbon">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76200" dist="50800" dir="5400000" rotWithShape="0">
            <a:srgbClr val="4E3B30">
              <a:alpha val="60000"/>
            </a:srgbClr>
          </a:outerShdw>
        </a:effectLst>
      </dsp:spPr>
      <dsp:style>
        <a:lnRef idx="3">
          <a:scrgbClr r="0" g="0" b="0"/>
        </a:lnRef>
        <a:fillRef idx="1">
          <a:scrgbClr r="0" g="0" b="0"/>
        </a:fillRef>
        <a:effectRef idx="1">
          <a:scrgbClr r="0" g="0" b="0"/>
        </a:effectRef>
        <a:fontRef idx="minor">
          <a:schemeClr val="lt1"/>
        </a:fontRef>
      </dsp:style>
    </dsp:sp>
    <dsp:sp modelId="{3A2A794D-C625-4CFA-A630-D81D2DCE3E9D}">
      <dsp:nvSpPr>
        <dsp:cNvPr id="0" name=""/>
        <dsp:cNvSpPr/>
      </dsp:nvSpPr>
      <dsp:spPr>
        <a:xfrm>
          <a:off x="1098860" y="1152133"/>
          <a:ext cx="2866644" cy="2513005"/>
        </a:xfrm>
        <a:prstGeom prst="rect">
          <a:avLst/>
        </a:prstGeom>
        <a:noFill/>
        <a:ln w="38100" cap="flat" cmpd="sng" algn="ctr">
          <a:noFill/>
          <a:prstDash val="solid"/>
        </a:ln>
        <a:effectLst>
          <a:outerShdw blurRad="76200" dist="50800" dir="5400000" rotWithShape="0">
            <a:srgbClr val="4E3B30">
              <a:alpha val="60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49784" rIns="0" bIns="53340" numCol="1" spcCol="1270" anchor="ctr" anchorCtr="0">
          <a:noAutofit/>
        </a:bodyPr>
        <a:lstStyle/>
        <a:p>
          <a:pPr lvl="0" algn="ctr" defTabSz="622300" rtl="0">
            <a:lnSpc>
              <a:spcPct val="90000"/>
            </a:lnSpc>
            <a:spcBef>
              <a:spcPct val="0"/>
            </a:spcBef>
            <a:spcAft>
              <a:spcPct val="35000"/>
            </a:spcAft>
          </a:pPr>
          <a:r>
            <a:rPr lang="cs-CZ" sz="1400" kern="1200" dirty="0" smtClean="0"/>
            <a:t>Nelétavý pták Blboun nejapný původně žil na ostrově </a:t>
          </a:r>
          <a:r>
            <a:rPr lang="cs-CZ" sz="1400" kern="1200" dirty="0" err="1" smtClean="0"/>
            <a:t>Marcius</a:t>
          </a:r>
          <a:r>
            <a:rPr lang="cs-CZ" sz="1400" kern="1200" dirty="0" smtClean="0"/>
            <a:t>. Mořeplavci se zde zastavovali na cestě do Indie. Ptáka lovili a vyhubili. Po vyhynutí ptáka, začala na ostrově mizet dřevina Kalvárie. Přišlo se na to proč. Ukázalo se, že semena nevyklíčí, pokud neprojdou zažívacím ústrojím Blbouna nejapného. Když vyhyne nějaký druh rostliny, zanikne pak na ní závislý hmyz a další parazité.</a:t>
          </a:r>
          <a:endParaRPr lang="cs-CZ" sz="1400" kern="1200" dirty="0"/>
        </a:p>
      </dsp:txBody>
      <dsp:txXfrm>
        <a:off x="1098860" y="1152133"/>
        <a:ext cx="2866644" cy="2513005"/>
      </dsp:txXfrm>
    </dsp:sp>
    <dsp:sp modelId="{08349E60-6E42-4CD0-885C-A7FB5D08F6B9}">
      <dsp:nvSpPr>
        <dsp:cNvPr id="0" name=""/>
        <dsp:cNvSpPr/>
      </dsp:nvSpPr>
      <dsp:spPr>
        <a:xfrm>
          <a:off x="4195181" y="2520277"/>
          <a:ext cx="3387852" cy="1702612"/>
        </a:xfrm>
        <a:prstGeom prst="rect">
          <a:avLst/>
        </a:prstGeom>
        <a:noFill/>
        <a:ln w="38100" cap="flat" cmpd="sng" algn="ctr">
          <a:noFill/>
          <a:prstDash val="solid"/>
        </a:ln>
        <a:effectLst>
          <a:outerShdw blurRad="76200" dist="50800" dir="5400000" rotWithShape="0">
            <a:srgbClr val="4E3B30">
              <a:alpha val="60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71120" rIns="0" bIns="76200" numCol="1" spcCol="1270" anchor="ctr" anchorCtr="0">
          <a:noAutofit/>
        </a:bodyPr>
        <a:lstStyle/>
        <a:p>
          <a:pPr lvl="0" algn="ctr" defTabSz="889000" rtl="0">
            <a:lnSpc>
              <a:spcPct val="90000"/>
            </a:lnSpc>
            <a:spcBef>
              <a:spcPct val="0"/>
            </a:spcBef>
            <a:spcAft>
              <a:spcPct val="35000"/>
            </a:spcAft>
          </a:pPr>
          <a:r>
            <a:rPr lang="cs-CZ" sz="2000" kern="1200" dirty="0" smtClean="0"/>
            <a:t>Úlohou člověka na Zemi by měla být ochrana biologických druhů. Některé ohrožené druhy rostlin či zvířat jsou zákonem chráněné, nikdo je nesmí ohrožovat nebo ničit. </a:t>
          </a:r>
          <a:endParaRPr lang="cs-CZ" sz="2000" kern="1200" dirty="0"/>
        </a:p>
      </dsp:txBody>
      <dsp:txXfrm>
        <a:off x="4195181" y="2520277"/>
        <a:ext cx="3387852" cy="1702612"/>
      </dsp:txXfrm>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C87172-3F62-40F2-9FA2-30E79EBC5B43}" type="datetimeFigureOut">
              <a:rPr lang="cs-CZ" smtClean="0"/>
              <a:pPr/>
              <a:t>18.3.2013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8CC764-CF4A-44D7-9DC8-76ABAD7288F0}" type="slidenum">
              <a:rPr lang="cs-CZ" smtClean="0"/>
              <a:pPr/>
              <a:t>‹#›</a:t>
            </a:fld>
            <a:endParaRPr lang="cs-CZ" dirty="0"/>
          </a:p>
        </p:txBody>
      </p:sp>
    </p:spTree>
    <p:extLst>
      <p:ext uri="{BB962C8B-B14F-4D97-AF65-F5344CB8AC3E}">
        <p14:creationId xmlns:p14="http://schemas.microsoft.com/office/powerpoint/2010/main" val="4131556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dirty="0" smtClean="0">
                <a:solidFill>
                  <a:prstClr val="black"/>
                </a:solidFill>
              </a:rPr>
              <a:t>Speciální základní škola, Česká Kamenice, Jakubské nám. 113, příspěvková organizace</a:t>
            </a:r>
            <a:endParaRPr lang="cs-CZ" dirty="0">
              <a:solidFill>
                <a:prstClr val="black"/>
              </a:solidFill>
            </a:endParaRPr>
          </a:p>
        </p:txBody>
      </p:sp>
    </p:spTree>
    <p:extLst>
      <p:ext uri="{BB962C8B-B14F-4D97-AF65-F5344CB8AC3E}">
        <p14:creationId xmlns:p14="http://schemas.microsoft.com/office/powerpoint/2010/main" val="1033193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záhlaví 3"/>
          <p:cNvSpPr>
            <a:spLocks noGrp="1"/>
          </p:cNvSpPr>
          <p:nvPr>
            <p:ph type="hdr" sz="quarter" idx="10"/>
          </p:nvPr>
        </p:nvSpPr>
        <p:spPr/>
        <p:txBody>
          <a:bodyPr/>
          <a:lstStyle/>
          <a:p>
            <a:r>
              <a:rPr lang="cs-CZ" dirty="0" smtClean="0">
                <a:solidFill>
                  <a:prstClr val="black"/>
                </a:solidFill>
              </a:rPr>
              <a:t>Speciální základní škola, Česká Kamenice, Jakubské nám. 113, příspěvková organizace</a:t>
            </a:r>
            <a:endParaRPr lang="cs-CZ" dirty="0">
              <a:solidFill>
                <a:prstClr val="black"/>
              </a:solidFill>
            </a:endParaRPr>
          </a:p>
        </p:txBody>
      </p:sp>
    </p:spTree>
    <p:extLst>
      <p:ext uri="{BB962C8B-B14F-4D97-AF65-F5344CB8AC3E}">
        <p14:creationId xmlns:p14="http://schemas.microsoft.com/office/powerpoint/2010/main" val="309833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C643B11F-F4FB-44AE-B82C-8CCBD3FB8702}" type="datetime1">
              <a:rPr lang="cs-CZ" smtClean="0">
                <a:solidFill>
                  <a:prstClr val="black">
                    <a:tint val="75000"/>
                  </a:prstClr>
                </a:solidFill>
              </a:rPr>
              <a:pPr/>
              <a:t>18.3.2013</a:t>
            </a:fld>
            <a:endParaRPr lang="cs-CZ" dirty="0">
              <a:solidFill>
                <a:prstClr val="black">
                  <a:tint val="75000"/>
                </a:prstClr>
              </a:solidFill>
            </a:endParaRPr>
          </a:p>
        </p:txBody>
      </p:sp>
      <p:sp>
        <p:nvSpPr>
          <p:cNvPr id="2" name="Zástupný symbol pro zápatí 1"/>
          <p:cNvSpPr>
            <a:spLocks noGrp="1"/>
          </p:cNvSpPr>
          <p:nvPr>
            <p:ph type="ftr" sz="quarter" idx="11"/>
          </p:nvPr>
        </p:nvSpPr>
        <p:spPr/>
        <p:txBody>
          <a:bodyPr/>
          <a:lstStyle/>
          <a:p>
            <a:endParaRPr lang="cs-CZ" dirty="0">
              <a:solidFill>
                <a:prstClr val="black">
                  <a:tint val="75000"/>
                </a:prstClr>
              </a:solidFill>
            </a:endParaRPr>
          </a:p>
        </p:txBody>
      </p:sp>
      <p:sp>
        <p:nvSpPr>
          <p:cNvPr id="15" name="Zástupný symbol pro číslo snímku 14"/>
          <p:cNvSpPr>
            <a:spLocks noGrp="1"/>
          </p:cNvSpPr>
          <p:nvPr>
            <p:ph type="sldNum" sz="quarter" idx="12"/>
          </p:nvPr>
        </p:nvSpPr>
        <p:spPr>
          <a:xfrm>
            <a:off x="8229600" y="6473952"/>
            <a:ext cx="758952"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2CB2F357-EC5E-49FC-9535-C7BA0E179D8E}" type="datetime1">
              <a:rPr lang="cs-CZ" smtClean="0">
                <a:solidFill>
                  <a:prstClr val="black">
                    <a:tint val="75000"/>
                  </a:prstClr>
                </a:solidFill>
              </a:rPr>
              <a:pPr/>
              <a:t>18.3.2013</a:t>
            </a:fld>
            <a:endParaRPr lang="cs-CZ" dirty="0">
              <a:solidFill>
                <a:prstClr val="black">
                  <a:tint val="75000"/>
                </a:prstClr>
              </a:solidFill>
            </a:endParaRPr>
          </a:p>
        </p:txBody>
      </p:sp>
      <p:sp>
        <p:nvSpPr>
          <p:cNvPr id="19" name="Zástupný symbol pro zápatí 18"/>
          <p:cNvSpPr>
            <a:spLocks noGrp="1"/>
          </p:cNvSpPr>
          <p:nvPr>
            <p:ph type="ftr" sz="quarter" idx="11"/>
          </p:nvPr>
        </p:nvSpPr>
        <p:spPr>
          <a:xfrm>
            <a:off x="3581400" y="76200"/>
            <a:ext cx="2895600" cy="288925"/>
          </a:xfrm>
        </p:spPr>
        <p:txBody>
          <a:bodyPr/>
          <a:lstStyle/>
          <a:p>
            <a:endParaRPr lang="cs-CZ" dirty="0">
              <a:solidFill>
                <a:prstClr val="black">
                  <a:tint val="75000"/>
                </a:prstClr>
              </a:solidFill>
            </a:endParaRPr>
          </a:p>
        </p:txBody>
      </p:sp>
      <p:sp>
        <p:nvSpPr>
          <p:cNvPr id="16" name="Zástupný symbol pro číslo snímku 15"/>
          <p:cNvSpPr>
            <a:spLocks noGrp="1"/>
          </p:cNvSpPr>
          <p:nvPr>
            <p:ph type="sldNum" sz="quarter" idx="12"/>
          </p:nvPr>
        </p:nvSpPr>
        <p:spPr>
          <a:xfrm>
            <a:off x="8229600" y="6473952"/>
            <a:ext cx="758952"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F2ABAD02-B903-4F2B-8528-22240A2FD0BB}" type="datetime1">
              <a:rPr lang="cs-CZ" smtClean="0">
                <a:solidFill>
                  <a:prstClr val="black">
                    <a:tint val="75000"/>
                  </a:prstClr>
                </a:solidFill>
              </a:rPr>
              <a:pPr/>
              <a:t>18.3.2013</a:t>
            </a:fld>
            <a:endParaRPr lang="cs-CZ" dirty="0">
              <a:solidFill>
                <a:prstClr val="black">
                  <a:tint val="75000"/>
                </a:prstClr>
              </a:solidFill>
            </a:endParaRPr>
          </a:p>
        </p:txBody>
      </p:sp>
      <p:sp>
        <p:nvSpPr>
          <p:cNvPr id="11" name="Zástupný symbol pro zápatí 10"/>
          <p:cNvSpPr>
            <a:spLocks noGrp="1"/>
          </p:cNvSpPr>
          <p:nvPr>
            <p:ph type="ftr" sz="quarter" idx="11"/>
          </p:nvPr>
        </p:nvSpPr>
        <p:spPr/>
        <p:txBody>
          <a:bodyPr/>
          <a:lstStyle/>
          <a:p>
            <a:endParaRPr lang="cs-CZ" dirty="0">
              <a:solidFill>
                <a:prstClr val="black">
                  <a:tint val="75000"/>
                </a:prstClr>
              </a:solidFill>
            </a:endParaRPr>
          </a:p>
        </p:txBody>
      </p:sp>
      <p:sp>
        <p:nvSpPr>
          <p:cNvPr id="16" name="Zástupný symbol pro číslo snímku 1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A1BD0FFC-2A90-44AC-822D-11141307F9F8}" type="datetime1">
              <a:rPr lang="cs-CZ" smtClean="0">
                <a:solidFill>
                  <a:prstClr val="black">
                    <a:tint val="75000"/>
                  </a:prstClr>
                </a:solidFill>
              </a:rPr>
              <a:pPr/>
              <a:t>18.3.2013</a:t>
            </a:fld>
            <a:endParaRPr lang="cs-CZ" dirty="0">
              <a:solidFill>
                <a:prstClr val="black">
                  <a:tint val="75000"/>
                </a:prstClr>
              </a:solidFill>
            </a:endParaRPr>
          </a:p>
        </p:txBody>
      </p:sp>
      <p:sp>
        <p:nvSpPr>
          <p:cNvPr id="10" name="Zástupný symbol pro zápatí 9"/>
          <p:cNvSpPr>
            <a:spLocks noGrp="1"/>
          </p:cNvSpPr>
          <p:nvPr>
            <p:ph type="ftr" sz="quarter" idx="11"/>
          </p:nvPr>
        </p:nvSpPr>
        <p:spPr/>
        <p:txBody>
          <a:bodyPr/>
          <a:lstStyle/>
          <a:p>
            <a:endParaRPr lang="cs-CZ" dirty="0">
              <a:solidFill>
                <a:prstClr val="black">
                  <a:tint val="75000"/>
                </a:prstClr>
              </a:solidFill>
            </a:endParaRPr>
          </a:p>
        </p:txBody>
      </p:sp>
      <p:sp>
        <p:nvSpPr>
          <p:cNvPr id="31" name="Zástupný symbol pro číslo snímku 30"/>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EF9ABF02-6A0F-4FE0-A8C6-9294E59FEC74}" type="datetime1">
              <a:rPr lang="cs-CZ" smtClean="0">
                <a:solidFill>
                  <a:prstClr val="black">
                    <a:tint val="75000"/>
                  </a:prstClr>
                </a:solidFill>
              </a:rPr>
              <a:pPr/>
              <a:t>18.3.2013</a:t>
            </a:fld>
            <a:endParaRPr lang="cs-CZ" dirty="0">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a:xfrm>
            <a:off x="8229600" y="6477000"/>
            <a:ext cx="762000"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405422EE-976D-4ACC-A2FA-81804354F3FC}" type="datetime1">
              <a:rPr lang="cs-CZ" smtClean="0">
                <a:solidFill>
                  <a:prstClr val="black">
                    <a:tint val="75000"/>
                  </a:prstClr>
                </a:solidFill>
              </a:rPr>
              <a:pPr/>
              <a:t>18.3.2013</a:t>
            </a:fld>
            <a:endParaRPr lang="cs-CZ" dirty="0">
              <a:solidFill>
                <a:prstClr val="black">
                  <a:tint val="75000"/>
                </a:prstClr>
              </a:solidFill>
            </a:endParaRPr>
          </a:p>
        </p:txBody>
      </p:sp>
      <p:sp>
        <p:nvSpPr>
          <p:cNvPr id="21" name="Zástupný symbol pro zápatí 20"/>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677B3CC-2103-4602-8A48-F78818CE582D}" type="datetime1">
              <a:rPr lang="cs-CZ" smtClean="0">
                <a:solidFill>
                  <a:prstClr val="black">
                    <a:tint val="75000"/>
                  </a:prstClr>
                </a:solidFill>
              </a:rPr>
              <a:pPr/>
              <a:t>18.3.2013</a:t>
            </a:fld>
            <a:endParaRPr lang="cs-CZ" dirty="0">
              <a:solidFill>
                <a:prstClr val="black">
                  <a:tint val="75000"/>
                </a:prstClr>
              </a:solidFill>
            </a:endParaRPr>
          </a:p>
        </p:txBody>
      </p:sp>
      <p:sp>
        <p:nvSpPr>
          <p:cNvPr id="24" name="Zástupný symbol pro zápatí 23"/>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93F36CF9-D06D-4EFC-930E-045FDFF36AEF}" type="datetime1">
              <a:rPr lang="cs-CZ" smtClean="0">
                <a:solidFill>
                  <a:prstClr val="black">
                    <a:tint val="75000"/>
                  </a:prstClr>
                </a:solidFill>
              </a:rPr>
              <a:pPr/>
              <a:t>18.3.2013</a:t>
            </a:fld>
            <a:endParaRPr lang="cs-CZ" dirty="0">
              <a:solidFill>
                <a:prstClr val="black">
                  <a:tint val="75000"/>
                </a:prstClr>
              </a:solidFill>
            </a:endParaRPr>
          </a:p>
        </p:txBody>
      </p:sp>
      <p:sp>
        <p:nvSpPr>
          <p:cNvPr id="29" name="Zástupný symbol pro zápatí 28"/>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dirty="0"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7D11DED9-9478-4EB6-8A99-47E1FB52387D}" type="datetime1">
              <a:rPr lang="cs-CZ" smtClean="0">
                <a:solidFill>
                  <a:prstClr val="black">
                    <a:tint val="75000"/>
                  </a:prstClr>
                </a:solidFill>
              </a:rPr>
              <a:pPr/>
              <a:t>18.3.2013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31" name="Zástupný symbol pro číslo snímku 30"/>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D67DC7B-2756-4173-A1A8-19CD0325BEAA}" type="datetime1">
              <a:rPr lang="cs-CZ" smtClean="0">
                <a:solidFill>
                  <a:prstClr val="black">
                    <a:tint val="75000"/>
                  </a:prstClr>
                </a:solidFill>
              </a:rPr>
              <a:pPr/>
              <a:t>18.3.2013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ED95755-F4C8-48C3-8EE9-CA3E76C1ADD2}" type="datetime1">
              <a:rPr lang="cs-CZ" smtClean="0">
                <a:solidFill>
                  <a:prstClr val="black">
                    <a:tint val="75000"/>
                  </a:prstClr>
                </a:solidFill>
              </a:rPr>
              <a:pPr/>
              <a:t>18.3.2013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9327A23-395E-430F-A5F9-42AF88075EAE}" type="datetime1">
              <a:rPr lang="cs-CZ" smtClean="0">
                <a:solidFill>
                  <a:prstClr val="black">
                    <a:tint val="75000"/>
                  </a:prstClr>
                </a:solidFill>
              </a:rPr>
              <a:pPr/>
              <a:t>18.3.2013</a:t>
            </a:fld>
            <a:endParaRPr lang="cs-CZ" dirty="0">
              <a:solidFill>
                <a:prstClr val="black">
                  <a:tint val="75000"/>
                </a:prstClr>
              </a:solidFill>
            </a:endParaRPr>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dirty="0">
              <a:solidFill>
                <a:prstClr val="black">
                  <a:tint val="75000"/>
                </a:prstClr>
              </a:solidFill>
            </a:endParaRPr>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4969" r:id="rId1"/>
    <p:sldLayoutId id="2147484970" r:id="rId2"/>
    <p:sldLayoutId id="2147484971" r:id="rId3"/>
    <p:sldLayoutId id="2147484972" r:id="rId4"/>
    <p:sldLayoutId id="2147484973" r:id="rId5"/>
    <p:sldLayoutId id="2147484974" r:id="rId6"/>
    <p:sldLayoutId id="2147484975" r:id="rId7"/>
    <p:sldLayoutId id="2147484976" r:id="rId8"/>
    <p:sldLayoutId id="2147484977" r:id="rId9"/>
    <p:sldLayoutId id="2147484978" r:id="rId10"/>
    <p:sldLayoutId id="2147484979" r:id="rId11"/>
  </p:sldLayoutIdLst>
  <p:hf sldNum="0" hd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image" Target="../media/image6.wmf"/><Relationship Id="rId13" Type="http://schemas.openxmlformats.org/officeDocument/2006/relationships/image" Target="../media/image11.png"/><Relationship Id="rId3" Type="http://schemas.openxmlformats.org/officeDocument/2006/relationships/diagramLayout" Target="../diagrams/layout3.xml"/><Relationship Id="rId7" Type="http://schemas.openxmlformats.org/officeDocument/2006/relationships/image" Target="../media/image5.wmf"/><Relationship Id="rId12" Type="http://schemas.openxmlformats.org/officeDocument/2006/relationships/image" Target="../media/image10.png"/><Relationship Id="rId2" Type="http://schemas.openxmlformats.org/officeDocument/2006/relationships/diagramData" Target="../diagrams/data3.xml"/><Relationship Id="rId16" Type="http://schemas.openxmlformats.org/officeDocument/2006/relationships/image" Target="../media/image14.wmf"/><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9.wmf"/><Relationship Id="rId5" Type="http://schemas.openxmlformats.org/officeDocument/2006/relationships/diagramColors" Target="../diagrams/colors3.xml"/><Relationship Id="rId15" Type="http://schemas.openxmlformats.org/officeDocument/2006/relationships/image" Target="../media/image13.gif"/><Relationship Id="rId10" Type="http://schemas.openxmlformats.org/officeDocument/2006/relationships/image" Target="../media/image8.wmf"/><Relationship Id="rId4" Type="http://schemas.openxmlformats.org/officeDocument/2006/relationships/diagramQuickStyle" Target="../diagrams/quickStyle3.xml"/><Relationship Id="rId9" Type="http://schemas.openxmlformats.org/officeDocument/2006/relationships/image" Target="../media/image7.wmf"/><Relationship Id="rId1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image" Target="../media/image16.gif"/><Relationship Id="rId3" Type="http://schemas.openxmlformats.org/officeDocument/2006/relationships/diagramLayout" Target="../diagrams/layout5.xml"/><Relationship Id="rId7" Type="http://schemas.openxmlformats.org/officeDocument/2006/relationships/image" Target="../media/image15.gif"/><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hyperlink" Target="http://office.microsoft.co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sagittaria.cz/cs/hmyzi_hotel" TargetMode="External"/><Relationship Id="rId4" Type="http://schemas.openxmlformats.org/officeDocument/2006/relationships/hyperlink" Target="http://images.search.conduit.com/ImagePreview/?q=blboun%20nejapn%C3%BD&amp;ctid=CT3220468&amp;searchsource=1&amp;CUI=UN45810667414742198&amp;start=0&amp;pos=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384884"/>
            <a:ext cx="7772400" cy="2088232"/>
          </a:xfrm>
        </p:spPr>
        <p:txBody>
          <a:bodyPr>
            <a:normAutofit/>
          </a:bodyPr>
          <a:lstStyle/>
          <a:p>
            <a:pPr marL="182880" indent="0" algn="ctr">
              <a:buNone/>
            </a:pPr>
            <a:r>
              <a:rPr lang="cs-CZ" sz="3100" dirty="0" smtClean="0">
                <a:solidFill>
                  <a:srgbClr val="1E17A9"/>
                </a:solidFill>
                <a:latin typeface="Arial" pitchFamily="34" charset="0"/>
                <a:cs typeface="Arial" pitchFamily="34" charset="0"/>
              </a:rPr>
              <a:t>   ENVIROMENTÁLNÍ VÝCHOVA	</a:t>
            </a:r>
            <a:br>
              <a:rPr lang="cs-CZ" sz="3100" dirty="0" smtClean="0">
                <a:solidFill>
                  <a:srgbClr val="1E17A9"/>
                </a:solidFill>
                <a:latin typeface="Arial" pitchFamily="34" charset="0"/>
                <a:cs typeface="Arial" pitchFamily="34" charset="0"/>
              </a:rPr>
            </a:br>
            <a:r>
              <a:rPr lang="cs-CZ" sz="3100" dirty="0" smtClean="0">
                <a:solidFill>
                  <a:srgbClr val="1E17A9"/>
                </a:solidFill>
                <a:latin typeface="Arial" pitchFamily="34" charset="0"/>
                <a:cs typeface="Arial" pitchFamily="34" charset="0"/>
              </a:rPr>
              <a:t/>
            </a:r>
            <a:br>
              <a:rPr lang="cs-CZ" sz="3100" dirty="0" smtClean="0">
                <a:solidFill>
                  <a:srgbClr val="1E17A9"/>
                </a:solidFill>
                <a:latin typeface="Arial" pitchFamily="34" charset="0"/>
                <a:cs typeface="Arial" pitchFamily="34" charset="0"/>
              </a:rPr>
            </a:br>
            <a:r>
              <a:rPr lang="cs-CZ" sz="3100" dirty="0" smtClean="0">
                <a:solidFill>
                  <a:srgbClr val="1E17A9"/>
                </a:solidFill>
                <a:latin typeface="Arial" pitchFamily="34" charset="0"/>
                <a:cs typeface="Arial" pitchFamily="34" charset="0"/>
              </a:rPr>
              <a:t>ekosystémy</a:t>
            </a:r>
            <a:br>
              <a:rPr lang="cs-CZ" sz="3100" dirty="0" smtClean="0">
                <a:solidFill>
                  <a:srgbClr val="1E17A9"/>
                </a:solidFill>
                <a:latin typeface="Arial" pitchFamily="34" charset="0"/>
                <a:cs typeface="Arial" pitchFamily="34" charset="0"/>
              </a:rPr>
            </a:br>
            <a:r>
              <a:rPr lang="cs-CZ" sz="2400" dirty="0" smtClean="0">
                <a:solidFill>
                  <a:srgbClr val="1E17A9"/>
                </a:solidFill>
                <a:latin typeface="Arial" pitchFamily="34" charset="0"/>
                <a:cs typeface="Arial" pitchFamily="34" charset="0"/>
              </a:rPr>
              <a:t>ochrana biologických druhů</a:t>
            </a:r>
            <a:endParaRPr lang="cs-CZ" sz="2400" dirty="0">
              <a:solidFill>
                <a:srgbClr val="1E17A9"/>
              </a:solidFill>
              <a:latin typeface="Arial" pitchFamily="34" charset="0"/>
              <a:cs typeface="Arial" pitchFamily="34" charset="0"/>
            </a:endParaRPr>
          </a:p>
        </p:txBody>
      </p:sp>
      <p:sp>
        <p:nvSpPr>
          <p:cNvPr id="3" name="Podnadpis 2"/>
          <p:cNvSpPr>
            <a:spLocks noGrp="1"/>
          </p:cNvSpPr>
          <p:nvPr>
            <p:ph type="subTitle" idx="1"/>
          </p:nvPr>
        </p:nvSpPr>
        <p:spPr>
          <a:xfrm>
            <a:off x="1371600" y="4653136"/>
            <a:ext cx="6400800" cy="409600"/>
          </a:xfrm>
        </p:spPr>
        <p:txBody>
          <a:bodyPr>
            <a:normAutofit/>
          </a:bodyPr>
          <a:lstStyle/>
          <a:p>
            <a:pPr algn="ctr"/>
            <a:r>
              <a:rPr lang="cs-CZ" sz="2000" b="0" dirty="0" smtClean="0">
                <a:solidFill>
                  <a:srgbClr val="1E17A9"/>
                </a:solidFill>
                <a:latin typeface="Arial" pitchFamily="34" charset="0"/>
                <a:cs typeface="Arial" pitchFamily="34" charset="0"/>
              </a:rPr>
              <a:t>Zpracovala: Mgr. Monika Dvořáková</a:t>
            </a:r>
            <a:endParaRPr lang="cs-CZ" sz="2000" b="0" dirty="0">
              <a:solidFill>
                <a:srgbClr val="1E17A9"/>
              </a:solidFill>
              <a:latin typeface="Arial" pitchFamily="34" charset="0"/>
              <a:cs typeface="Arial" pitchFamily="34" charset="0"/>
            </a:endParaRPr>
          </a:p>
        </p:txBody>
      </p:sp>
      <p:sp>
        <p:nvSpPr>
          <p:cNvPr id="6" name="Zástupný symbol pro zápatí 5"/>
          <p:cNvSpPr>
            <a:spLocks noGrp="1"/>
          </p:cNvSpPr>
          <p:nvPr>
            <p:ph type="ftr" sz="quarter" idx="11"/>
          </p:nvPr>
        </p:nvSpPr>
        <p:spPr>
          <a:xfrm>
            <a:off x="609882" y="6309320"/>
            <a:ext cx="7924236" cy="365125"/>
          </a:xfrm>
        </p:spPr>
        <p:txBody>
          <a:bodyPr>
            <a:normAutofit/>
          </a:bodyPr>
          <a:lstStyle/>
          <a:p>
            <a:pPr algn="ctr"/>
            <a:r>
              <a:rPr lang="cs-CZ" dirty="0" smtClean="0">
                <a:solidFill>
                  <a:schemeClr val="tx1"/>
                </a:solidFill>
              </a:rPr>
              <a:t>Speciální základní škola, Česká Kamenice, Jakubské nám. 113, příspěvková organizace</a:t>
            </a:r>
            <a:endParaRPr lang="cs-CZ" dirty="0">
              <a:solidFill>
                <a:schemeClr val="tx1"/>
              </a:solidFill>
            </a:endParaRPr>
          </a:p>
        </p:txBody>
      </p:sp>
      <p:pic>
        <p:nvPicPr>
          <p:cNvPr id="8" name="Obrázek 7"/>
          <p:cNvPicPr/>
          <p:nvPr/>
        </p:nvPicPr>
        <p:blipFill>
          <a:blip r:embed="rId3" cstate="print"/>
          <a:srcRect/>
          <a:stretch>
            <a:fillRect/>
          </a:stretch>
        </p:blipFill>
        <p:spPr bwMode="auto">
          <a:xfrm>
            <a:off x="1799692" y="359621"/>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44535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2732770678"/>
              </p:ext>
            </p:extLst>
          </p:nvPr>
        </p:nvGraphicFramePr>
        <p:xfrm>
          <a:off x="479617" y="1772816"/>
          <a:ext cx="8229600" cy="4440671"/>
        </p:xfrm>
        <a:graphic>
          <a:graphicData uri="http://schemas.openxmlformats.org/drawingml/2006/table">
            <a:tbl>
              <a:tblPr firstRow="1" bandRow="1">
                <a:tableStyleId>{22838BEF-8BB2-4498-84A7-C5851F593DF1}</a:tableStyleId>
              </a:tblPr>
              <a:tblGrid>
                <a:gridCol w="2386608"/>
                <a:gridCol w="5842992"/>
              </a:tblGrid>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Název projektu</a:t>
                      </a:r>
                    </a:p>
                  </a:txBody>
                  <a:tcPr/>
                </a:tc>
                <a:tc>
                  <a:txBody>
                    <a:bodyPr/>
                    <a:lstStyle/>
                    <a:p>
                      <a:r>
                        <a:rPr lang="cs-CZ" sz="1100" dirty="0" smtClean="0">
                          <a:latin typeface="Arial" pitchFamily="34" charset="0"/>
                          <a:cs typeface="Arial" pitchFamily="34" charset="0"/>
                        </a:rPr>
                        <a:t>Moderní škola</a:t>
                      </a:r>
                      <a:endParaRPr lang="cs-CZ" sz="1100" dirty="0">
                        <a:latin typeface="Arial" pitchFamily="34" charset="0"/>
                        <a:cs typeface="Arial" pitchFamily="34" charset="0"/>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Registrační číslo projektu</a:t>
                      </a:r>
                    </a:p>
                  </a:txBody>
                  <a:tcPr/>
                </a:tc>
                <a:tc>
                  <a:txBody>
                    <a:bodyPr/>
                    <a:lstStyle/>
                    <a:p>
                      <a:pPr>
                        <a:spcAft>
                          <a:spcPts val="0"/>
                        </a:spcAft>
                      </a:pPr>
                      <a:r>
                        <a:rPr lang="cs-CZ" sz="1100" dirty="0" smtClean="0">
                          <a:effectLst/>
                          <a:latin typeface="Arial"/>
                          <a:ea typeface="Times New Roman"/>
                        </a:rPr>
                        <a:t>CZ.1.07/1.4.00/21.3202</a:t>
                      </a:r>
                      <a:endParaRPr lang="cs-CZ" sz="1100" dirty="0" smtClean="0">
                        <a:effectLst/>
                        <a:latin typeface="Times New Roman"/>
                        <a:ea typeface="Times New Roman"/>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Označení klíčové aktivity</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200" kern="1200" smtClean="0">
                          <a:solidFill>
                            <a:schemeClr val="dk1"/>
                          </a:solidFill>
                          <a:latin typeface="+mn-lt"/>
                          <a:ea typeface="+mn-ea"/>
                          <a:cs typeface="+mn-cs"/>
                        </a:rPr>
                        <a:t>VY_32_INOVACE_31_EV_10</a:t>
                      </a:r>
                      <a:endParaRPr lang="cs-CZ" sz="1200" dirty="0">
                        <a:latin typeface="Arial" pitchFamily="34" charset="0"/>
                        <a:cs typeface="Arial" pitchFamily="34" charset="0"/>
                      </a:endParaRPr>
                    </a:p>
                  </a:txBody>
                  <a:tcPr/>
                </a:tc>
              </a:tr>
              <a:tr h="334052">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Předmět</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100" dirty="0" smtClean="0">
                          <a:latin typeface="Arial" pitchFamily="34" charset="0"/>
                          <a:cs typeface="Arial" pitchFamily="34" charset="0"/>
                        </a:rPr>
                        <a:t>ENVIROMENTÁLNÍ</a:t>
                      </a:r>
                      <a:r>
                        <a:rPr lang="cs-CZ" sz="1100" baseline="0" dirty="0" smtClean="0">
                          <a:latin typeface="Arial" pitchFamily="34" charset="0"/>
                          <a:cs typeface="Arial" pitchFamily="34" charset="0"/>
                        </a:rPr>
                        <a:t> VÝCHOVA</a:t>
                      </a:r>
                      <a:endParaRPr lang="cs-CZ" sz="1100" dirty="0">
                        <a:latin typeface="Arial" pitchFamily="34" charset="0"/>
                        <a:cs typeface="Arial" pitchFamily="34" charset="0"/>
                      </a:endParaRPr>
                    </a:p>
                  </a:txBody>
                  <a:tcPr/>
                </a:tc>
              </a:tr>
              <a:tr h="334052">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Téma</a:t>
                      </a:r>
                    </a:p>
                  </a:txBody>
                  <a:tcPr/>
                </a:tc>
                <a:tc>
                  <a:txBody>
                    <a:bodyPr/>
                    <a:lstStyle/>
                    <a:p>
                      <a:r>
                        <a:rPr kumimoji="0" lang="cs-CZ" sz="11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EKOSYSTÉM – ochrana biologických druhů</a:t>
                      </a:r>
                      <a:endParaRPr lang="cs-CZ" sz="1100" dirty="0">
                        <a:solidFill>
                          <a:schemeClr val="tx1"/>
                        </a:solidFill>
                        <a:latin typeface="Arial" pitchFamily="34" charset="0"/>
                        <a:cs typeface="Arial" pitchFamily="34" charset="0"/>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Autor</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100" dirty="0" smtClean="0">
                          <a:latin typeface="Arial" pitchFamily="34" charset="0"/>
                          <a:cs typeface="Arial" pitchFamily="34" charset="0"/>
                        </a:rPr>
                        <a:t>Mgr.</a:t>
                      </a:r>
                      <a:r>
                        <a:rPr lang="cs-CZ" sz="1100" baseline="0" dirty="0" smtClean="0">
                          <a:latin typeface="Arial" pitchFamily="34" charset="0"/>
                          <a:cs typeface="Arial" pitchFamily="34" charset="0"/>
                        </a:rPr>
                        <a:t> Monika Dvořáková</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Anotace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Seznámení s</a:t>
                      </a:r>
                      <a:r>
                        <a:rPr lang="cs-CZ" sz="1100" baseline="0" dirty="0" smtClean="0">
                          <a:latin typeface="Arial" pitchFamily="34" charset="0"/>
                          <a:cs typeface="Arial" pitchFamily="34" charset="0"/>
                        </a:rPr>
                        <a:t> ekosystémem ochrana biologických druhů</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Očekávané výstupy</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Orientace v terminologii</a:t>
                      </a:r>
                      <a:r>
                        <a:rPr lang="cs-CZ" sz="1100" baseline="0" dirty="0" smtClean="0">
                          <a:latin typeface="Arial" pitchFamily="34" charset="0"/>
                          <a:cs typeface="Arial" pitchFamily="34" charset="0"/>
                        </a:rPr>
                        <a:t> ekologické vztahy</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Jazyk</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čeština</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Druh učebního materiálu</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POWER POINT</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Cílová skupina/ročník</a:t>
                      </a:r>
                      <a:endParaRPr lang="cs-CZ" sz="1100" dirty="0">
                        <a:latin typeface="Arial" pitchFamily="34" charset="0"/>
                        <a:cs typeface="Arial" pitchFamily="34" charset="0"/>
                      </a:endParaRPr>
                    </a:p>
                  </a:txBody>
                  <a:tcPr/>
                </a:tc>
                <a:tc>
                  <a:txBody>
                    <a:bodyPr/>
                    <a:lstStyle/>
                    <a:p>
                      <a:r>
                        <a:rPr lang="cs-CZ" sz="1100" baseline="0" dirty="0" smtClean="0">
                          <a:latin typeface="Arial" pitchFamily="34" charset="0"/>
                          <a:cs typeface="Arial" pitchFamily="34" charset="0"/>
                        </a:rPr>
                        <a:t>žák </a:t>
                      </a:r>
                      <a:r>
                        <a:rPr lang="cs-CZ" sz="1100" baseline="0" dirty="0" smtClean="0">
                          <a:latin typeface="Arial" pitchFamily="34" charset="0"/>
                          <a:cs typeface="Arial" pitchFamily="34" charset="0"/>
                        </a:rPr>
                        <a:t>Speciální </a:t>
                      </a:r>
                      <a:r>
                        <a:rPr lang="cs-CZ" sz="1100" baseline="0" dirty="0" smtClean="0">
                          <a:latin typeface="Arial" pitchFamily="34" charset="0"/>
                          <a:cs typeface="Arial" pitchFamily="34" charset="0"/>
                        </a:rPr>
                        <a:t>ZŠ/6. - 9. ročník</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Cíl prezentace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Získání</a:t>
                      </a:r>
                      <a:r>
                        <a:rPr lang="cs-CZ" sz="1100" baseline="0" dirty="0" smtClean="0">
                          <a:latin typeface="Arial" pitchFamily="34" charset="0"/>
                          <a:cs typeface="Arial" pitchFamily="34" charset="0"/>
                        </a:rPr>
                        <a:t> nových informací a p</a:t>
                      </a:r>
                      <a:r>
                        <a:rPr lang="cs-CZ" sz="1100" dirty="0" smtClean="0">
                          <a:latin typeface="Arial" pitchFamily="34" charset="0"/>
                          <a:cs typeface="Arial" pitchFamily="34" charset="0"/>
                        </a:rPr>
                        <a:t>rohloubení znalostí žáků</a:t>
                      </a:r>
                      <a:r>
                        <a:rPr lang="cs-CZ" sz="1100" baseline="0" dirty="0" smtClean="0">
                          <a:latin typeface="Arial" pitchFamily="34" charset="0"/>
                          <a:cs typeface="Arial" pitchFamily="34" charset="0"/>
                        </a:rPr>
                        <a:t> </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Časová dotace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20 minut</a:t>
                      </a:r>
                      <a:endParaRPr lang="cs-CZ" sz="1100" dirty="0">
                        <a:latin typeface="Arial" pitchFamily="34" charset="0"/>
                        <a:cs typeface="Arial" pitchFamily="34" charset="0"/>
                      </a:endParaRPr>
                    </a:p>
                  </a:txBody>
                  <a:tcPr/>
                </a:tc>
              </a:tr>
              <a:tr h="3738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100" dirty="0" smtClean="0">
                          <a:latin typeface="Arial" pitchFamily="34" charset="0"/>
                          <a:cs typeface="Arial" pitchFamily="34" charset="0"/>
                        </a:rPr>
                        <a:t>Vytvořeno (škola, dne)</a:t>
                      </a:r>
                    </a:p>
                  </a:txBody>
                  <a:tcPr/>
                </a:tc>
                <a:tc>
                  <a:txBody>
                    <a:bodyPr/>
                    <a:lstStyle/>
                    <a:p>
                      <a:r>
                        <a:rPr lang="cs-CZ" sz="1100" dirty="0" smtClean="0">
                          <a:latin typeface="Arial" pitchFamily="34" charset="0"/>
                          <a:cs typeface="Arial" pitchFamily="34" charset="0"/>
                        </a:rPr>
                        <a:t>Speciální základní škola,</a:t>
                      </a:r>
                      <a:r>
                        <a:rPr lang="cs-CZ" sz="1100" baseline="0" dirty="0" smtClean="0">
                          <a:latin typeface="Arial" pitchFamily="34" charset="0"/>
                          <a:cs typeface="Arial" pitchFamily="34" charset="0"/>
                        </a:rPr>
                        <a:t> Česká Kamenice, Jakubské nám. 113, p. o.,  15.3.2013</a:t>
                      </a:r>
                      <a:endParaRPr lang="cs-CZ" sz="1100" dirty="0">
                        <a:latin typeface="Arial" pitchFamily="34" charset="0"/>
                        <a:cs typeface="Arial" pitchFamily="34" charset="0"/>
                      </a:endParaRPr>
                    </a:p>
                  </a:txBody>
                  <a:tcPr/>
                </a:tc>
              </a:tr>
            </a:tbl>
          </a:graphicData>
        </a:graphic>
      </p:graphicFrame>
      <p:sp>
        <p:nvSpPr>
          <p:cNvPr id="4" name="Zástupný symbol pro zápatí 3"/>
          <p:cNvSpPr>
            <a:spLocks noGrp="1"/>
          </p:cNvSpPr>
          <p:nvPr>
            <p:ph type="ftr" sz="quarter" idx="11"/>
          </p:nvPr>
        </p:nvSpPr>
        <p:spPr>
          <a:xfrm>
            <a:off x="1475656" y="6381328"/>
            <a:ext cx="6192688" cy="365125"/>
          </a:xfrm>
        </p:spPr>
        <p:txBody>
          <a:bodyPr/>
          <a:lstStyle/>
          <a:p>
            <a:pPr algn="ctr"/>
            <a:r>
              <a:rPr lang="cs-CZ" dirty="0">
                <a:solidFill>
                  <a:prstClr val="black">
                    <a:tint val="75000"/>
                  </a:prstClr>
                </a:solidFill>
              </a:rPr>
              <a:t>Speciální základní škola, Česká Kamenice, Jakubské nám. 113, příspěvková organizace</a:t>
            </a:r>
          </a:p>
          <a:p>
            <a:endParaRPr lang="cs-CZ" dirty="0">
              <a:solidFill>
                <a:prstClr val="black">
                  <a:tint val="75000"/>
                </a:prstClr>
              </a:solidFill>
            </a:endParaRPr>
          </a:p>
        </p:txBody>
      </p:sp>
      <p:pic>
        <p:nvPicPr>
          <p:cNvPr id="8" name="Obrázek 7"/>
          <p:cNvPicPr/>
          <p:nvPr/>
        </p:nvPicPr>
        <p:blipFill>
          <a:blip r:embed="rId2" cstate="print"/>
          <a:srcRect/>
          <a:stretch>
            <a:fillRect/>
          </a:stretch>
        </p:blipFill>
        <p:spPr bwMode="auto">
          <a:xfrm>
            <a:off x="1822109" y="301289"/>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978320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23528" y="476672"/>
          <a:ext cx="8686800" cy="2395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Zástupný symbol pro zápatí 2"/>
          <p:cNvSpPr>
            <a:spLocks noGrp="1"/>
          </p:cNvSpPr>
          <p:nvPr>
            <p:ph type="ftr" sz="quarter" idx="11"/>
          </p:nvPr>
        </p:nvSpPr>
        <p:spPr/>
        <p:txBody>
          <a:bodyPr/>
          <a:lstStyle/>
          <a:p>
            <a:endParaRPr lang="cs-CZ" dirty="0">
              <a:solidFill>
                <a:prstClr val="black">
                  <a:tint val="75000"/>
                </a:prstClr>
              </a:solidFill>
            </a:endParaRPr>
          </a:p>
        </p:txBody>
      </p:sp>
      <p:pic>
        <p:nvPicPr>
          <p:cNvPr id="2" name="Picture 3" descr="C:\Documents and Settings\Ondra\Local Settings\Temporary Internet Files\Content.IE5\3DQM1X5J\MP900444861[1].jpg"/>
          <p:cNvPicPr>
            <a:picLocks noChangeAspect="1" noChangeArrowheads="1"/>
          </p:cNvPicPr>
          <p:nvPr/>
        </p:nvPicPr>
        <p:blipFill>
          <a:blip r:embed="rId7" cstate="print"/>
          <a:srcRect/>
          <a:stretch>
            <a:fillRect/>
          </a:stretch>
        </p:blipFill>
        <p:spPr bwMode="auto">
          <a:xfrm>
            <a:off x="1907704" y="692697"/>
            <a:ext cx="1879104" cy="194421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332656"/>
            <a:ext cx="8686800" cy="576064"/>
          </a:xfrm>
        </p:spPr>
        <p:txBody>
          <a:bodyPr>
            <a:normAutofit fontScale="90000"/>
          </a:bodyPr>
          <a:lstStyle/>
          <a:p>
            <a:r>
              <a:rPr lang="cs-CZ" dirty="0" smtClean="0"/>
              <a:t>ekosystém</a:t>
            </a:r>
            <a:endParaRPr lang="cs-CZ" dirty="0"/>
          </a:p>
        </p:txBody>
      </p:sp>
      <p:graphicFrame>
        <p:nvGraphicFramePr>
          <p:cNvPr id="5" name="Zástupný symbol pro obsah 4"/>
          <p:cNvGraphicFramePr>
            <a:graphicFrameLocks noGrp="1"/>
          </p:cNvGraphicFramePr>
          <p:nvPr>
            <p:ph idx="1"/>
          </p:nvPr>
        </p:nvGraphicFramePr>
        <p:xfrm>
          <a:off x="304800" y="908720"/>
          <a:ext cx="8686800"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260648"/>
            <a:ext cx="8686800" cy="504056"/>
          </a:xfrm>
        </p:spPr>
        <p:txBody>
          <a:bodyPr>
            <a:normAutofit fontScale="90000"/>
          </a:bodyPr>
          <a:lstStyle/>
          <a:p>
            <a:pPr algn="ctr"/>
            <a:r>
              <a:rPr lang="cs-CZ" dirty="0" smtClean="0"/>
              <a:t>Ekologické vztahy</a:t>
            </a:r>
            <a:endParaRPr lang="cs-CZ" dirty="0"/>
          </a:p>
        </p:txBody>
      </p:sp>
      <p:graphicFrame>
        <p:nvGraphicFramePr>
          <p:cNvPr id="5" name="Zástupný symbol pro obsah 4"/>
          <p:cNvGraphicFramePr>
            <a:graphicFrameLocks noGrp="1"/>
          </p:cNvGraphicFramePr>
          <p:nvPr>
            <p:ph idx="1"/>
          </p:nvPr>
        </p:nvGraphicFramePr>
        <p:xfrm>
          <a:off x="304800" y="764704"/>
          <a:ext cx="8686800"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sp>
        <p:nvSpPr>
          <p:cNvPr id="6" name="Šipka doprava 5"/>
          <p:cNvSpPr/>
          <p:nvPr/>
        </p:nvSpPr>
        <p:spPr>
          <a:xfrm>
            <a:off x="6948264" y="4725144"/>
            <a:ext cx="216024" cy="72008"/>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sp>
        <p:nvSpPr>
          <p:cNvPr id="7" name="Šipka doprava 6"/>
          <p:cNvSpPr/>
          <p:nvPr/>
        </p:nvSpPr>
        <p:spPr>
          <a:xfrm>
            <a:off x="2123728" y="4653136"/>
            <a:ext cx="288032" cy="72008"/>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pic>
        <p:nvPicPr>
          <p:cNvPr id="2050" name="Picture 2" descr="C:\Documents and Settings\Ondra\Local Settings\Temporary Internet Files\Content.IE5\3DQM1X5J\MC900346921[1].wmf"/>
          <p:cNvPicPr>
            <a:picLocks noChangeAspect="1" noChangeArrowheads="1"/>
          </p:cNvPicPr>
          <p:nvPr/>
        </p:nvPicPr>
        <p:blipFill>
          <a:blip r:embed="rId7" cstate="print"/>
          <a:srcRect/>
          <a:stretch>
            <a:fillRect/>
          </a:stretch>
        </p:blipFill>
        <p:spPr bwMode="auto">
          <a:xfrm flipH="1">
            <a:off x="242676" y="5301208"/>
            <a:ext cx="688640" cy="360040"/>
          </a:xfrm>
          <a:prstGeom prst="rect">
            <a:avLst/>
          </a:prstGeom>
          <a:noFill/>
        </p:spPr>
      </p:pic>
      <p:pic>
        <p:nvPicPr>
          <p:cNvPr id="2051" name="Picture 3" descr="C:\Program Files\Microsoft Office\MEDIA\CAGCAT10\j0149627.wmf"/>
          <p:cNvPicPr>
            <a:picLocks noChangeAspect="1" noChangeArrowheads="1"/>
          </p:cNvPicPr>
          <p:nvPr/>
        </p:nvPicPr>
        <p:blipFill>
          <a:blip r:embed="rId8" cstate="print"/>
          <a:srcRect/>
          <a:stretch>
            <a:fillRect/>
          </a:stretch>
        </p:blipFill>
        <p:spPr bwMode="auto">
          <a:xfrm>
            <a:off x="1619672" y="5157192"/>
            <a:ext cx="2178811" cy="1548137"/>
          </a:xfrm>
          <a:prstGeom prst="rect">
            <a:avLst/>
          </a:prstGeom>
          <a:noFill/>
        </p:spPr>
      </p:pic>
      <p:sp>
        <p:nvSpPr>
          <p:cNvPr id="10" name="Šipka doprava 9"/>
          <p:cNvSpPr/>
          <p:nvPr/>
        </p:nvSpPr>
        <p:spPr>
          <a:xfrm>
            <a:off x="971600" y="5373216"/>
            <a:ext cx="576064" cy="360040"/>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pic>
        <p:nvPicPr>
          <p:cNvPr id="2052" name="Picture 4" descr="C:\Documents and Settings\Ondra\Local Settings\Temporary Internet Files\Content.IE5\3DQM1X5J\MC900304853[1].wmf"/>
          <p:cNvPicPr>
            <a:picLocks noChangeAspect="1" noChangeArrowheads="1"/>
          </p:cNvPicPr>
          <p:nvPr/>
        </p:nvPicPr>
        <p:blipFill>
          <a:blip r:embed="rId9" cstate="print"/>
          <a:srcRect/>
          <a:stretch>
            <a:fillRect/>
          </a:stretch>
        </p:blipFill>
        <p:spPr bwMode="auto">
          <a:xfrm>
            <a:off x="5580112" y="5589240"/>
            <a:ext cx="798674" cy="849250"/>
          </a:xfrm>
          <a:prstGeom prst="rect">
            <a:avLst/>
          </a:prstGeom>
          <a:noFill/>
        </p:spPr>
      </p:pic>
      <p:pic>
        <p:nvPicPr>
          <p:cNvPr id="2055" name="Picture 7" descr="C:\Documents and Settings\Ondra\Local Settings\Temporary Internet Files\Content.IE5\W0DRLASM\MC900053241[1].wmf"/>
          <p:cNvPicPr>
            <a:picLocks noChangeAspect="1" noChangeArrowheads="1"/>
          </p:cNvPicPr>
          <p:nvPr/>
        </p:nvPicPr>
        <p:blipFill>
          <a:blip r:embed="rId10" cstate="print"/>
          <a:srcRect/>
          <a:stretch>
            <a:fillRect/>
          </a:stretch>
        </p:blipFill>
        <p:spPr bwMode="auto">
          <a:xfrm>
            <a:off x="7020272" y="4941168"/>
            <a:ext cx="1748333" cy="1816913"/>
          </a:xfrm>
          <a:prstGeom prst="rect">
            <a:avLst/>
          </a:prstGeom>
          <a:noFill/>
        </p:spPr>
      </p:pic>
      <p:sp>
        <p:nvSpPr>
          <p:cNvPr id="15" name="Šipka doprava 14"/>
          <p:cNvSpPr/>
          <p:nvPr/>
        </p:nvSpPr>
        <p:spPr>
          <a:xfrm>
            <a:off x="6660232" y="5805264"/>
            <a:ext cx="432048" cy="288032"/>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pic>
        <p:nvPicPr>
          <p:cNvPr id="2057" name="Picture 9" descr="C:\Documents and Settings\Ondra\Local Settings\Temporary Internet Files\Content.IE5\E3XFQM78\MC900104974[1].wmf"/>
          <p:cNvPicPr>
            <a:picLocks noChangeAspect="1" noChangeArrowheads="1"/>
          </p:cNvPicPr>
          <p:nvPr/>
        </p:nvPicPr>
        <p:blipFill>
          <a:blip r:embed="rId11" cstate="print"/>
          <a:srcRect/>
          <a:stretch>
            <a:fillRect/>
          </a:stretch>
        </p:blipFill>
        <p:spPr bwMode="auto">
          <a:xfrm>
            <a:off x="107504" y="2492896"/>
            <a:ext cx="1826057" cy="1611862"/>
          </a:xfrm>
          <a:prstGeom prst="rect">
            <a:avLst/>
          </a:prstGeom>
          <a:noFill/>
        </p:spPr>
      </p:pic>
      <p:pic>
        <p:nvPicPr>
          <p:cNvPr id="2056" name="Picture 8" descr="C:\Documents and Settings\Ondra\Local Settings\Temporary Internet Files\Content.IE5\W0DRLASM\MC900440405[1].png"/>
          <p:cNvPicPr>
            <a:picLocks noChangeAspect="1" noChangeArrowheads="1"/>
          </p:cNvPicPr>
          <p:nvPr/>
        </p:nvPicPr>
        <p:blipFill>
          <a:blip r:embed="rId12" cstate="print"/>
          <a:srcRect/>
          <a:stretch>
            <a:fillRect/>
          </a:stretch>
        </p:blipFill>
        <p:spPr bwMode="auto">
          <a:xfrm>
            <a:off x="323528" y="2276872"/>
            <a:ext cx="1080120" cy="1080120"/>
          </a:xfrm>
          <a:prstGeom prst="rect">
            <a:avLst/>
          </a:prstGeom>
          <a:noFill/>
        </p:spPr>
      </p:pic>
      <p:pic>
        <p:nvPicPr>
          <p:cNvPr id="2058" name="Picture 10" descr="C:\Documents and Settings\Ondra\Local Settings\Temporary Internet Files\Content.IE5\3DQM1X5J\MC900440407[1].png"/>
          <p:cNvPicPr>
            <a:picLocks noChangeAspect="1" noChangeArrowheads="1"/>
          </p:cNvPicPr>
          <p:nvPr/>
        </p:nvPicPr>
        <p:blipFill>
          <a:blip r:embed="rId13" cstate="print"/>
          <a:srcRect/>
          <a:stretch>
            <a:fillRect/>
          </a:stretch>
        </p:blipFill>
        <p:spPr bwMode="auto">
          <a:xfrm>
            <a:off x="1115616" y="2708920"/>
            <a:ext cx="648072" cy="648072"/>
          </a:xfrm>
          <a:prstGeom prst="rect">
            <a:avLst/>
          </a:prstGeom>
          <a:noFill/>
        </p:spPr>
      </p:pic>
      <p:pic>
        <p:nvPicPr>
          <p:cNvPr id="2062" name="Picture 14" descr="C:\Documents and Settings\Ondra\Local Settings\Temporary Internet Files\Content.IE5\X8ORGK0F\MP900144449[1].jpg"/>
          <p:cNvPicPr>
            <a:picLocks noChangeAspect="1" noChangeArrowheads="1"/>
          </p:cNvPicPr>
          <p:nvPr/>
        </p:nvPicPr>
        <p:blipFill>
          <a:blip r:embed="rId14" cstate="print"/>
          <a:srcRect/>
          <a:stretch>
            <a:fillRect/>
          </a:stretch>
        </p:blipFill>
        <p:spPr bwMode="auto">
          <a:xfrm>
            <a:off x="2411760" y="2996952"/>
            <a:ext cx="1644853" cy="1080120"/>
          </a:xfrm>
          <a:prstGeom prst="rect">
            <a:avLst/>
          </a:prstGeom>
          <a:noFill/>
        </p:spPr>
      </p:pic>
      <p:sp>
        <p:nvSpPr>
          <p:cNvPr id="23" name="Šipka doprava 22"/>
          <p:cNvSpPr/>
          <p:nvPr/>
        </p:nvSpPr>
        <p:spPr>
          <a:xfrm>
            <a:off x="1763688" y="3573016"/>
            <a:ext cx="432048" cy="216024"/>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pic>
        <p:nvPicPr>
          <p:cNvPr id="2063" name="Picture 15" descr="C:\Documents and Settings\Ondra\Local Settings\Temporary Internet Files\Content.IE5\W0DRLASM\MM900365153[1].gif"/>
          <p:cNvPicPr>
            <a:picLocks noChangeAspect="1" noChangeArrowheads="1" noCrop="1"/>
          </p:cNvPicPr>
          <p:nvPr/>
        </p:nvPicPr>
        <p:blipFill>
          <a:blip r:embed="rId15" cstate="print"/>
          <a:srcRect/>
          <a:stretch>
            <a:fillRect/>
          </a:stretch>
        </p:blipFill>
        <p:spPr bwMode="auto">
          <a:xfrm flipH="1">
            <a:off x="4716016" y="3140968"/>
            <a:ext cx="1028700" cy="895350"/>
          </a:xfrm>
          <a:prstGeom prst="rect">
            <a:avLst/>
          </a:prstGeom>
          <a:noFill/>
        </p:spPr>
      </p:pic>
      <p:pic>
        <p:nvPicPr>
          <p:cNvPr id="2064" name="Picture 16" descr="C:\Documents and Settings\Ondra\Local Settings\Temporary Internet Files\Content.IE5\E3XFQM78\MC900356161[1].wmf"/>
          <p:cNvPicPr>
            <a:picLocks noChangeAspect="1" noChangeArrowheads="1"/>
          </p:cNvPicPr>
          <p:nvPr/>
        </p:nvPicPr>
        <p:blipFill>
          <a:blip r:embed="rId16" cstate="print"/>
          <a:srcRect/>
          <a:stretch>
            <a:fillRect/>
          </a:stretch>
        </p:blipFill>
        <p:spPr bwMode="auto">
          <a:xfrm flipH="1">
            <a:off x="6372200" y="2996952"/>
            <a:ext cx="1800454" cy="1046988"/>
          </a:xfrm>
          <a:prstGeom prst="rect">
            <a:avLst/>
          </a:prstGeom>
          <a:noFill/>
        </p:spPr>
      </p:pic>
      <p:sp>
        <p:nvSpPr>
          <p:cNvPr id="26" name="Šipka doprava 25"/>
          <p:cNvSpPr/>
          <p:nvPr/>
        </p:nvSpPr>
        <p:spPr>
          <a:xfrm>
            <a:off x="4211960" y="3573016"/>
            <a:ext cx="360040" cy="216024"/>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27" name="Šipka doprava 26"/>
          <p:cNvSpPr/>
          <p:nvPr/>
        </p:nvSpPr>
        <p:spPr>
          <a:xfrm>
            <a:off x="5868144" y="3573016"/>
            <a:ext cx="360040" cy="216024"/>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260648"/>
            <a:ext cx="8686800" cy="504056"/>
          </a:xfrm>
        </p:spPr>
        <p:txBody>
          <a:bodyPr>
            <a:normAutofit fontScale="90000"/>
          </a:bodyPr>
          <a:lstStyle/>
          <a:p>
            <a:r>
              <a:rPr lang="cs-CZ" dirty="0" smtClean="0"/>
              <a:t>Potravní řetězce</a:t>
            </a:r>
            <a:endParaRPr lang="cs-CZ" dirty="0"/>
          </a:p>
        </p:txBody>
      </p:sp>
      <p:graphicFrame>
        <p:nvGraphicFramePr>
          <p:cNvPr id="5" name="Zástupný symbol pro obsah 4"/>
          <p:cNvGraphicFramePr>
            <a:graphicFrameLocks noGrp="1"/>
          </p:cNvGraphicFramePr>
          <p:nvPr>
            <p:ph idx="1"/>
          </p:nvPr>
        </p:nvGraphicFramePr>
        <p:xfrm>
          <a:off x="304800" y="836712"/>
          <a:ext cx="8686800" cy="5904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sp>
        <p:nvSpPr>
          <p:cNvPr id="6" name="Šipka doprava 5"/>
          <p:cNvSpPr/>
          <p:nvPr/>
        </p:nvSpPr>
        <p:spPr>
          <a:xfrm>
            <a:off x="3563888" y="5373216"/>
            <a:ext cx="216024" cy="117727"/>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7" name="Šipka doprava 6"/>
          <p:cNvSpPr/>
          <p:nvPr/>
        </p:nvSpPr>
        <p:spPr>
          <a:xfrm>
            <a:off x="6084168" y="5229200"/>
            <a:ext cx="144016" cy="117727"/>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188640"/>
            <a:ext cx="9334872" cy="720080"/>
          </a:xfrm>
        </p:spPr>
        <p:txBody>
          <a:bodyPr>
            <a:normAutofit/>
          </a:bodyPr>
          <a:lstStyle/>
          <a:p>
            <a:r>
              <a:rPr lang="cs-CZ" sz="2400" dirty="0" smtClean="0"/>
              <a:t>ROVNOVÁHA JE NARUŠENA, NĚKTERÉ DRUHY MOHOU I VYHYNOUT</a:t>
            </a:r>
            <a:endParaRPr lang="cs-CZ" sz="2400" dirty="0"/>
          </a:p>
        </p:txBody>
      </p:sp>
      <p:graphicFrame>
        <p:nvGraphicFramePr>
          <p:cNvPr id="5" name="Zástupný symbol pro obsah 4"/>
          <p:cNvGraphicFramePr>
            <a:graphicFrameLocks noGrp="1"/>
          </p:cNvGraphicFramePr>
          <p:nvPr>
            <p:ph idx="1"/>
          </p:nvPr>
        </p:nvGraphicFramePr>
        <p:xfrm>
          <a:off x="304800" y="764704"/>
          <a:ext cx="8686800" cy="6093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pic>
        <p:nvPicPr>
          <p:cNvPr id="6" name="Obrázek 5" descr="blboun.gif"/>
          <p:cNvPicPr>
            <a:picLocks noChangeAspect="1"/>
          </p:cNvPicPr>
          <p:nvPr/>
        </p:nvPicPr>
        <p:blipFill>
          <a:blip r:embed="rId7" cstate="print"/>
          <a:stretch>
            <a:fillRect/>
          </a:stretch>
        </p:blipFill>
        <p:spPr>
          <a:xfrm>
            <a:off x="1619672" y="4149080"/>
            <a:ext cx="1744086" cy="2059682"/>
          </a:xfrm>
          <a:prstGeom prst="rect">
            <a:avLst/>
          </a:prstGeom>
        </p:spPr>
      </p:pic>
      <p:pic>
        <p:nvPicPr>
          <p:cNvPr id="7" name="Obrázek 6" descr="csop-logo-zelene-pruhl.gif"/>
          <p:cNvPicPr>
            <a:picLocks noChangeAspect="1"/>
          </p:cNvPicPr>
          <p:nvPr/>
        </p:nvPicPr>
        <p:blipFill>
          <a:blip r:embed="rId8" cstate="print"/>
          <a:stretch>
            <a:fillRect/>
          </a:stretch>
        </p:blipFill>
        <p:spPr>
          <a:xfrm>
            <a:off x="5652120" y="4941168"/>
            <a:ext cx="1428750" cy="123825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58091" y="1772816"/>
            <a:ext cx="7772400" cy="576063"/>
          </a:xfrm>
        </p:spPr>
        <p:txBody>
          <a:bodyPr>
            <a:normAutofit/>
          </a:bodyPr>
          <a:lstStyle/>
          <a:p>
            <a:pPr algn="l"/>
            <a:r>
              <a:rPr lang="cs-CZ" sz="2000" dirty="0" smtClean="0">
                <a:solidFill>
                  <a:srgbClr val="1E17A9"/>
                </a:solidFill>
                <a:latin typeface="Arial" pitchFamily="34" charset="0"/>
                <a:cs typeface="Arial" pitchFamily="34" charset="0"/>
              </a:rPr>
              <a:t>POUŽITÉ ZDROJE</a:t>
            </a:r>
            <a:endParaRPr lang="cs-CZ" sz="2000" dirty="0">
              <a:solidFill>
                <a:srgbClr val="1E17A9"/>
              </a:solidFill>
              <a:latin typeface="Arial" pitchFamily="34" charset="0"/>
              <a:cs typeface="Arial" pitchFamily="34" charset="0"/>
            </a:endParaRPr>
          </a:p>
        </p:txBody>
      </p:sp>
      <p:sp>
        <p:nvSpPr>
          <p:cNvPr id="3" name="Podnadpis 2"/>
          <p:cNvSpPr>
            <a:spLocks noGrp="1"/>
          </p:cNvSpPr>
          <p:nvPr>
            <p:ph type="subTitle" idx="1"/>
          </p:nvPr>
        </p:nvSpPr>
        <p:spPr>
          <a:xfrm>
            <a:off x="611560" y="404664"/>
            <a:ext cx="7704856" cy="5976664"/>
          </a:xfrm>
        </p:spPr>
        <p:txBody>
          <a:bodyPr>
            <a:normAutofit/>
          </a:bodyPr>
          <a:lstStyle/>
          <a:p>
            <a:pPr marL="285750" indent="-285750"/>
            <a:endParaRPr lang="cs-CZ" sz="1200" dirty="0" smtClean="0">
              <a:ln w="1905"/>
              <a:solidFill>
                <a:srgbClr val="2A2D6C">
                  <a:shade val="55000"/>
                </a:srgbClr>
              </a:solidFill>
              <a:latin typeface="Verdana"/>
              <a:ea typeface="Verdana"/>
              <a:cs typeface="Verdana"/>
            </a:endParaRPr>
          </a:p>
          <a:p>
            <a:pPr marL="285750" indent="-285750"/>
            <a:endParaRPr lang="cs-CZ" sz="1200" dirty="0" smtClean="0">
              <a:ln w="1905"/>
              <a:solidFill>
                <a:srgbClr val="2A2D6C">
                  <a:shade val="55000"/>
                </a:srgbClr>
              </a:solidFill>
              <a:latin typeface="Verdana"/>
              <a:ea typeface="Verdana"/>
              <a:cs typeface="Verdana"/>
            </a:endParaRPr>
          </a:p>
          <a:p>
            <a:pPr marL="285750" indent="-285750"/>
            <a:endParaRPr lang="cs-CZ" sz="1200" dirty="0" smtClean="0">
              <a:ln w="1905"/>
              <a:solidFill>
                <a:srgbClr val="2A2D6C">
                  <a:shade val="55000"/>
                </a:srgbClr>
              </a:solidFill>
              <a:latin typeface="Verdana"/>
              <a:ea typeface="Verdana"/>
              <a:cs typeface="Verdana"/>
            </a:endParaRPr>
          </a:p>
          <a:p>
            <a:pPr marL="285750" indent="-285750"/>
            <a:endParaRPr lang="cs-CZ" sz="1200" dirty="0" smtClean="0">
              <a:ln w="1905"/>
              <a:solidFill>
                <a:srgbClr val="2A2D6C">
                  <a:shade val="55000"/>
                </a:srgbClr>
              </a:solidFill>
              <a:latin typeface="Verdana"/>
              <a:ea typeface="Verdana"/>
              <a:cs typeface="Verdana"/>
            </a:endParaRPr>
          </a:p>
          <a:p>
            <a:pPr marL="285750" indent="-285750"/>
            <a:endParaRPr lang="cs-CZ" sz="900" dirty="0" smtClean="0">
              <a:ln w="1905"/>
              <a:solidFill>
                <a:srgbClr val="2A2D6C">
                  <a:shade val="55000"/>
                </a:srgbClr>
              </a:solidFill>
              <a:latin typeface="Verdana"/>
              <a:ea typeface="Verdana"/>
              <a:cs typeface="Verdana"/>
            </a:endParaRPr>
          </a:p>
          <a:p>
            <a:pPr marL="285750" indent="-285750"/>
            <a:endParaRPr lang="cs-CZ" sz="900" dirty="0" smtClean="0">
              <a:ln w="1905"/>
              <a:solidFill>
                <a:srgbClr val="2A2D6C">
                  <a:shade val="55000"/>
                </a:srgbClr>
              </a:solidFill>
              <a:latin typeface="Verdana"/>
              <a:ea typeface="Verdana"/>
              <a:cs typeface="Verdana"/>
            </a:endParaRPr>
          </a:p>
          <a:p>
            <a:pPr marL="285750" indent="-285750"/>
            <a:endParaRPr lang="cs-CZ" sz="900" dirty="0" smtClean="0">
              <a:ln w="1905"/>
              <a:solidFill>
                <a:srgbClr val="2A2D6C">
                  <a:shade val="55000"/>
                </a:srgbClr>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3"/>
              </a:rPr>
              <a:t>http://office.</a:t>
            </a:r>
            <a:r>
              <a:rPr lang="cs-CZ" sz="900" dirty="0" err="1" smtClean="0">
                <a:ln w="1905"/>
                <a:solidFill>
                  <a:schemeClr val="tx1"/>
                </a:solidFill>
                <a:latin typeface="Verdana"/>
                <a:ea typeface="Verdana"/>
                <a:cs typeface="Verdana"/>
                <a:hlinkClick r:id="rId3"/>
              </a:rPr>
              <a:t>microsoft.com</a:t>
            </a:r>
            <a:r>
              <a:rPr lang="cs-CZ" sz="900" dirty="0" smtClean="0">
                <a:ln w="1905"/>
                <a:solidFill>
                  <a:schemeClr val="tx1"/>
                </a:solidFill>
                <a:latin typeface="Verdana"/>
                <a:ea typeface="Verdana"/>
                <a:cs typeface="Verdana"/>
                <a:hlinkClick r:id="rId3"/>
              </a:rPr>
              <a:t> </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4"/>
              </a:rPr>
              <a:t>http://images.search.conduit.com/ImagePreview/?q=blboun%20nejapn%C3%BD&amp;ctid=CT3220468&amp;searchsource=1&amp;CUI=UN45810667414742198&amp;start=0&amp;pos=0</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5"/>
              </a:rPr>
              <a:t>http://www.</a:t>
            </a:r>
            <a:r>
              <a:rPr lang="cs-CZ" sz="900" dirty="0" err="1" smtClean="0">
                <a:ln w="1905"/>
                <a:solidFill>
                  <a:schemeClr val="tx1"/>
                </a:solidFill>
                <a:latin typeface="Verdana"/>
                <a:ea typeface="Verdana"/>
                <a:cs typeface="Verdana"/>
                <a:hlinkClick r:id="rId5"/>
              </a:rPr>
              <a:t>sagittaria.cz</a:t>
            </a:r>
            <a:r>
              <a:rPr lang="cs-CZ" sz="900" dirty="0" smtClean="0">
                <a:ln w="1905"/>
                <a:solidFill>
                  <a:schemeClr val="tx1"/>
                </a:solidFill>
                <a:latin typeface="Verdana"/>
                <a:ea typeface="Verdana"/>
                <a:cs typeface="Verdana"/>
                <a:hlinkClick r:id="rId5"/>
              </a:rPr>
              <a:t>/</a:t>
            </a:r>
            <a:r>
              <a:rPr lang="cs-CZ" sz="900" dirty="0" err="1" smtClean="0">
                <a:ln w="1905"/>
                <a:solidFill>
                  <a:schemeClr val="tx1"/>
                </a:solidFill>
                <a:latin typeface="Verdana"/>
                <a:ea typeface="Verdana"/>
                <a:cs typeface="Verdana"/>
                <a:hlinkClick r:id="rId5"/>
              </a:rPr>
              <a:t>cs</a:t>
            </a:r>
            <a:r>
              <a:rPr lang="cs-CZ" sz="900" dirty="0" smtClean="0">
                <a:ln w="1905"/>
                <a:solidFill>
                  <a:schemeClr val="tx1"/>
                </a:solidFill>
                <a:latin typeface="Verdana"/>
                <a:ea typeface="Verdana"/>
                <a:cs typeface="Verdana"/>
                <a:hlinkClick r:id="rId5"/>
              </a:rPr>
              <a:t>/</a:t>
            </a:r>
            <a:r>
              <a:rPr lang="cs-CZ" sz="900" dirty="0" err="1" smtClean="0">
                <a:ln w="1905"/>
                <a:solidFill>
                  <a:schemeClr val="tx1"/>
                </a:solidFill>
                <a:latin typeface="Verdana"/>
                <a:ea typeface="Verdana"/>
                <a:cs typeface="Verdana"/>
                <a:hlinkClick r:id="rId5"/>
              </a:rPr>
              <a:t>hmyzi</a:t>
            </a:r>
            <a:r>
              <a:rPr lang="cs-CZ" sz="900" dirty="0" smtClean="0">
                <a:ln w="1905"/>
                <a:solidFill>
                  <a:schemeClr val="tx1"/>
                </a:solidFill>
                <a:latin typeface="Verdana"/>
                <a:ea typeface="Verdana"/>
                <a:cs typeface="Verdana"/>
                <a:hlinkClick r:id="rId5"/>
              </a:rPr>
              <a:t>_hotel</a:t>
            </a:r>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buFont typeface="Arial" pitchFamily="34" charset="0"/>
              <a:buChar char="•"/>
            </a:pPr>
            <a:endParaRPr lang="cs-CZ" sz="1000" dirty="0" smtClean="0">
              <a:ln w="1905"/>
              <a:solidFill>
                <a:srgbClr val="2A2D6C">
                  <a:shade val="55000"/>
                </a:srgbClr>
              </a:solidFill>
              <a:latin typeface="Verdana"/>
              <a:ea typeface="Verdana"/>
              <a:cs typeface="Verdana"/>
            </a:endParaRPr>
          </a:p>
          <a:p>
            <a:r>
              <a:rPr lang="cs-CZ" sz="1200" dirty="0" smtClean="0">
                <a:ln w="1905"/>
                <a:solidFill>
                  <a:srgbClr val="2A2D6C">
                    <a:shade val="55000"/>
                  </a:srgbClr>
                </a:solidFill>
                <a:latin typeface="Verdana"/>
                <a:ea typeface="Verdana"/>
                <a:cs typeface="Verdana"/>
              </a:rPr>
              <a:t>„Materiál je určen pro bezplatné používání pro potřeby výuky a vzdělávání v všech typech škol a školských zařízení. Jakékoliv další využití podléhá autorskému zákonu. Veškerá vlastní díla autora (fotografie, videa) lze bezplatně dále používat i šířit při uvedení autorova jména.“</a:t>
            </a:r>
          </a:p>
          <a:p>
            <a:pPr marL="285750" indent="-285750">
              <a:buFont typeface="Arial" pitchFamily="34" charset="0"/>
              <a:buChar char="•"/>
            </a:pPr>
            <a:endParaRPr lang="cs-CZ" sz="1200" dirty="0">
              <a:ln w="1905"/>
              <a:solidFill>
                <a:srgbClr val="2A2D6C">
                  <a:shade val="55000"/>
                </a:srgbClr>
              </a:solidFill>
              <a:latin typeface="Verdana"/>
              <a:ea typeface="Verdana"/>
              <a:cs typeface="Verdana"/>
            </a:endParaRPr>
          </a:p>
        </p:txBody>
      </p:sp>
      <p:sp>
        <p:nvSpPr>
          <p:cNvPr id="4" name="Zástupný symbol pro zápatí 3"/>
          <p:cNvSpPr>
            <a:spLocks noGrp="1"/>
          </p:cNvSpPr>
          <p:nvPr>
            <p:ph type="ftr" sz="quarter" idx="11"/>
          </p:nvPr>
        </p:nvSpPr>
        <p:spPr>
          <a:xfrm>
            <a:off x="1475656" y="6492875"/>
            <a:ext cx="6120680" cy="365125"/>
          </a:xfrm>
        </p:spPr>
        <p:txBody>
          <a:bodyPr/>
          <a:lstStyle/>
          <a:p>
            <a:pPr algn="ctr"/>
            <a:r>
              <a:rPr lang="cs-CZ" dirty="0">
                <a:solidFill>
                  <a:prstClr val="black">
                    <a:tint val="75000"/>
                  </a:prstClr>
                </a:solidFill>
              </a:rPr>
              <a:t>Speciální základní škola, Česká Kamenice, Jakubské nám. 113, příspěvková organizace</a:t>
            </a:r>
          </a:p>
          <a:p>
            <a:endParaRPr lang="cs-CZ" dirty="0">
              <a:solidFill>
                <a:prstClr val="black">
                  <a:tint val="75000"/>
                </a:prstClr>
              </a:solidFill>
            </a:endParaRPr>
          </a:p>
        </p:txBody>
      </p:sp>
      <p:pic>
        <p:nvPicPr>
          <p:cNvPr id="5" name="Obrázek 4"/>
          <p:cNvPicPr/>
          <p:nvPr/>
        </p:nvPicPr>
        <p:blipFill>
          <a:blip r:embed="rId6" cstate="print"/>
          <a:srcRect/>
          <a:stretch>
            <a:fillRect/>
          </a:stretch>
        </p:blipFill>
        <p:spPr bwMode="auto">
          <a:xfrm>
            <a:off x="1763688" y="332656"/>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537520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1528</TotalTime>
  <Words>591</Words>
  <Application>Microsoft Office PowerPoint</Application>
  <PresentationFormat>Předvádění na obrazovce (4:3)</PresentationFormat>
  <Paragraphs>85</Paragraphs>
  <Slides>8</Slides>
  <Notes>2</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Cesta</vt:lpstr>
      <vt:lpstr>   ENVIROMENTÁLNÍ VÝCHOVA   ekosystémy ochrana biologických druhů</vt:lpstr>
      <vt:lpstr>Prezentace aplikace PowerPoint</vt:lpstr>
      <vt:lpstr>Prezentace aplikace PowerPoint</vt:lpstr>
      <vt:lpstr>ekosystém</vt:lpstr>
      <vt:lpstr>Ekologické vztahy</vt:lpstr>
      <vt:lpstr>Potravní řetězce</vt:lpstr>
      <vt:lpstr>ROVNOVÁHA JE NARUŠENA, NĚKTERÉ DRUHY MOHOU I VYHYNOUT</vt:lpstr>
      <vt:lpstr>POUŽITÉ ZDROJE</vt:lpstr>
    </vt:vector>
  </TitlesOfParts>
  <Company>Speciální základní škola Česká Kamenice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PROTIDROGOVÁ PREVENCE  Historie a současnost drogové situace  v České republice</dc:title>
  <dc:creator>franzova</dc:creator>
  <cp:lastModifiedBy>franzova</cp:lastModifiedBy>
  <cp:revision>173</cp:revision>
  <dcterms:created xsi:type="dcterms:W3CDTF">2012-06-27T08:54:30Z</dcterms:created>
  <dcterms:modified xsi:type="dcterms:W3CDTF">2013-03-18T11:31:35Z</dcterms:modified>
</cp:coreProperties>
</file>