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9"/>
  </p:notesMasterIdLst>
  <p:sldIdLst>
    <p:sldId id="257" r:id="rId2"/>
    <p:sldId id="258" r:id="rId3"/>
    <p:sldId id="261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82" autoAdjust="0"/>
    <p:restoredTop sz="94629" autoAdjust="0"/>
  </p:normalViewPr>
  <p:slideViewPr>
    <p:cSldViewPr showGuides="1">
      <p:cViewPr>
        <p:scale>
          <a:sx n="75" d="100"/>
          <a:sy n="75" d="100"/>
        </p:scale>
        <p:origin x="-105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2" qsCatId="3D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VZTAH ČLOVĚKA K PROSTŘEDÍ – Aktuální ekologický problém</a:t>
          </a:r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/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 custLinFactNeighborX="593" custLinFactNeighborY="-3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FC2CAA-511D-4B48-A99F-5B7CD993379E}" type="doc">
      <dgm:prSet loTypeId="urn:microsoft.com/office/officeart/2005/8/layout/hList7#1" loCatId="list" qsTypeId="urn:microsoft.com/office/officeart/2005/8/quickstyle/3d1" qsCatId="3D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4BB2A065-1777-45E8-8CE8-6ED03B6018DD}">
      <dgm:prSet custT="1"/>
      <dgm:spPr/>
      <dgm:t>
        <a:bodyPr/>
        <a:lstStyle/>
        <a:p>
          <a:pPr rtl="0"/>
          <a:r>
            <a:rPr lang="cs-CZ" sz="2000" b="1" u="sng" dirty="0" smtClean="0"/>
            <a:t>Zdroje znečištění                                                           </a:t>
          </a:r>
          <a:r>
            <a:rPr lang="cs-CZ" sz="1400" b="0" u="none" dirty="0" smtClean="0"/>
            <a:t>1) </a:t>
          </a:r>
          <a:r>
            <a:rPr lang="cs-CZ" sz="1600" dirty="0" smtClean="0"/>
            <a:t>Řeky, které se vlévají do moří          řeky jsou znečištěné z průmyslové výroby.</a:t>
          </a:r>
          <a:endParaRPr lang="cs-CZ" sz="1600" dirty="0"/>
        </a:p>
      </dgm:t>
    </dgm:pt>
    <dgm:pt modelId="{B58F96DB-F57C-42CF-8ED3-0EC1A3B74CC3}" type="parTrans" cxnId="{945941AF-4FBE-4641-B2BA-D080F6085F67}">
      <dgm:prSet/>
      <dgm:spPr/>
      <dgm:t>
        <a:bodyPr/>
        <a:lstStyle/>
        <a:p>
          <a:endParaRPr lang="cs-CZ"/>
        </a:p>
      </dgm:t>
    </dgm:pt>
    <dgm:pt modelId="{F9A36458-703E-4566-8902-1E7E27C0E159}" type="sibTrans" cxnId="{945941AF-4FBE-4641-B2BA-D080F6085F67}">
      <dgm:prSet/>
      <dgm:spPr/>
      <dgm:t>
        <a:bodyPr/>
        <a:lstStyle/>
        <a:p>
          <a:endParaRPr lang="cs-CZ"/>
        </a:p>
      </dgm:t>
    </dgm:pt>
    <dgm:pt modelId="{A1C2C5CA-7D7B-4D96-91BB-31CCCA78B472}">
      <dgm:prSet custT="1"/>
      <dgm:spPr/>
      <dgm:t>
        <a:bodyPr/>
        <a:lstStyle/>
        <a:p>
          <a:pPr rtl="0"/>
          <a:r>
            <a:rPr lang="cs-CZ" sz="1600" dirty="0" smtClean="0"/>
            <a:t>2) Atmosférické srážky         přenos EMISÍ znečišťujících látek       větrem např. z automobilového provozu, z průmyslu.</a:t>
          </a:r>
          <a:endParaRPr lang="cs-CZ" sz="1600" dirty="0"/>
        </a:p>
      </dgm:t>
    </dgm:pt>
    <dgm:pt modelId="{426748DB-E52B-43B9-AC47-6FCD102AFF9A}" type="parTrans" cxnId="{06925EAF-91B4-4BAA-A7EF-7174B281B6F1}">
      <dgm:prSet/>
      <dgm:spPr/>
      <dgm:t>
        <a:bodyPr/>
        <a:lstStyle/>
        <a:p>
          <a:endParaRPr lang="cs-CZ"/>
        </a:p>
      </dgm:t>
    </dgm:pt>
    <dgm:pt modelId="{CE07A754-13BC-4862-ABB6-72D486CFDEF1}" type="sibTrans" cxnId="{06925EAF-91B4-4BAA-A7EF-7174B281B6F1}">
      <dgm:prSet/>
      <dgm:spPr/>
      <dgm:t>
        <a:bodyPr/>
        <a:lstStyle/>
        <a:p>
          <a:endParaRPr lang="cs-CZ"/>
        </a:p>
      </dgm:t>
    </dgm:pt>
    <dgm:pt modelId="{D926FE07-758D-470C-9F79-D3A6EBD8D4ED}">
      <dgm:prSet custT="1"/>
      <dgm:spPr/>
      <dgm:t>
        <a:bodyPr/>
        <a:lstStyle/>
        <a:p>
          <a:pPr rtl="0"/>
          <a:r>
            <a:rPr lang="cs-CZ" sz="1400" dirty="0" smtClean="0"/>
            <a:t>3) Lodní doprava       dopravní, nákladní, vojenská      lodě zanechávají za sebou velké množství EMISÍ (znečišťujících látek)       závažné je vypouštění  OXIDU DUSIČITÉHO       v ovzduší způsobuje KYSELÉ DEŠTĚ      u člověka může OXID UHLIČITÝ způsobit záněty dýchacích cest.                                                                                                                                  Velice závažné jsou havárie ropných tankerů na moři.</a:t>
          </a:r>
          <a:endParaRPr lang="cs-CZ" sz="1400" dirty="0"/>
        </a:p>
      </dgm:t>
    </dgm:pt>
    <dgm:pt modelId="{6409E8F9-ABCE-4648-9DAF-CE829A6850B7}" type="parTrans" cxnId="{A1D11BF7-46C9-42A8-B651-62151F1DEEFA}">
      <dgm:prSet/>
      <dgm:spPr/>
      <dgm:t>
        <a:bodyPr/>
        <a:lstStyle/>
        <a:p>
          <a:endParaRPr lang="cs-CZ"/>
        </a:p>
      </dgm:t>
    </dgm:pt>
    <dgm:pt modelId="{5D45B6DC-C44E-439D-9605-4401ABC4BACC}" type="sibTrans" cxnId="{A1D11BF7-46C9-42A8-B651-62151F1DEEFA}">
      <dgm:prSet/>
      <dgm:spPr/>
      <dgm:t>
        <a:bodyPr/>
        <a:lstStyle/>
        <a:p>
          <a:endParaRPr lang="cs-CZ"/>
        </a:p>
      </dgm:t>
    </dgm:pt>
    <dgm:pt modelId="{6675F857-5C21-4F38-AFC7-A8A5CFB730D3}" type="pres">
      <dgm:prSet presAssocID="{E4FC2CAA-511D-4B48-A99F-5B7CD993379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762D81-6558-4FD4-A802-949B2F00E85E}" type="pres">
      <dgm:prSet presAssocID="{E4FC2CAA-511D-4B48-A99F-5B7CD993379E}" presName="fgShape" presStyleLbl="fgShp" presStyleIdx="0" presStyleCnt="1"/>
      <dgm:spPr/>
      <dgm:t>
        <a:bodyPr/>
        <a:lstStyle/>
        <a:p>
          <a:endParaRPr lang="cs-CZ"/>
        </a:p>
      </dgm:t>
    </dgm:pt>
    <dgm:pt modelId="{267AE9E2-454C-4BE7-BC1E-E225DCBB475B}" type="pres">
      <dgm:prSet presAssocID="{E4FC2CAA-511D-4B48-A99F-5B7CD993379E}" presName="linComp" presStyleCnt="0"/>
      <dgm:spPr/>
      <dgm:t>
        <a:bodyPr/>
        <a:lstStyle/>
        <a:p>
          <a:endParaRPr lang="cs-CZ"/>
        </a:p>
      </dgm:t>
    </dgm:pt>
    <dgm:pt modelId="{625CBC45-6CC5-4B7C-A450-C21E84FC4B15}" type="pres">
      <dgm:prSet presAssocID="{4BB2A065-1777-45E8-8CE8-6ED03B6018DD}" presName="compNode" presStyleCnt="0"/>
      <dgm:spPr/>
      <dgm:t>
        <a:bodyPr/>
        <a:lstStyle/>
        <a:p>
          <a:endParaRPr lang="cs-CZ"/>
        </a:p>
      </dgm:t>
    </dgm:pt>
    <dgm:pt modelId="{BA4DB1F7-34DE-4D62-985C-3F3CE925DC41}" type="pres">
      <dgm:prSet presAssocID="{4BB2A065-1777-45E8-8CE8-6ED03B6018DD}" presName="bkgdShape" presStyleLbl="node1" presStyleIdx="0" presStyleCnt="3"/>
      <dgm:spPr/>
      <dgm:t>
        <a:bodyPr/>
        <a:lstStyle/>
        <a:p>
          <a:endParaRPr lang="cs-CZ"/>
        </a:p>
      </dgm:t>
    </dgm:pt>
    <dgm:pt modelId="{EB916166-B0D4-4BE9-9296-414F8F87C00C}" type="pres">
      <dgm:prSet presAssocID="{4BB2A065-1777-45E8-8CE8-6ED03B6018DD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B08217-F099-4852-A456-66D48AEDEBB7}" type="pres">
      <dgm:prSet presAssocID="{4BB2A065-1777-45E8-8CE8-6ED03B6018DD}" presName="invisiNode" presStyleLbl="node1" presStyleIdx="0" presStyleCnt="3"/>
      <dgm:spPr/>
      <dgm:t>
        <a:bodyPr/>
        <a:lstStyle/>
        <a:p>
          <a:endParaRPr lang="cs-CZ"/>
        </a:p>
      </dgm:t>
    </dgm:pt>
    <dgm:pt modelId="{E17B7F83-9624-4EF4-BB51-78098F2FE858}" type="pres">
      <dgm:prSet presAssocID="{4BB2A065-1777-45E8-8CE8-6ED03B6018DD}" presName="imagNod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8D58370-F85F-479B-AFE4-AD2DE873EE1C}" type="pres">
      <dgm:prSet presAssocID="{F9A36458-703E-4566-8902-1E7E27C0E15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CDE70DA-F4C9-4856-910C-DE292FF2E7C9}" type="pres">
      <dgm:prSet presAssocID="{A1C2C5CA-7D7B-4D96-91BB-31CCCA78B472}" presName="compNode" presStyleCnt="0"/>
      <dgm:spPr/>
      <dgm:t>
        <a:bodyPr/>
        <a:lstStyle/>
        <a:p>
          <a:endParaRPr lang="cs-CZ"/>
        </a:p>
      </dgm:t>
    </dgm:pt>
    <dgm:pt modelId="{D8216114-A6B0-4555-8CE1-334C1366BC8E}" type="pres">
      <dgm:prSet presAssocID="{A1C2C5CA-7D7B-4D96-91BB-31CCCA78B472}" presName="bkgdShape" presStyleLbl="node1" presStyleIdx="1" presStyleCnt="3" custLinFactNeighborX="-900" custLinFactNeighborY="-3402"/>
      <dgm:spPr/>
      <dgm:t>
        <a:bodyPr/>
        <a:lstStyle/>
        <a:p>
          <a:endParaRPr lang="cs-CZ"/>
        </a:p>
      </dgm:t>
    </dgm:pt>
    <dgm:pt modelId="{4124D190-28EE-4C32-AC5E-C2E1AE8B23EB}" type="pres">
      <dgm:prSet presAssocID="{A1C2C5CA-7D7B-4D96-91BB-31CCCA78B472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3978DB-2EA1-4E8F-8EF2-C7C81BCA5563}" type="pres">
      <dgm:prSet presAssocID="{A1C2C5CA-7D7B-4D96-91BB-31CCCA78B472}" presName="invisiNode" presStyleLbl="node1" presStyleIdx="1" presStyleCnt="3"/>
      <dgm:spPr/>
      <dgm:t>
        <a:bodyPr/>
        <a:lstStyle/>
        <a:p>
          <a:endParaRPr lang="cs-CZ"/>
        </a:p>
      </dgm:t>
    </dgm:pt>
    <dgm:pt modelId="{57F3A1BD-0E7D-471E-8BF8-3823F8F5E2CD}" type="pres">
      <dgm:prSet presAssocID="{A1C2C5CA-7D7B-4D96-91BB-31CCCA78B472}" presName="imagNod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F223E15-0A45-4EAD-BEBF-E671283ECE75}" type="pres">
      <dgm:prSet presAssocID="{CE07A754-13BC-4862-ABB6-72D486CFDEF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9946E80-3EE4-4870-BDEE-0ADDA5794302}" type="pres">
      <dgm:prSet presAssocID="{D926FE07-758D-470C-9F79-D3A6EBD8D4ED}" presName="compNode" presStyleCnt="0"/>
      <dgm:spPr/>
      <dgm:t>
        <a:bodyPr/>
        <a:lstStyle/>
        <a:p>
          <a:endParaRPr lang="cs-CZ"/>
        </a:p>
      </dgm:t>
    </dgm:pt>
    <dgm:pt modelId="{6B399DAE-FAE1-4F9D-AF88-87E4FABFE3EE}" type="pres">
      <dgm:prSet presAssocID="{D926FE07-758D-470C-9F79-D3A6EBD8D4ED}" presName="bkgdShape" presStyleLbl="node1" presStyleIdx="2" presStyleCnt="3"/>
      <dgm:spPr/>
      <dgm:t>
        <a:bodyPr/>
        <a:lstStyle/>
        <a:p>
          <a:endParaRPr lang="cs-CZ"/>
        </a:p>
      </dgm:t>
    </dgm:pt>
    <dgm:pt modelId="{E6D56B7C-A8CC-410B-AECD-85FD8D524074}" type="pres">
      <dgm:prSet presAssocID="{D926FE07-758D-470C-9F79-D3A6EBD8D4ED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A034A3-498C-4520-BA33-DF2CC66D9ADE}" type="pres">
      <dgm:prSet presAssocID="{D926FE07-758D-470C-9F79-D3A6EBD8D4ED}" presName="invisiNode" presStyleLbl="node1" presStyleIdx="2" presStyleCnt="3"/>
      <dgm:spPr/>
      <dgm:t>
        <a:bodyPr/>
        <a:lstStyle/>
        <a:p>
          <a:endParaRPr lang="cs-CZ"/>
        </a:p>
      </dgm:t>
    </dgm:pt>
    <dgm:pt modelId="{2F40FD5F-0F83-4BD8-9A15-CC51D8382224}" type="pres">
      <dgm:prSet presAssocID="{D926FE07-758D-470C-9F79-D3A6EBD8D4ED}" presName="imagNod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1BED5D63-A588-4959-BBB4-B3B86C419EA5}" type="presOf" srcId="{D926FE07-758D-470C-9F79-D3A6EBD8D4ED}" destId="{6B399DAE-FAE1-4F9D-AF88-87E4FABFE3EE}" srcOrd="0" destOrd="0" presId="urn:microsoft.com/office/officeart/2005/8/layout/hList7#1"/>
    <dgm:cxn modelId="{78D4BE41-C4DA-453D-AAA3-8476172BDF81}" type="presOf" srcId="{A1C2C5CA-7D7B-4D96-91BB-31CCCA78B472}" destId="{D8216114-A6B0-4555-8CE1-334C1366BC8E}" srcOrd="0" destOrd="0" presId="urn:microsoft.com/office/officeart/2005/8/layout/hList7#1"/>
    <dgm:cxn modelId="{15627CC7-765B-4C7A-8163-F61FB34AC33C}" type="presOf" srcId="{4BB2A065-1777-45E8-8CE8-6ED03B6018DD}" destId="{BA4DB1F7-34DE-4D62-985C-3F3CE925DC41}" srcOrd="0" destOrd="0" presId="urn:microsoft.com/office/officeart/2005/8/layout/hList7#1"/>
    <dgm:cxn modelId="{06925EAF-91B4-4BAA-A7EF-7174B281B6F1}" srcId="{E4FC2CAA-511D-4B48-A99F-5B7CD993379E}" destId="{A1C2C5CA-7D7B-4D96-91BB-31CCCA78B472}" srcOrd="1" destOrd="0" parTransId="{426748DB-E52B-43B9-AC47-6FCD102AFF9A}" sibTransId="{CE07A754-13BC-4862-ABB6-72D486CFDEF1}"/>
    <dgm:cxn modelId="{2F98CDE4-E471-4D9D-9974-4BB89D8CEDFC}" type="presOf" srcId="{E4FC2CAA-511D-4B48-A99F-5B7CD993379E}" destId="{6675F857-5C21-4F38-AFC7-A8A5CFB730D3}" srcOrd="0" destOrd="0" presId="urn:microsoft.com/office/officeart/2005/8/layout/hList7#1"/>
    <dgm:cxn modelId="{62F91086-6F7C-4526-A1D4-0C0F239778C8}" type="presOf" srcId="{CE07A754-13BC-4862-ABB6-72D486CFDEF1}" destId="{BF223E15-0A45-4EAD-BEBF-E671283ECE75}" srcOrd="0" destOrd="0" presId="urn:microsoft.com/office/officeart/2005/8/layout/hList7#1"/>
    <dgm:cxn modelId="{12CEB528-21E1-4AF0-AAE2-A1280300A78E}" type="presOf" srcId="{D926FE07-758D-470C-9F79-D3A6EBD8D4ED}" destId="{E6D56B7C-A8CC-410B-AECD-85FD8D524074}" srcOrd="1" destOrd="0" presId="urn:microsoft.com/office/officeart/2005/8/layout/hList7#1"/>
    <dgm:cxn modelId="{A0DD4EBC-2700-4332-9866-CA3D1BEDF16D}" type="presOf" srcId="{F9A36458-703E-4566-8902-1E7E27C0E159}" destId="{B8D58370-F85F-479B-AFE4-AD2DE873EE1C}" srcOrd="0" destOrd="0" presId="urn:microsoft.com/office/officeart/2005/8/layout/hList7#1"/>
    <dgm:cxn modelId="{48B5048E-8561-4EC0-B6A7-EC0C5612A7A7}" type="presOf" srcId="{A1C2C5CA-7D7B-4D96-91BB-31CCCA78B472}" destId="{4124D190-28EE-4C32-AC5E-C2E1AE8B23EB}" srcOrd="1" destOrd="0" presId="urn:microsoft.com/office/officeart/2005/8/layout/hList7#1"/>
    <dgm:cxn modelId="{29EBB907-AC5E-4211-BC63-ABB91FE0B0CE}" type="presOf" srcId="{4BB2A065-1777-45E8-8CE8-6ED03B6018DD}" destId="{EB916166-B0D4-4BE9-9296-414F8F87C00C}" srcOrd="1" destOrd="0" presId="urn:microsoft.com/office/officeart/2005/8/layout/hList7#1"/>
    <dgm:cxn modelId="{945941AF-4FBE-4641-B2BA-D080F6085F67}" srcId="{E4FC2CAA-511D-4B48-A99F-5B7CD993379E}" destId="{4BB2A065-1777-45E8-8CE8-6ED03B6018DD}" srcOrd="0" destOrd="0" parTransId="{B58F96DB-F57C-42CF-8ED3-0EC1A3B74CC3}" sibTransId="{F9A36458-703E-4566-8902-1E7E27C0E159}"/>
    <dgm:cxn modelId="{A1D11BF7-46C9-42A8-B651-62151F1DEEFA}" srcId="{E4FC2CAA-511D-4B48-A99F-5B7CD993379E}" destId="{D926FE07-758D-470C-9F79-D3A6EBD8D4ED}" srcOrd="2" destOrd="0" parTransId="{6409E8F9-ABCE-4648-9DAF-CE829A6850B7}" sibTransId="{5D45B6DC-C44E-439D-9605-4401ABC4BACC}"/>
    <dgm:cxn modelId="{DE647FC3-8DE3-4CF4-890F-66389BE9D750}" type="presParOf" srcId="{6675F857-5C21-4F38-AFC7-A8A5CFB730D3}" destId="{FB762D81-6558-4FD4-A802-949B2F00E85E}" srcOrd="0" destOrd="0" presId="urn:microsoft.com/office/officeart/2005/8/layout/hList7#1"/>
    <dgm:cxn modelId="{148450F0-B07D-4CB5-8262-768CDF8A69CE}" type="presParOf" srcId="{6675F857-5C21-4F38-AFC7-A8A5CFB730D3}" destId="{267AE9E2-454C-4BE7-BC1E-E225DCBB475B}" srcOrd="1" destOrd="0" presId="urn:microsoft.com/office/officeart/2005/8/layout/hList7#1"/>
    <dgm:cxn modelId="{314A2007-47DB-4FD3-B0BB-F3C135CE8B83}" type="presParOf" srcId="{267AE9E2-454C-4BE7-BC1E-E225DCBB475B}" destId="{625CBC45-6CC5-4B7C-A450-C21E84FC4B15}" srcOrd="0" destOrd="0" presId="urn:microsoft.com/office/officeart/2005/8/layout/hList7#1"/>
    <dgm:cxn modelId="{89778E3A-DE4B-49D4-8E07-3258FF8CD40F}" type="presParOf" srcId="{625CBC45-6CC5-4B7C-A450-C21E84FC4B15}" destId="{BA4DB1F7-34DE-4D62-985C-3F3CE925DC41}" srcOrd="0" destOrd="0" presId="urn:microsoft.com/office/officeart/2005/8/layout/hList7#1"/>
    <dgm:cxn modelId="{ACD47D6B-C5A9-4391-98EE-8CCDB119B5C1}" type="presParOf" srcId="{625CBC45-6CC5-4B7C-A450-C21E84FC4B15}" destId="{EB916166-B0D4-4BE9-9296-414F8F87C00C}" srcOrd="1" destOrd="0" presId="urn:microsoft.com/office/officeart/2005/8/layout/hList7#1"/>
    <dgm:cxn modelId="{53F859B0-D708-4AE8-9F1A-32EB8CA0BC85}" type="presParOf" srcId="{625CBC45-6CC5-4B7C-A450-C21E84FC4B15}" destId="{9DB08217-F099-4852-A456-66D48AEDEBB7}" srcOrd="2" destOrd="0" presId="urn:microsoft.com/office/officeart/2005/8/layout/hList7#1"/>
    <dgm:cxn modelId="{17D0C1AE-5AAE-4098-B30E-D3F8EABE7C0A}" type="presParOf" srcId="{625CBC45-6CC5-4B7C-A450-C21E84FC4B15}" destId="{E17B7F83-9624-4EF4-BB51-78098F2FE858}" srcOrd="3" destOrd="0" presId="urn:microsoft.com/office/officeart/2005/8/layout/hList7#1"/>
    <dgm:cxn modelId="{230E0196-228E-48E8-B401-31161C59A6D2}" type="presParOf" srcId="{267AE9E2-454C-4BE7-BC1E-E225DCBB475B}" destId="{B8D58370-F85F-479B-AFE4-AD2DE873EE1C}" srcOrd="1" destOrd="0" presId="urn:microsoft.com/office/officeart/2005/8/layout/hList7#1"/>
    <dgm:cxn modelId="{CD9DABFB-EAB3-4391-A1A7-A93DA511AFC4}" type="presParOf" srcId="{267AE9E2-454C-4BE7-BC1E-E225DCBB475B}" destId="{BCDE70DA-F4C9-4856-910C-DE292FF2E7C9}" srcOrd="2" destOrd="0" presId="urn:microsoft.com/office/officeart/2005/8/layout/hList7#1"/>
    <dgm:cxn modelId="{DC909BEE-4B6D-4663-9FD5-055DDF4CC418}" type="presParOf" srcId="{BCDE70DA-F4C9-4856-910C-DE292FF2E7C9}" destId="{D8216114-A6B0-4555-8CE1-334C1366BC8E}" srcOrd="0" destOrd="0" presId="urn:microsoft.com/office/officeart/2005/8/layout/hList7#1"/>
    <dgm:cxn modelId="{82DDD2CE-0386-4540-ACBF-02743A26482A}" type="presParOf" srcId="{BCDE70DA-F4C9-4856-910C-DE292FF2E7C9}" destId="{4124D190-28EE-4C32-AC5E-C2E1AE8B23EB}" srcOrd="1" destOrd="0" presId="urn:microsoft.com/office/officeart/2005/8/layout/hList7#1"/>
    <dgm:cxn modelId="{5436ED62-9791-47EE-8330-FCB5636E1248}" type="presParOf" srcId="{BCDE70DA-F4C9-4856-910C-DE292FF2E7C9}" destId="{FB3978DB-2EA1-4E8F-8EF2-C7C81BCA5563}" srcOrd="2" destOrd="0" presId="urn:microsoft.com/office/officeart/2005/8/layout/hList7#1"/>
    <dgm:cxn modelId="{8E8F582C-8D65-479C-B9EC-055989CF816C}" type="presParOf" srcId="{BCDE70DA-F4C9-4856-910C-DE292FF2E7C9}" destId="{57F3A1BD-0E7D-471E-8BF8-3823F8F5E2CD}" srcOrd="3" destOrd="0" presId="urn:microsoft.com/office/officeart/2005/8/layout/hList7#1"/>
    <dgm:cxn modelId="{86019817-3D97-4AB7-8615-1DAC410B86C9}" type="presParOf" srcId="{267AE9E2-454C-4BE7-BC1E-E225DCBB475B}" destId="{BF223E15-0A45-4EAD-BEBF-E671283ECE75}" srcOrd="3" destOrd="0" presId="urn:microsoft.com/office/officeart/2005/8/layout/hList7#1"/>
    <dgm:cxn modelId="{4D18C56F-A44C-4AC5-8441-07EB78C40506}" type="presParOf" srcId="{267AE9E2-454C-4BE7-BC1E-E225DCBB475B}" destId="{C9946E80-3EE4-4870-BDEE-0ADDA5794302}" srcOrd="4" destOrd="0" presId="urn:microsoft.com/office/officeart/2005/8/layout/hList7#1"/>
    <dgm:cxn modelId="{A3BB02B0-E582-4D6E-A615-0E2BB3D78BE2}" type="presParOf" srcId="{C9946E80-3EE4-4870-BDEE-0ADDA5794302}" destId="{6B399DAE-FAE1-4F9D-AF88-87E4FABFE3EE}" srcOrd="0" destOrd="0" presId="urn:microsoft.com/office/officeart/2005/8/layout/hList7#1"/>
    <dgm:cxn modelId="{8C73F1C0-8480-459B-9A6E-048B2005EF3A}" type="presParOf" srcId="{C9946E80-3EE4-4870-BDEE-0ADDA5794302}" destId="{E6D56B7C-A8CC-410B-AECD-85FD8D524074}" srcOrd="1" destOrd="0" presId="urn:microsoft.com/office/officeart/2005/8/layout/hList7#1"/>
    <dgm:cxn modelId="{130EC30C-43AE-4D13-93F4-79EE2C17B207}" type="presParOf" srcId="{C9946E80-3EE4-4870-BDEE-0ADDA5794302}" destId="{36A034A3-498C-4520-BA33-DF2CC66D9ADE}" srcOrd="2" destOrd="0" presId="urn:microsoft.com/office/officeart/2005/8/layout/hList7#1"/>
    <dgm:cxn modelId="{F6F304D4-C00E-48AB-992F-7427ECA1FD88}" type="presParOf" srcId="{C9946E80-3EE4-4870-BDEE-0ADDA5794302}" destId="{2F40FD5F-0F83-4BD8-9A15-CC51D8382224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59FEB8-9785-4B90-8A64-327975081D8D}" type="doc">
      <dgm:prSet loTypeId="urn:microsoft.com/office/officeart/2005/8/layout/vList3#2" loCatId="list" qsTypeId="urn:microsoft.com/office/officeart/2005/8/quickstyle/3d3" qsCatId="3D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12BA5BDE-C78D-4DA0-8464-787764A39A6F}">
      <dgm:prSet/>
      <dgm:spPr/>
      <dgm:t>
        <a:bodyPr/>
        <a:lstStyle/>
        <a:p>
          <a:pPr rtl="0"/>
          <a:r>
            <a:rPr lang="cs-CZ" dirty="0" smtClean="0"/>
            <a:t>Ropa, která při nehodě vytéká volně do moře, vytváří na hladině tenkou a hustou vrstvu    snižuje se možnost výměny plynů mezi oceánem a atmosférou (vzduchem)    to omezuje FOTOSYNTÉZU mořských řas (nemůžou „dělat“ kyslík)     důsledkem toho je nedostatek potravy pro mořské živočichy, ale i vodní ptáky    ptákům ropa navíc slepuje peří       </a:t>
          </a:r>
          <a:r>
            <a:rPr lang="cs-CZ" dirty="0" err="1" smtClean="0"/>
            <a:t>peří</a:t>
          </a:r>
          <a:r>
            <a:rPr lang="cs-CZ" dirty="0" smtClean="0"/>
            <a:t> pak propouští vodu a nechrání před chladem     pobřeží Velké Británie    uhyne ročně!! 250 000 ptáků v důsledku havárií tankerů.</a:t>
          </a:r>
          <a:endParaRPr lang="cs-CZ" dirty="0"/>
        </a:p>
      </dgm:t>
    </dgm:pt>
    <dgm:pt modelId="{523691C2-4BBD-43AC-83A1-3FC78FA7E369}" type="parTrans" cxnId="{620F4E31-DD61-4251-9766-0A91A63440D5}">
      <dgm:prSet/>
      <dgm:spPr/>
      <dgm:t>
        <a:bodyPr/>
        <a:lstStyle/>
        <a:p>
          <a:endParaRPr lang="cs-CZ"/>
        </a:p>
      </dgm:t>
    </dgm:pt>
    <dgm:pt modelId="{D937F601-701E-42D9-9021-B5AD0BAC6A8B}" type="sibTrans" cxnId="{620F4E31-DD61-4251-9766-0A91A63440D5}">
      <dgm:prSet/>
      <dgm:spPr/>
      <dgm:t>
        <a:bodyPr/>
        <a:lstStyle/>
        <a:p>
          <a:endParaRPr lang="cs-CZ"/>
        </a:p>
      </dgm:t>
    </dgm:pt>
    <dgm:pt modelId="{6D81E643-B743-4683-8E3D-596E84F7EC69}">
      <dgm:prSet/>
      <dgm:spPr/>
      <dgm:t>
        <a:bodyPr/>
        <a:lstStyle/>
        <a:p>
          <a:pPr rtl="0"/>
          <a:r>
            <a:rPr lang="cs-CZ" dirty="0" smtClean="0"/>
            <a:t>Ropa působí v moři ještě dlouhou dobu     i když se skvrny na hladině zlikvidují       ohrožuje na životě mořské organismy        např. ryby – mají pak v sobě karcinogenní látky     člověk nemůže ryby lovit, jíst      jsou pro jeho zdraví nebezpečné      člověk nemůže využívat mořské chaluhy  - z nichž se vyrábějí léky       to vše vede k hospodářským ztrátám.</a:t>
          </a:r>
          <a:endParaRPr lang="cs-CZ" dirty="0"/>
        </a:p>
      </dgm:t>
    </dgm:pt>
    <dgm:pt modelId="{EF8C52FD-0E42-400F-B29A-C5188324AB86}" type="parTrans" cxnId="{2CCB9CB1-10A2-4605-8123-01693F066562}">
      <dgm:prSet/>
      <dgm:spPr/>
      <dgm:t>
        <a:bodyPr/>
        <a:lstStyle/>
        <a:p>
          <a:endParaRPr lang="cs-CZ"/>
        </a:p>
      </dgm:t>
    </dgm:pt>
    <dgm:pt modelId="{83336114-3854-4AC9-834B-755247A6FE0F}" type="sibTrans" cxnId="{2CCB9CB1-10A2-4605-8123-01693F066562}">
      <dgm:prSet/>
      <dgm:spPr/>
      <dgm:t>
        <a:bodyPr/>
        <a:lstStyle/>
        <a:p>
          <a:endParaRPr lang="cs-CZ"/>
        </a:p>
      </dgm:t>
    </dgm:pt>
    <dgm:pt modelId="{45423116-94D9-4917-B029-8AD5719C1FFB}" type="pres">
      <dgm:prSet presAssocID="{7B59FEB8-9785-4B90-8A64-327975081D8D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5EFC97-36D6-46E4-AFA5-A53AD88E305C}" type="pres">
      <dgm:prSet presAssocID="{12BA5BDE-C78D-4DA0-8464-787764A39A6F}" presName="composite" presStyleCnt="0"/>
      <dgm:spPr/>
    </dgm:pt>
    <dgm:pt modelId="{4A1B4281-D5E9-4500-B4D0-4E98E48EB4ED}" type="pres">
      <dgm:prSet presAssocID="{12BA5BDE-C78D-4DA0-8464-787764A39A6F}" presName="imgShp" presStyleLbl="fgImgPlac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FC9B65D-52E3-497C-A5B4-FE0FBC991F43}" type="pres">
      <dgm:prSet presAssocID="{12BA5BDE-C78D-4DA0-8464-787764A39A6F}" presName="tx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BF8B88-87A4-4852-BA61-BE7A2FD6E9E5}" type="pres">
      <dgm:prSet presAssocID="{D937F601-701E-42D9-9021-B5AD0BAC6A8B}" presName="spacing" presStyleCnt="0"/>
      <dgm:spPr/>
    </dgm:pt>
    <dgm:pt modelId="{B290D381-019E-4489-A3CE-8146B2FA8458}" type="pres">
      <dgm:prSet presAssocID="{6D81E643-B743-4683-8E3D-596E84F7EC69}" presName="composite" presStyleCnt="0"/>
      <dgm:spPr/>
    </dgm:pt>
    <dgm:pt modelId="{B71802DF-F088-43FE-9EE0-634BBFEDBD4F}" type="pres">
      <dgm:prSet presAssocID="{6D81E643-B743-4683-8E3D-596E84F7EC69}" presName="imgShp" presStyleLbl="fgImgPlac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3264AEE-276D-4CCE-A3B8-BCB1C0006C45}" type="pres">
      <dgm:prSet presAssocID="{6D81E643-B743-4683-8E3D-596E84F7EC69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4CEB0A-3774-4B02-B695-9F0FBEB450A5}" type="presOf" srcId="{7B59FEB8-9785-4B90-8A64-327975081D8D}" destId="{45423116-94D9-4917-B029-8AD5719C1FFB}" srcOrd="0" destOrd="0" presId="urn:microsoft.com/office/officeart/2005/8/layout/vList3#2"/>
    <dgm:cxn modelId="{E7E51422-1164-43FE-9FF3-33D28422EA3B}" type="presOf" srcId="{12BA5BDE-C78D-4DA0-8464-787764A39A6F}" destId="{2FC9B65D-52E3-497C-A5B4-FE0FBC991F43}" srcOrd="0" destOrd="0" presId="urn:microsoft.com/office/officeart/2005/8/layout/vList3#2"/>
    <dgm:cxn modelId="{2CCB9CB1-10A2-4605-8123-01693F066562}" srcId="{7B59FEB8-9785-4B90-8A64-327975081D8D}" destId="{6D81E643-B743-4683-8E3D-596E84F7EC69}" srcOrd="1" destOrd="0" parTransId="{EF8C52FD-0E42-400F-B29A-C5188324AB86}" sibTransId="{83336114-3854-4AC9-834B-755247A6FE0F}"/>
    <dgm:cxn modelId="{620F4E31-DD61-4251-9766-0A91A63440D5}" srcId="{7B59FEB8-9785-4B90-8A64-327975081D8D}" destId="{12BA5BDE-C78D-4DA0-8464-787764A39A6F}" srcOrd="0" destOrd="0" parTransId="{523691C2-4BBD-43AC-83A1-3FC78FA7E369}" sibTransId="{D937F601-701E-42D9-9021-B5AD0BAC6A8B}"/>
    <dgm:cxn modelId="{8EBD6A3F-EBD0-4257-BF3E-A81912F36511}" type="presOf" srcId="{6D81E643-B743-4683-8E3D-596E84F7EC69}" destId="{93264AEE-276D-4CCE-A3B8-BCB1C0006C45}" srcOrd="0" destOrd="0" presId="urn:microsoft.com/office/officeart/2005/8/layout/vList3#2"/>
    <dgm:cxn modelId="{61CC8DE5-E9ED-48C0-A4CB-529455FFE1A1}" type="presParOf" srcId="{45423116-94D9-4917-B029-8AD5719C1FFB}" destId="{0E5EFC97-36D6-46E4-AFA5-A53AD88E305C}" srcOrd="0" destOrd="0" presId="urn:microsoft.com/office/officeart/2005/8/layout/vList3#2"/>
    <dgm:cxn modelId="{BAF645CF-427D-4017-95BE-60E654C0108B}" type="presParOf" srcId="{0E5EFC97-36D6-46E4-AFA5-A53AD88E305C}" destId="{4A1B4281-D5E9-4500-B4D0-4E98E48EB4ED}" srcOrd="0" destOrd="0" presId="urn:microsoft.com/office/officeart/2005/8/layout/vList3#2"/>
    <dgm:cxn modelId="{F152593B-AFB5-42BF-BFB7-3B7078215BB2}" type="presParOf" srcId="{0E5EFC97-36D6-46E4-AFA5-A53AD88E305C}" destId="{2FC9B65D-52E3-497C-A5B4-FE0FBC991F43}" srcOrd="1" destOrd="0" presId="urn:microsoft.com/office/officeart/2005/8/layout/vList3#2"/>
    <dgm:cxn modelId="{0CCD3789-75DB-4206-A6FD-D689978CC14F}" type="presParOf" srcId="{45423116-94D9-4917-B029-8AD5719C1FFB}" destId="{CFBF8B88-87A4-4852-BA61-BE7A2FD6E9E5}" srcOrd="1" destOrd="0" presId="urn:microsoft.com/office/officeart/2005/8/layout/vList3#2"/>
    <dgm:cxn modelId="{3C74A1F3-FF14-420D-9E2A-CF81AF23F898}" type="presParOf" srcId="{45423116-94D9-4917-B029-8AD5719C1FFB}" destId="{B290D381-019E-4489-A3CE-8146B2FA8458}" srcOrd="2" destOrd="0" presId="urn:microsoft.com/office/officeart/2005/8/layout/vList3#2"/>
    <dgm:cxn modelId="{FFC067A3-EDD3-4C3F-B42A-6BCF2D0B5B07}" type="presParOf" srcId="{B290D381-019E-4489-A3CE-8146B2FA8458}" destId="{B71802DF-F088-43FE-9EE0-634BBFEDBD4F}" srcOrd="0" destOrd="0" presId="urn:microsoft.com/office/officeart/2005/8/layout/vList3#2"/>
    <dgm:cxn modelId="{44CC627B-E7AD-437E-A12E-2675C572B219}" type="presParOf" srcId="{B290D381-019E-4489-A3CE-8146B2FA8458}" destId="{93264AEE-276D-4CCE-A3B8-BCB1C0006C45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3D6CF0-1987-4FEF-A088-6EEAFFCDF906}" type="doc">
      <dgm:prSet loTypeId="urn:microsoft.com/office/officeart/2005/8/layout/lProcess3" loCatId="process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1334C9BD-F972-4882-9071-095DE60418A2}">
      <dgm:prSet/>
      <dgm:spPr/>
      <dgm:t>
        <a:bodyPr/>
        <a:lstStyle/>
        <a:p>
          <a:pPr rtl="0"/>
          <a:r>
            <a:rPr lang="cs-CZ" dirty="0" smtClean="0"/>
            <a:t>Další znečišťující látky se dostanou do moří z řek. I když je pro nás moře daleko, můžeme se také, ač si to ani neuvědomujeme, podílet na znečišťování moří a oceánů. Záleží na to, co „pošleme“ řekou do moře. Upřímně se zamysli nad tím, co už jsi kdy hodil do řeky  a nepatřilo to tam. Řeka Kamenice se vlévá v Hřensku do řeky Labe    řeka Labe ústí do Severního moře. Uvědomuješ si, že všechny řeky se dostanou do moře?  Tzn. všechny odpadky naházené do řek, skončí v moři   z odpadků vznikají v moři choroboplodné zárodky   to může způsobit úhyn ryb, řas a dalších citlivých organismů..    Pak hrozí nebezpečí i člověku     pokud sní mořské měkkýše, v jejichž těle se škodlivé látky hromadí      v Peru v roce 1991 propukla rozsáhlá epidemie cholery (průjem a zvracení)      několik desítek tisíc lidí zemřelo.</a:t>
          </a:r>
          <a:endParaRPr lang="cs-CZ" dirty="0"/>
        </a:p>
      </dgm:t>
    </dgm:pt>
    <dgm:pt modelId="{F6CF84A7-5565-43EB-8EF4-02F3B4B4BF9A}" type="parTrans" cxnId="{44741AC3-4EC4-4574-BB45-253D1E81034F}">
      <dgm:prSet/>
      <dgm:spPr/>
      <dgm:t>
        <a:bodyPr/>
        <a:lstStyle/>
        <a:p>
          <a:endParaRPr lang="cs-CZ"/>
        </a:p>
      </dgm:t>
    </dgm:pt>
    <dgm:pt modelId="{AFF0C7EF-2F43-4F3A-BAA4-84D6331CE2B2}" type="sibTrans" cxnId="{44741AC3-4EC4-4574-BB45-253D1E81034F}">
      <dgm:prSet/>
      <dgm:spPr/>
      <dgm:t>
        <a:bodyPr/>
        <a:lstStyle/>
        <a:p>
          <a:endParaRPr lang="cs-CZ"/>
        </a:p>
      </dgm:t>
    </dgm:pt>
    <dgm:pt modelId="{0C6D9C3D-93EA-46B6-8DF5-4DCDA565AEA7}">
      <dgm:prSet custT="1"/>
      <dgm:spPr/>
      <dgm:t>
        <a:bodyPr/>
        <a:lstStyle/>
        <a:p>
          <a:pPr rtl="0"/>
          <a:r>
            <a:rPr lang="cs-CZ" sz="2400" b="1" i="1" dirty="0" smtClean="0"/>
            <a:t>Co sám nechceš, aby se ti stalo, nedělej druhým a ani přírodě. Vše se nám může vrátit!!!</a:t>
          </a:r>
          <a:endParaRPr lang="cs-CZ" sz="2400" b="1" i="1" dirty="0"/>
        </a:p>
      </dgm:t>
    </dgm:pt>
    <dgm:pt modelId="{4FCA619B-A911-46E4-8956-7DFA4C6EE412}" type="parTrans" cxnId="{02702741-C294-4546-8CC3-14C24F001A4C}">
      <dgm:prSet/>
      <dgm:spPr/>
      <dgm:t>
        <a:bodyPr/>
        <a:lstStyle/>
        <a:p>
          <a:endParaRPr lang="cs-CZ"/>
        </a:p>
      </dgm:t>
    </dgm:pt>
    <dgm:pt modelId="{C99C9BD5-79B8-4727-A4EF-E36A92B211B3}" type="sibTrans" cxnId="{02702741-C294-4546-8CC3-14C24F001A4C}">
      <dgm:prSet/>
      <dgm:spPr/>
      <dgm:t>
        <a:bodyPr/>
        <a:lstStyle/>
        <a:p>
          <a:endParaRPr lang="cs-CZ"/>
        </a:p>
      </dgm:t>
    </dgm:pt>
    <dgm:pt modelId="{B14F6B9D-95E3-4DC9-ACB9-C40BFED8023E}" type="pres">
      <dgm:prSet presAssocID="{5F3D6CF0-1987-4FEF-A088-6EEAFFCDF90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812A717-9471-42FF-8B75-6BE6D1952435}" type="pres">
      <dgm:prSet presAssocID="{1334C9BD-F972-4882-9071-095DE60418A2}" presName="horFlow" presStyleCnt="0"/>
      <dgm:spPr/>
    </dgm:pt>
    <dgm:pt modelId="{A6D9FD04-C690-4FAB-B20C-97557D584FA8}" type="pres">
      <dgm:prSet presAssocID="{1334C9BD-F972-4882-9071-095DE60418A2}" presName="bigChev" presStyleLbl="node1" presStyleIdx="0" presStyleCnt="2"/>
      <dgm:spPr/>
      <dgm:t>
        <a:bodyPr/>
        <a:lstStyle/>
        <a:p>
          <a:endParaRPr lang="cs-CZ"/>
        </a:p>
      </dgm:t>
    </dgm:pt>
    <dgm:pt modelId="{F288DF8A-FEAB-41C1-99EA-03D04AF6F037}" type="pres">
      <dgm:prSet presAssocID="{1334C9BD-F972-4882-9071-095DE60418A2}" presName="vSp" presStyleCnt="0"/>
      <dgm:spPr/>
    </dgm:pt>
    <dgm:pt modelId="{1DF5EFC3-94DC-449E-A267-50FEB23816CD}" type="pres">
      <dgm:prSet presAssocID="{0C6D9C3D-93EA-46B6-8DF5-4DCDA565AEA7}" presName="horFlow" presStyleCnt="0"/>
      <dgm:spPr/>
    </dgm:pt>
    <dgm:pt modelId="{4EF98F4C-0901-4183-8CEC-81B873E37848}" type="pres">
      <dgm:prSet presAssocID="{0C6D9C3D-93EA-46B6-8DF5-4DCDA565AEA7}" presName="bigChev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211E1857-16C9-436D-A04C-0A4F99AD85D2}" type="presOf" srcId="{0C6D9C3D-93EA-46B6-8DF5-4DCDA565AEA7}" destId="{4EF98F4C-0901-4183-8CEC-81B873E37848}" srcOrd="0" destOrd="0" presId="urn:microsoft.com/office/officeart/2005/8/layout/lProcess3"/>
    <dgm:cxn modelId="{44741AC3-4EC4-4574-BB45-253D1E81034F}" srcId="{5F3D6CF0-1987-4FEF-A088-6EEAFFCDF906}" destId="{1334C9BD-F972-4882-9071-095DE60418A2}" srcOrd="0" destOrd="0" parTransId="{F6CF84A7-5565-43EB-8EF4-02F3B4B4BF9A}" sibTransId="{AFF0C7EF-2F43-4F3A-BAA4-84D6331CE2B2}"/>
    <dgm:cxn modelId="{08E03D98-D082-43F6-BC1F-1FACE0AC634C}" type="presOf" srcId="{1334C9BD-F972-4882-9071-095DE60418A2}" destId="{A6D9FD04-C690-4FAB-B20C-97557D584FA8}" srcOrd="0" destOrd="0" presId="urn:microsoft.com/office/officeart/2005/8/layout/lProcess3"/>
    <dgm:cxn modelId="{E380063A-019D-4FA7-BB91-B862C90CDD52}" type="presOf" srcId="{5F3D6CF0-1987-4FEF-A088-6EEAFFCDF906}" destId="{B14F6B9D-95E3-4DC9-ACB9-C40BFED8023E}" srcOrd="0" destOrd="0" presId="urn:microsoft.com/office/officeart/2005/8/layout/lProcess3"/>
    <dgm:cxn modelId="{02702741-C294-4546-8CC3-14C24F001A4C}" srcId="{5F3D6CF0-1987-4FEF-A088-6EEAFFCDF906}" destId="{0C6D9C3D-93EA-46B6-8DF5-4DCDA565AEA7}" srcOrd="1" destOrd="0" parTransId="{4FCA619B-A911-46E4-8956-7DFA4C6EE412}" sibTransId="{C99C9BD5-79B8-4727-A4EF-E36A92B211B3}"/>
    <dgm:cxn modelId="{993E6F4E-19CC-4A07-BFBC-8E4D209154C3}" type="presParOf" srcId="{B14F6B9D-95E3-4DC9-ACB9-C40BFED8023E}" destId="{4812A717-9471-42FF-8B75-6BE6D1952435}" srcOrd="0" destOrd="0" presId="urn:microsoft.com/office/officeart/2005/8/layout/lProcess3"/>
    <dgm:cxn modelId="{3A97CE85-0E24-43CB-924F-9CB99AE8BE70}" type="presParOf" srcId="{4812A717-9471-42FF-8B75-6BE6D1952435}" destId="{A6D9FD04-C690-4FAB-B20C-97557D584FA8}" srcOrd="0" destOrd="0" presId="urn:microsoft.com/office/officeart/2005/8/layout/lProcess3"/>
    <dgm:cxn modelId="{4F7299B6-6D16-43C1-B931-ECE9EA5ACC55}" type="presParOf" srcId="{B14F6B9D-95E3-4DC9-ACB9-C40BFED8023E}" destId="{F288DF8A-FEAB-41C1-99EA-03D04AF6F037}" srcOrd="1" destOrd="0" presId="urn:microsoft.com/office/officeart/2005/8/layout/lProcess3"/>
    <dgm:cxn modelId="{9A8DC31E-B609-4B71-B78D-39D315CF944A}" type="presParOf" srcId="{B14F6B9D-95E3-4DC9-ACB9-C40BFED8023E}" destId="{1DF5EFC3-94DC-449E-A267-50FEB23816CD}" srcOrd="2" destOrd="0" presId="urn:microsoft.com/office/officeart/2005/8/layout/lProcess3"/>
    <dgm:cxn modelId="{2E5BCB23-5971-4F17-A540-D9E3ECD60214}" type="presParOf" srcId="{1DF5EFC3-94DC-449E-A267-50FEB23816CD}" destId="{4EF98F4C-0901-4183-8CEC-81B873E37848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88228" y="0"/>
          <a:ext cx="5776722" cy="2395736"/>
        </a:xfrm>
        <a:prstGeom prst="homePlate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6453" tIns="140970" rIns="263144" bIns="140970" numCol="1" spcCol="1270" anchor="ctr" anchorCtr="0">
          <a:noAutofit/>
        </a:bodyPr>
        <a:lstStyle/>
        <a:p>
          <a:pPr lvl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/>
            <a:t>VZTAH ČLOVĚKA K PROSTŘEDÍ – Aktuální ekologický problém</a:t>
          </a:r>
        </a:p>
      </dsp:txBody>
      <dsp:txXfrm rot="10800000">
        <a:off x="2687162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2">
            <a:tint val="5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4DB1F7-34DE-4D62-985C-3F3CE925DC41}">
      <dsp:nvSpPr>
        <dsp:cNvPr id="0" name=""/>
        <dsp:cNvSpPr/>
      </dsp:nvSpPr>
      <dsp:spPr>
        <a:xfrm>
          <a:off x="1823" y="0"/>
          <a:ext cx="2837631" cy="55446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Zdroje znečištění                                                           </a:t>
          </a:r>
          <a:r>
            <a:rPr lang="cs-CZ" sz="1400" b="0" u="none" kern="1200" dirty="0" smtClean="0"/>
            <a:t>1) </a:t>
          </a:r>
          <a:r>
            <a:rPr lang="cs-CZ" sz="1600" kern="1200" dirty="0" smtClean="0"/>
            <a:t>Řeky, které se vlévají do moří          řeky jsou znečištěné z průmyslové výroby.</a:t>
          </a:r>
          <a:endParaRPr lang="cs-CZ" sz="1600" kern="1200" dirty="0"/>
        </a:p>
      </dsp:txBody>
      <dsp:txXfrm>
        <a:off x="1823" y="2217846"/>
        <a:ext cx="2837631" cy="2217846"/>
      </dsp:txXfrm>
    </dsp:sp>
    <dsp:sp modelId="{E17B7F83-9624-4EF4-BB51-78098F2FE858}">
      <dsp:nvSpPr>
        <dsp:cNvPr id="0" name=""/>
        <dsp:cNvSpPr/>
      </dsp:nvSpPr>
      <dsp:spPr>
        <a:xfrm>
          <a:off x="497461" y="332676"/>
          <a:ext cx="1846357" cy="184635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D8216114-A6B0-4555-8CE1-334C1366BC8E}">
      <dsp:nvSpPr>
        <dsp:cNvPr id="0" name=""/>
        <dsp:cNvSpPr/>
      </dsp:nvSpPr>
      <dsp:spPr>
        <a:xfrm>
          <a:off x="2899045" y="0"/>
          <a:ext cx="2837631" cy="55446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2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2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2) Atmosférické srážky         přenos EMISÍ znečišťujících látek       větrem např. z automobilového provozu, z průmyslu.</a:t>
          </a:r>
          <a:endParaRPr lang="cs-CZ" sz="1600" kern="1200" dirty="0"/>
        </a:p>
      </dsp:txBody>
      <dsp:txXfrm>
        <a:off x="2899045" y="2217846"/>
        <a:ext cx="2837631" cy="2217846"/>
      </dsp:txXfrm>
    </dsp:sp>
    <dsp:sp modelId="{57F3A1BD-0E7D-471E-8BF8-3823F8F5E2CD}">
      <dsp:nvSpPr>
        <dsp:cNvPr id="0" name=""/>
        <dsp:cNvSpPr/>
      </dsp:nvSpPr>
      <dsp:spPr>
        <a:xfrm>
          <a:off x="3420221" y="332676"/>
          <a:ext cx="1846357" cy="1846357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B399DAE-FAE1-4F9D-AF88-87E4FABFE3EE}">
      <dsp:nvSpPr>
        <dsp:cNvPr id="0" name=""/>
        <dsp:cNvSpPr/>
      </dsp:nvSpPr>
      <dsp:spPr>
        <a:xfrm>
          <a:off x="5847344" y="0"/>
          <a:ext cx="2837631" cy="55446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2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2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2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3) Lodní doprava       dopravní, nákladní, vojenská      lodě zanechávají za sebou velké množství EMISÍ (znečišťujících látek)       závažné je vypouštění  OXIDU DUSIČITÉHO       v ovzduší způsobuje KYSELÉ DEŠTĚ      u člověka může OXID UHLIČITÝ způsobit záněty dýchacích cest.                                                                                                                                  Velice závažné jsou havárie ropných tankerů na moři.</a:t>
          </a:r>
          <a:endParaRPr lang="cs-CZ" sz="1400" kern="1200" dirty="0"/>
        </a:p>
      </dsp:txBody>
      <dsp:txXfrm>
        <a:off x="5847344" y="2217846"/>
        <a:ext cx="2837631" cy="2217846"/>
      </dsp:txXfrm>
    </dsp:sp>
    <dsp:sp modelId="{2F40FD5F-0F83-4BD8-9A15-CC51D8382224}">
      <dsp:nvSpPr>
        <dsp:cNvPr id="0" name=""/>
        <dsp:cNvSpPr/>
      </dsp:nvSpPr>
      <dsp:spPr>
        <a:xfrm>
          <a:off x="6342981" y="332676"/>
          <a:ext cx="1846357" cy="1846357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FB762D81-6558-4FD4-A802-949B2F00E85E}">
      <dsp:nvSpPr>
        <dsp:cNvPr id="0" name=""/>
        <dsp:cNvSpPr/>
      </dsp:nvSpPr>
      <dsp:spPr>
        <a:xfrm>
          <a:off x="347472" y="4435692"/>
          <a:ext cx="7991856" cy="831692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C9B65D-52E3-497C-A5B4-FE0FBC991F43}">
      <dsp:nvSpPr>
        <dsp:cNvPr id="0" name=""/>
        <dsp:cNvSpPr/>
      </dsp:nvSpPr>
      <dsp:spPr>
        <a:xfrm rot="10800000">
          <a:off x="1946683" y="2886"/>
          <a:ext cx="5776722" cy="1966576"/>
        </a:xfrm>
        <a:prstGeom prst="homePlate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7205" tIns="53340" rIns="99568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Ropa, která při nehodě vytéká volně do moře, vytváří na hladině tenkou a hustou vrstvu    snižuje se možnost výměny plynů mezi oceánem a atmosférou (vzduchem)    to omezuje FOTOSYNTÉZU mořských řas (nemůžou „dělat“ kyslík)     důsledkem toho je nedostatek potravy pro mořské živočichy, ale i vodní ptáky    ptákům ropa navíc slepuje peří       </a:t>
          </a:r>
          <a:r>
            <a:rPr lang="cs-CZ" sz="1400" kern="1200" dirty="0" err="1" smtClean="0"/>
            <a:t>peří</a:t>
          </a:r>
          <a:r>
            <a:rPr lang="cs-CZ" sz="1400" kern="1200" dirty="0" smtClean="0"/>
            <a:t> pak propouští vodu a nechrání před chladem     pobřeží Velké Británie    uhyne ročně!! 250 000 ptáků v důsledku havárií tankerů.</a:t>
          </a:r>
          <a:endParaRPr lang="cs-CZ" sz="1400" kern="1200" dirty="0"/>
        </a:p>
      </dsp:txBody>
      <dsp:txXfrm rot="10800000">
        <a:off x="2438327" y="2886"/>
        <a:ext cx="5285078" cy="1966576"/>
      </dsp:txXfrm>
    </dsp:sp>
    <dsp:sp modelId="{4A1B4281-D5E9-4500-B4D0-4E98E48EB4ED}">
      <dsp:nvSpPr>
        <dsp:cNvPr id="0" name=""/>
        <dsp:cNvSpPr/>
      </dsp:nvSpPr>
      <dsp:spPr>
        <a:xfrm>
          <a:off x="963394" y="2886"/>
          <a:ext cx="1966576" cy="196657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3264AEE-276D-4CCE-A3B8-BCB1C0006C45}">
      <dsp:nvSpPr>
        <dsp:cNvPr id="0" name=""/>
        <dsp:cNvSpPr/>
      </dsp:nvSpPr>
      <dsp:spPr>
        <a:xfrm rot="10800000">
          <a:off x="1946683" y="2556500"/>
          <a:ext cx="5776722" cy="1966576"/>
        </a:xfrm>
        <a:prstGeom prst="homePlate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7205" tIns="53340" rIns="99568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Ropa působí v moři ještě dlouhou dobu     i když se skvrny na hladině zlikvidují       ohrožuje na životě mořské organismy        např. ryby – mají pak v sobě karcinogenní látky     člověk nemůže ryby lovit, jíst      jsou pro jeho zdraví nebezpečné      člověk nemůže využívat mořské chaluhy  - z nichž se vyrábějí léky       to vše vede k hospodářským ztrátám.</a:t>
          </a:r>
          <a:endParaRPr lang="cs-CZ" sz="1400" kern="1200" dirty="0"/>
        </a:p>
      </dsp:txBody>
      <dsp:txXfrm rot="10800000">
        <a:off x="2438327" y="2556500"/>
        <a:ext cx="5285078" cy="1966576"/>
      </dsp:txXfrm>
    </dsp:sp>
    <dsp:sp modelId="{B71802DF-F088-43FE-9EE0-634BBFEDBD4F}">
      <dsp:nvSpPr>
        <dsp:cNvPr id="0" name=""/>
        <dsp:cNvSpPr/>
      </dsp:nvSpPr>
      <dsp:spPr>
        <a:xfrm>
          <a:off x="963394" y="2556500"/>
          <a:ext cx="1966576" cy="196657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9FD04-C690-4FAB-B20C-97557D584FA8}">
      <dsp:nvSpPr>
        <dsp:cNvPr id="0" name=""/>
        <dsp:cNvSpPr/>
      </dsp:nvSpPr>
      <dsp:spPr>
        <a:xfrm>
          <a:off x="1022225" y="1391"/>
          <a:ext cx="6642348" cy="265693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Další znečišťující látky se dostanou do moří z řek. I když je pro nás moře daleko, můžeme se také, ač si to ani neuvědomujeme, podílet na znečišťování moří a oceánů. Záleží na to, co „pošleme“ řekou do moře. Upřímně se zamysli nad tím, co už jsi kdy hodil do řeky  a nepatřilo to tam. Řeka Kamenice se vlévá v Hřensku do řeky Labe    řeka Labe ústí do Severního moře. Uvědomuješ si, že všechny řeky se dostanou do moře?  Tzn. všechny odpadky naházené do řek, skončí v moři   z odpadků vznikají v moři choroboplodné zárodky   to může způsobit úhyn ryb, řas a dalších citlivých organismů..    Pak hrozí nebezpečí i člověku     pokud sní mořské měkkýše, v jejichž těle se škodlivé látky hromadí      v Peru v roce 1991 propukla rozsáhlá epidemie cholery (průjem a zvracení)      několik desítek tisíc lidí zemřelo.</a:t>
          </a:r>
          <a:endParaRPr lang="cs-CZ" sz="1300" kern="1200" dirty="0"/>
        </a:p>
      </dsp:txBody>
      <dsp:txXfrm>
        <a:off x="2350695" y="1391"/>
        <a:ext cx="3985409" cy="2656939"/>
      </dsp:txXfrm>
    </dsp:sp>
    <dsp:sp modelId="{4EF98F4C-0901-4183-8CEC-81B873E37848}">
      <dsp:nvSpPr>
        <dsp:cNvPr id="0" name=""/>
        <dsp:cNvSpPr/>
      </dsp:nvSpPr>
      <dsp:spPr>
        <a:xfrm>
          <a:off x="1022225" y="3030301"/>
          <a:ext cx="6642348" cy="265693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1" kern="1200" dirty="0" smtClean="0"/>
            <a:t>Co sám nechceš, aby se ti stalo, nedělej druhým a ani přírodě. Vše se nám může vrátit!!!</a:t>
          </a:r>
          <a:endParaRPr lang="cs-CZ" sz="2400" b="1" i="1" kern="1200" dirty="0"/>
        </a:p>
      </dsp:txBody>
      <dsp:txXfrm>
        <a:off x="2350695" y="3030301"/>
        <a:ext cx="3985409" cy="2656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22.8.2013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gnosis9.net/view.php?cisloclanku=2010060001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1sg.sk/www/data/as/projekty/2006_2007/champions/ropne_skvrny/ostranovanie_clip_image004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g.aktualne.centrum.cz/1/50/15050-znecitena-reka-sung-chua.jpg" TargetMode="External"/><Relationship Id="rId5" Type="http://schemas.openxmlformats.org/officeDocument/2006/relationships/hyperlink" Target="http://blogy.in-pocasi.eu/pocasi-krumlov/obrazky/b598611566_47346205_o2.jpg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hybrid.cz/obrazky/nakladni-doprava/lodni/nakladni-lod.jpg" TargetMode="External"/><Relationship Id="rId9" Type="http://schemas.openxmlformats.org/officeDocument/2006/relationships/hyperlink" Target="http://aktualne.centrum.cz/zahranici/amerika/fotogalerie/foto/319535/?cid=6767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/>
          </a:bodyPr>
          <a:lstStyle/>
          <a:p>
            <a:pPr marL="182880" algn="ctr"/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vztah člověka k prostředí – aktuální ekologický problém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74087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VY_32_INOVACE_31_EV_18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VZTAH ČLOVĚKA K PROSTŘEDÍ –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Aktuální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ekologický problém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s aktuálním ekologickým problémem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souvislostech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poznatků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26.3.2013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Documents and Settings\Ondra\Local Settings\Temporary Internet Files\Content.IE5\E3XFQM78\MC900437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836712"/>
            <a:ext cx="209806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Znečištění moří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403648" y="4437112"/>
            <a:ext cx="288032" cy="72008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139952" y="4437112"/>
            <a:ext cx="216024" cy="45719"/>
          </a:xfrm>
          <a:prstGeom prst="rightArrow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7812360" y="3501008"/>
            <a:ext cx="144016" cy="45719"/>
          </a:xfrm>
          <a:prstGeom prst="rightArrow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028384" y="3717032"/>
            <a:ext cx="144016" cy="45719"/>
          </a:xfrm>
          <a:prstGeom prst="rightArrow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876256" y="4221088"/>
            <a:ext cx="144016" cy="72008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7812360" y="4437112"/>
            <a:ext cx="216024" cy="45719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8388424" y="4581128"/>
            <a:ext cx="144016" cy="72008"/>
          </a:xfrm>
          <a:prstGeom prst="right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ostranovanie_clip_image00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72200" y="5589240"/>
            <a:ext cx="1669157" cy="10020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Ropné látky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56176" y="1988840"/>
            <a:ext cx="72008" cy="45719"/>
          </a:xfrm>
          <a:prstGeom prst="rightArrow">
            <a:avLst/>
          </a:prstGeom>
          <a:solidFill>
            <a:srgbClr val="C000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2492896"/>
            <a:ext cx="144016" cy="72008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076056" y="2852936"/>
            <a:ext cx="144016" cy="72008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88024" y="3068960"/>
            <a:ext cx="144016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660232" y="2708920"/>
            <a:ext cx="72008" cy="45719"/>
          </a:xfrm>
          <a:prstGeom prst="rightArrow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660232" y="3068960"/>
            <a:ext cx="72008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707904" y="2348880"/>
            <a:ext cx="144016" cy="45719"/>
          </a:xfrm>
          <a:prstGeom prst="rightArrow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588224" y="4509120"/>
            <a:ext cx="72008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36096" y="4725144"/>
            <a:ext cx="144016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499992" y="4869160"/>
            <a:ext cx="144016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211960" y="5085184"/>
            <a:ext cx="117727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6588224" y="5085184"/>
            <a:ext cx="72008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6444208" y="5445224"/>
            <a:ext cx="144016" cy="72008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5220072" y="5229200"/>
            <a:ext cx="144016" cy="45719"/>
          </a:xfrm>
          <a:prstGeom prst="rightArrow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</a:t>
            </a:r>
            <a:r>
              <a:rPr lang="cs-CZ" dirty="0" err="1" smtClean="0"/>
              <a:t>znečiŠťující</a:t>
            </a:r>
            <a:r>
              <a:rPr lang="cs-CZ" dirty="0" smtClean="0"/>
              <a:t> látky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052736"/>
          <a:ext cx="868680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724128" y="2852936"/>
            <a:ext cx="144016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V="1">
            <a:off x="4283968" y="2996951"/>
            <a:ext cx="72008" cy="72009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364088" y="3212976"/>
            <a:ext cx="144016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779912" y="3501008"/>
            <a:ext cx="144016" cy="72008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364088" y="2708920"/>
            <a:ext cx="72008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699792" y="2204864"/>
            <a:ext cx="72008" cy="45719"/>
          </a:xfrm>
          <a:prstGeom prst="rightArrow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652120" y="2492896"/>
            <a:ext cx="72008" cy="72008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Ondra\Local Settings\Temporary Internet Files\Content.IE5\X8ORGK0F\MC90043475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221088"/>
            <a:ext cx="2286000" cy="228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http://www.hybrid.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cz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obrazky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nakladni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-doprava/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lodni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nakladni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lod.jpg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http://blogy.in-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pocasi.eu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pocasi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-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krumlov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obrazky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/b598611566_47346205_o2.jpg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http://img.aktualne.centrum.cz/1/50/15050-znecitena-reka-sung-chua.jpg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http://www.1sg.sk/www/data/as/projekty/2006_2007/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champions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ropne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_skvrny/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ostranovanie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_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clip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_image004.jpg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http://gnosis9.net/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view.php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?</a:t>
            </a:r>
            <a:r>
              <a:rPr lang="cs-CZ" sz="14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cisloclanku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=2010060001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http://aktualne.centrum.cz/zahranici/amerika/fotogalerie/foto/319535/?cid=676723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835696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2316</TotalTime>
  <Words>661</Words>
  <Application>Microsoft Office PowerPoint</Application>
  <PresentationFormat>Předvádění na obrazovce (4:3)</PresentationFormat>
  <Paragraphs>65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   ENVIROMENTÁLNÍ VÝCHOVA   vztah člověka k prostředí – aktuální ekologický problém</vt:lpstr>
      <vt:lpstr>Prezentace aplikace PowerPoint</vt:lpstr>
      <vt:lpstr>Prezentace aplikace PowerPoint</vt:lpstr>
      <vt:lpstr>Znečištění moří</vt:lpstr>
      <vt:lpstr>Ropné látky</vt:lpstr>
      <vt:lpstr>Další znečiŠťující látky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230</cp:revision>
  <dcterms:created xsi:type="dcterms:W3CDTF">2012-06-27T08:54:30Z</dcterms:created>
  <dcterms:modified xsi:type="dcterms:W3CDTF">2013-08-22T16:54:24Z</dcterms:modified>
</cp:coreProperties>
</file>