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8" r:id="rId2"/>
    <p:sldId id="257" r:id="rId3"/>
    <p:sldId id="294" r:id="rId4"/>
    <p:sldId id="295" r:id="rId5"/>
    <p:sldId id="310" r:id="rId6"/>
    <p:sldId id="311" r:id="rId7"/>
    <p:sldId id="314" r:id="rId8"/>
    <p:sldId id="313" r:id="rId9"/>
    <p:sldId id="315" r:id="rId10"/>
    <p:sldId id="312" r:id="rId11"/>
    <p:sldId id="321" r:id="rId12"/>
    <p:sldId id="316" r:id="rId13"/>
    <p:sldId id="317" r:id="rId14"/>
    <p:sldId id="318" r:id="rId15"/>
    <p:sldId id="319" r:id="rId16"/>
    <p:sldId id="320" r:id="rId17"/>
    <p:sldId id="309" r:id="rId18"/>
    <p:sldId id="259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362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7.8.2013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6.mpg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7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8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9.m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0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3526849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VY_32_INOVACE_10A_18_Atletika_Koule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800" b="1" kern="1200" baseline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– průprava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1.8.2013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b) odhod vpřed z předklonu a podřepu</a:t>
            </a: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5" name="Obrázek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2190733" cy="1643050"/>
          </a:xfrm>
          <a:prstGeom prst="rect">
            <a:avLst/>
          </a:prstGeom>
        </p:spPr>
      </p:pic>
      <p:pic>
        <p:nvPicPr>
          <p:cNvPr id="6" name="Obrázek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500174"/>
            <a:ext cx="2190765" cy="1643074"/>
          </a:xfrm>
          <a:prstGeom prst="rect">
            <a:avLst/>
          </a:prstGeom>
        </p:spPr>
      </p:pic>
      <p:pic>
        <p:nvPicPr>
          <p:cNvPr id="7" name="Obrázek 6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1500174"/>
            <a:ext cx="2143140" cy="1607355"/>
          </a:xfrm>
          <a:prstGeom prst="rect">
            <a:avLst/>
          </a:prstGeom>
        </p:spPr>
      </p:pic>
      <p:pic>
        <p:nvPicPr>
          <p:cNvPr id="8" name="Obrázek 7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357561"/>
            <a:ext cx="2214578" cy="1660933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4214810" y="3786190"/>
            <a:ext cx="28264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000" dirty="0" smtClean="0"/>
              <a:t> paže nataženy</a:t>
            </a:r>
          </a:p>
          <a:p>
            <a:pPr>
              <a:buFontTx/>
              <a:buChar char="-"/>
            </a:pPr>
            <a:r>
              <a:rPr lang="cs-CZ" sz="2000" dirty="0" smtClean="0"/>
              <a:t> rovný předklon trupu</a:t>
            </a:r>
          </a:p>
          <a:p>
            <a:pPr>
              <a:buFontTx/>
              <a:buChar char="-"/>
            </a:pPr>
            <a:r>
              <a:rPr lang="cs-CZ" sz="2000" dirty="0" smtClean="0"/>
              <a:t> silné pokrčení nohou</a:t>
            </a:r>
          </a:p>
          <a:p>
            <a:pPr>
              <a:buFontTx/>
              <a:buChar char="-"/>
            </a:pPr>
            <a:r>
              <a:rPr lang="cs-CZ" sz="2000" dirty="0" smtClean="0"/>
              <a:t> brada od těla</a:t>
            </a:r>
            <a:endParaRPr lang="cs-CZ" sz="20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643042" y="5643578"/>
            <a:ext cx="6058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- napínání nohou i vzpřim trupu probíhají současně</a:t>
            </a:r>
          </a:p>
          <a:p>
            <a:pPr>
              <a:buFontTx/>
              <a:buChar char="-"/>
            </a:pPr>
            <a:r>
              <a:rPr lang="cs-CZ" sz="2000" dirty="0" smtClean="0"/>
              <a:t> odhod končí výponem na špičkách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5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572132" y="1500174"/>
            <a:ext cx="1289867" cy="1289867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428860" y="785794"/>
            <a:ext cx="4429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b="1" u="sng" dirty="0" smtClean="0"/>
              <a:t>KLÍČOVÉ OKAMŽIKY</a:t>
            </a:r>
            <a:endParaRPr lang="cs-CZ" sz="2200" b="1" u="sng" dirty="0"/>
          </a:p>
        </p:txBody>
      </p:sp>
      <p:pic>
        <p:nvPicPr>
          <p:cNvPr id="5" name="Obrázek 4" descr="P10901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714488"/>
            <a:ext cx="3000396" cy="4000528"/>
          </a:xfrm>
          <a:prstGeom prst="rect">
            <a:avLst/>
          </a:prstGeom>
        </p:spPr>
      </p:pic>
      <p:pic>
        <p:nvPicPr>
          <p:cNvPr id="6" name="Obrázek 5" descr="P10901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3000372"/>
            <a:ext cx="3524243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c) </a:t>
            </a:r>
            <a:r>
              <a:rPr lang="cs-CZ" b="1" i="1" u="sng" dirty="0" err="1" smtClean="0">
                <a:solidFill>
                  <a:schemeClr val="tx1"/>
                </a:solidFill>
              </a:rPr>
              <a:t>odvrh</a:t>
            </a:r>
            <a:r>
              <a:rPr lang="cs-CZ" b="1" i="1" u="sng" dirty="0" smtClean="0">
                <a:solidFill>
                  <a:schemeClr val="tx1"/>
                </a:solidFill>
              </a:rPr>
              <a:t> trčením obouruč od prsou z podřepu</a:t>
            </a: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sz="1800" dirty="0" smtClean="0">
                <a:solidFill>
                  <a:schemeClr val="tx1"/>
                </a:solidFill>
              </a:rPr>
              <a:t>končí  výbušným odrazem nohou vzhůru vpřed</a:t>
            </a:r>
          </a:p>
          <a:p>
            <a:pPr algn="ctr">
              <a:buNone/>
            </a:pPr>
            <a:endParaRPr lang="cs-CZ" sz="18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1800" dirty="0">
              <a:solidFill>
                <a:schemeClr val="tx1"/>
              </a:solidFill>
            </a:endParaRPr>
          </a:p>
        </p:txBody>
      </p:sp>
      <p:pic>
        <p:nvPicPr>
          <p:cNvPr id="6" name="Obrázek 5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4" y="1500174"/>
            <a:ext cx="1857356" cy="1393017"/>
          </a:xfrm>
          <a:prstGeom prst="rect">
            <a:avLst/>
          </a:prstGeom>
        </p:spPr>
      </p:pic>
      <p:pic>
        <p:nvPicPr>
          <p:cNvPr id="7" name="Obrázek 6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1500174"/>
            <a:ext cx="1857388" cy="1393041"/>
          </a:xfrm>
          <a:prstGeom prst="rect">
            <a:avLst/>
          </a:prstGeom>
        </p:spPr>
      </p:pic>
      <p:pic>
        <p:nvPicPr>
          <p:cNvPr id="8" name="Obrázek 7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500174"/>
            <a:ext cx="1857388" cy="1393041"/>
          </a:xfrm>
          <a:prstGeom prst="rect">
            <a:avLst/>
          </a:prstGeom>
        </p:spPr>
      </p:pic>
      <p:pic>
        <p:nvPicPr>
          <p:cNvPr id="9" name="Obrázek 8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1500174"/>
            <a:ext cx="1881201" cy="1410901"/>
          </a:xfrm>
          <a:prstGeom prst="rect">
            <a:avLst/>
          </a:prstGeom>
        </p:spPr>
      </p:pic>
      <p:pic>
        <p:nvPicPr>
          <p:cNvPr id="10" name="Zástupný symbol pro obsah 5" descr="ATLETIKA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00430" y="4143380"/>
            <a:ext cx="1785950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d) „bob“</a:t>
            </a:r>
          </a:p>
          <a:p>
            <a:pPr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5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3707" y="2071678"/>
            <a:ext cx="2776585" cy="277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d) odhod obouruč nad hlavou (autově)</a:t>
            </a: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Zástupný symbol pro obsah 5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143116"/>
            <a:ext cx="2776585" cy="2776585"/>
          </a:xfrm>
          <a:prstGeom prst="rect">
            <a:avLst/>
          </a:prstGeom>
        </p:spPr>
      </p:pic>
      <p:pic>
        <p:nvPicPr>
          <p:cNvPr id="5" name="Obrázek 4" descr="P10901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857364"/>
            <a:ext cx="2732486" cy="3643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d) </a:t>
            </a:r>
            <a:r>
              <a:rPr lang="cs-CZ" b="1" i="1" u="sng" dirty="0" err="1" smtClean="0">
                <a:solidFill>
                  <a:schemeClr val="tx1"/>
                </a:solidFill>
              </a:rPr>
              <a:t>diskařsky</a:t>
            </a: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Zástupný symbol pro obsah 5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3707" y="2071678"/>
            <a:ext cx="2776585" cy="277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e) </a:t>
            </a:r>
            <a:r>
              <a:rPr lang="cs-CZ" b="1" i="1" u="sng" dirty="0" err="1" smtClean="0">
                <a:solidFill>
                  <a:schemeClr val="tx1"/>
                </a:solidFill>
              </a:rPr>
              <a:t>kladivářsky</a:t>
            </a: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Zástupný symbol pro obsah 5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2143116"/>
            <a:ext cx="2776585" cy="2776585"/>
          </a:xfrm>
          <a:prstGeom prst="rect">
            <a:avLst/>
          </a:prstGeom>
        </p:spPr>
      </p:pic>
      <p:pic>
        <p:nvPicPr>
          <p:cNvPr id="5" name="Obrázek 4" descr="P10901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1643050"/>
            <a:ext cx="2857520" cy="3810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DOSTÁL, Emil; VELEBIL, Václav a kol. </a:t>
            </a:r>
            <a:r>
              <a:rPr lang="cs-CZ" sz="1400" i="1" dirty="0" smtClean="0"/>
              <a:t>Didaktika školní atletiky</a:t>
            </a:r>
            <a:r>
              <a:rPr lang="cs-CZ" sz="1400" dirty="0" smtClean="0"/>
              <a:t>. Praha: Univerzita Karlova, 1992, ISBN 80-7066-257-3.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6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 nebo na hřišti. Cílem hodiny je nácvik průpravných cvičení a  různých způsobů odhodu i </a:t>
            </a:r>
            <a:r>
              <a:rPr lang="cs-CZ" sz="1600" dirty="0" err="1" smtClean="0">
                <a:solidFill>
                  <a:schemeClr val="tx1"/>
                </a:solidFill>
              </a:rPr>
              <a:t>odvrhu</a:t>
            </a:r>
            <a:r>
              <a:rPr lang="cs-CZ" sz="1600" dirty="0" smtClean="0">
                <a:solidFill>
                  <a:schemeClr val="tx1"/>
                </a:solidFill>
              </a:rPr>
              <a:t> koule (průpravné odhody) s plynulým rytmem pohybů a s velkou akcelerací. Každé cvičení opakují několikrát.</a:t>
            </a:r>
          </a:p>
        </p:txBody>
      </p:sp>
    </p:spTree>
    <p:extLst>
      <p:ext uri="{BB962C8B-B14F-4D97-AF65-F5344CB8AC3E}">
        <p14:creationId xmlns=""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cs-CZ" dirty="0" smtClean="0"/>
              <a:t>Průpravná 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cs-CZ" sz="3000" dirty="0" smtClean="0">
                <a:solidFill>
                  <a:schemeClr val="tx1"/>
                </a:solidFill>
              </a:rPr>
              <a:t>seznámení  s koulí</a:t>
            </a:r>
          </a:p>
          <a:p>
            <a:pPr>
              <a:lnSpc>
                <a:spcPct val="200000"/>
              </a:lnSpc>
            </a:pPr>
            <a:r>
              <a:rPr lang="cs-CZ" sz="3000" dirty="0" smtClean="0">
                <a:solidFill>
                  <a:schemeClr val="tx1"/>
                </a:solidFill>
              </a:rPr>
              <a:t> rozcvičení </a:t>
            </a:r>
          </a:p>
          <a:p>
            <a:pPr>
              <a:lnSpc>
                <a:spcPct val="200000"/>
              </a:lnSpc>
            </a:pPr>
            <a:r>
              <a:rPr lang="cs-CZ" sz="3000" dirty="0" smtClean="0">
                <a:solidFill>
                  <a:schemeClr val="tx1"/>
                </a:solidFill>
              </a:rPr>
              <a:t>všeobecné posílení</a:t>
            </a:r>
          </a:p>
          <a:p>
            <a:pPr>
              <a:lnSpc>
                <a:spcPct val="200000"/>
              </a:lnSpc>
              <a:buNone/>
            </a:pPr>
            <a:endParaRPr lang="cs-CZ" sz="2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 marL="1428750" lvl="2" indent="-514350">
              <a:buAutoNum type="arabicParenR"/>
            </a:pPr>
            <a:r>
              <a:rPr lang="cs-CZ" sz="2800" b="1" i="1" u="sng" dirty="0" smtClean="0">
                <a:solidFill>
                  <a:schemeClr val="tx1"/>
                </a:solidFill>
              </a:rPr>
              <a:t>Podávání koule kolem boků</a:t>
            </a:r>
            <a:endParaRPr lang="cs-CZ" sz="2000" b="1" i="1" u="sng" dirty="0" smtClean="0">
              <a:solidFill>
                <a:schemeClr val="tx1"/>
              </a:solidFill>
            </a:endParaRPr>
          </a:p>
          <a:p>
            <a:pPr lvl="2"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 lvl="2">
              <a:buNone/>
            </a:pPr>
            <a:r>
              <a:rPr lang="cs-CZ" sz="2000" i="1" dirty="0" smtClean="0">
                <a:solidFill>
                  <a:schemeClr val="tx1"/>
                </a:solidFill>
              </a:rPr>
              <a:t>  	         Mírný stoj rozkročný, paže nataženy</a:t>
            </a:r>
            <a:endParaRPr lang="cs-CZ" sz="2000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2285992"/>
            <a:ext cx="2778067" cy="2778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795338" lvl="2" indent="-514350" algn="ctr">
              <a:buNone/>
            </a:pPr>
            <a:r>
              <a:rPr lang="cs-CZ" sz="2800" b="1" i="1" u="sng" dirty="0" smtClean="0">
                <a:solidFill>
                  <a:schemeClr val="tx1"/>
                </a:solidFill>
              </a:rPr>
              <a:t>2) Podávání koule střídavě kolem nohou v  předklonu</a:t>
            </a:r>
          </a:p>
          <a:p>
            <a:pPr marL="795338" lvl="2" indent="-514350">
              <a:buNone/>
            </a:pPr>
            <a:endParaRPr lang="cs-CZ" sz="2000" i="1" dirty="0" smtClean="0">
              <a:solidFill>
                <a:schemeClr val="tx1"/>
              </a:solidFill>
            </a:endParaRPr>
          </a:p>
          <a:p>
            <a:pPr marL="795338" lvl="2" indent="-514350">
              <a:buNone/>
            </a:pPr>
            <a:r>
              <a:rPr lang="cs-CZ" sz="2000" i="1" dirty="0" smtClean="0">
                <a:solidFill>
                  <a:schemeClr val="tx1"/>
                </a:solidFill>
              </a:rPr>
              <a:t>	        Široký stoj rozkročný, podávání do osmičky</a:t>
            </a:r>
            <a:endParaRPr lang="cs-CZ" sz="2000" b="1" i="1" u="sng" dirty="0" smtClean="0">
              <a:solidFill>
                <a:schemeClr val="tx1"/>
              </a:solidFill>
            </a:endParaRPr>
          </a:p>
          <a:p>
            <a:pPr marL="795338" lvl="2" indent="-514350">
              <a:buNone/>
            </a:pPr>
            <a:endParaRPr lang="cs-CZ" sz="2800" b="1" i="1" u="sng" dirty="0" smtClean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2794073"/>
            <a:ext cx="2778067" cy="2778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marL="342900" lvl="2" indent="-342900"/>
            <a:r>
              <a:rPr lang="cs-CZ" sz="2800" b="1" i="1" u="sng" dirty="0" smtClean="0">
                <a:solidFill>
                  <a:schemeClr val="tx1"/>
                </a:solidFill>
              </a:rPr>
              <a:t>3) Podávání koule střídavě pod nohama</a:t>
            </a:r>
          </a:p>
          <a:p>
            <a:pPr marL="342900" lvl="2" indent="-342900">
              <a:buNone/>
            </a:pPr>
            <a:endParaRPr lang="cs-CZ" sz="2000" dirty="0" smtClean="0">
              <a:solidFill>
                <a:schemeClr val="tx1"/>
              </a:solidFill>
            </a:endParaRPr>
          </a:p>
          <a:p>
            <a:pPr marL="342900" lvl="2" indent="-342900">
              <a:buNone/>
            </a:pPr>
            <a:r>
              <a:rPr lang="cs-CZ" sz="2000" dirty="0" smtClean="0">
                <a:solidFill>
                  <a:schemeClr val="tx1"/>
                </a:solidFill>
              </a:rPr>
              <a:t>				Střídavě pravá – levá</a:t>
            </a:r>
          </a:p>
          <a:p>
            <a:pPr marL="342900" lvl="2" indent="-342900">
              <a:buNone/>
            </a:pPr>
            <a:endParaRPr lang="cs-CZ" sz="2000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2794073"/>
            <a:ext cx="2778067" cy="2778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Průpravné odhody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s plynule akcelerovaným pohybem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v různých podmínkách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rozvoj koordinace práce nejsilnějších sval.skupin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formování základů speciální vrhačské dovednosti</a:t>
            </a: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72164"/>
          </a:xfrm>
        </p:spPr>
        <p:txBody>
          <a:bodyPr/>
          <a:lstStyle/>
          <a:p>
            <a:pPr marL="457200" indent="-457200">
              <a:buAutoNum type="alphaLcParenR"/>
            </a:pPr>
            <a:r>
              <a:rPr lang="cs-CZ" b="1" i="1" u="sng" dirty="0" smtClean="0">
                <a:solidFill>
                  <a:schemeClr val="tx1"/>
                </a:solidFill>
              </a:rPr>
              <a:t>odhod vzad z předklonu a podřepu</a:t>
            </a:r>
          </a:p>
          <a:p>
            <a:pPr marL="457200" indent="-457200"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500174"/>
            <a:ext cx="2357454" cy="1768090"/>
          </a:xfrm>
          <a:prstGeom prst="rect">
            <a:avLst/>
          </a:prstGeo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500174"/>
            <a:ext cx="2357454" cy="1768091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1500174"/>
            <a:ext cx="2357454" cy="1768091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0568" y="3429000"/>
            <a:ext cx="2381234" cy="1785926"/>
          </a:xfrm>
          <a:prstGeom prst="rect">
            <a:avLst/>
          </a:prstGeom>
        </p:spPr>
      </p:pic>
      <p:pic>
        <p:nvPicPr>
          <p:cNvPr id="8" name="Obrázek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8992" y="3500437"/>
            <a:ext cx="2357454" cy="1768091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5929322" y="3929066"/>
            <a:ext cx="28264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000" dirty="0" smtClean="0"/>
              <a:t> paže nataženy</a:t>
            </a:r>
          </a:p>
          <a:p>
            <a:pPr>
              <a:buFontTx/>
              <a:buChar char="-"/>
            </a:pPr>
            <a:r>
              <a:rPr lang="cs-CZ" sz="2000" dirty="0" smtClean="0"/>
              <a:t> rovný předklon trupu</a:t>
            </a:r>
          </a:p>
          <a:p>
            <a:pPr>
              <a:buFontTx/>
              <a:buChar char="-"/>
            </a:pPr>
            <a:r>
              <a:rPr lang="cs-CZ" sz="2000" dirty="0" smtClean="0"/>
              <a:t> silné pokrčení nohou</a:t>
            </a:r>
          </a:p>
          <a:p>
            <a:pPr>
              <a:buFontTx/>
              <a:buChar char="-"/>
            </a:pPr>
            <a:r>
              <a:rPr lang="cs-CZ" sz="2000" dirty="0" smtClean="0"/>
              <a:t> brada od těla</a:t>
            </a:r>
            <a:endParaRPr lang="cs-CZ" sz="20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643042" y="5643578"/>
            <a:ext cx="6058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- napínání nohou i vzpřim trupu probíhají současně</a:t>
            </a:r>
          </a:p>
          <a:p>
            <a:pPr>
              <a:buFontTx/>
              <a:buChar char="-"/>
            </a:pPr>
            <a:r>
              <a:rPr lang="cs-CZ" sz="2000" dirty="0" smtClean="0"/>
              <a:t> odhod končí výponem na špičkách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29058" y="2285992"/>
            <a:ext cx="1357322" cy="1357322"/>
          </a:xfrm>
          <a:prstGeom prst="rect">
            <a:avLst/>
          </a:prstGeom>
        </p:spPr>
      </p:pic>
      <p:pic>
        <p:nvPicPr>
          <p:cNvPr id="4" name="Obrázek 3" descr="P10901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1714488"/>
            <a:ext cx="2714644" cy="3619526"/>
          </a:xfrm>
          <a:prstGeom prst="rect">
            <a:avLst/>
          </a:prstGeom>
        </p:spPr>
      </p:pic>
      <p:pic>
        <p:nvPicPr>
          <p:cNvPr id="5" name="Obrázek 4" descr="P10901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1857364"/>
            <a:ext cx="2643206" cy="3524274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2428860" y="785794"/>
            <a:ext cx="4429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b="1" u="sng" dirty="0" smtClean="0"/>
              <a:t>KLÍČOVÉ OKAMŽIKY</a:t>
            </a:r>
            <a:endParaRPr lang="cs-CZ" sz="22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855</TotalTime>
  <Words>294</Words>
  <Application>Microsoft Office PowerPoint</Application>
  <PresentationFormat>Předvádění na obrazovce (4:3)</PresentationFormat>
  <Paragraphs>72</Paragraphs>
  <Slides>18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ŠABLONA DUM</vt:lpstr>
      <vt:lpstr>Snímek 1</vt:lpstr>
      <vt:lpstr>ANOTACE</vt:lpstr>
      <vt:lpstr>Průpravná cvičení</vt:lpstr>
      <vt:lpstr>Snímek 4</vt:lpstr>
      <vt:lpstr>Snímek 5</vt:lpstr>
      <vt:lpstr>Snímek 6</vt:lpstr>
      <vt:lpstr>Průpravné odhody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Janička</cp:lastModifiedBy>
  <cp:revision>120</cp:revision>
  <dcterms:created xsi:type="dcterms:W3CDTF">2013-02-11T18:59:15Z</dcterms:created>
  <dcterms:modified xsi:type="dcterms:W3CDTF">2013-08-07T17:48:23Z</dcterms:modified>
</cp:coreProperties>
</file>