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notesMasterIdLst>
    <p:notesMasterId r:id="rId11"/>
  </p:notesMasterIdLst>
  <p:sldIdLst>
    <p:sldId id="257" r:id="rId4"/>
    <p:sldId id="258" r:id="rId5"/>
    <p:sldId id="260" r:id="rId6"/>
    <p:sldId id="262" r:id="rId7"/>
    <p:sldId id="261" r:id="rId8"/>
    <p:sldId id="263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5D5F9186-BABA-4879-808C-7C55D251611E}">
          <p14:sldIdLst>
            <p14:sldId id="257"/>
            <p14:sldId id="258"/>
            <p14:sldId id="260"/>
            <p14:sldId id="262"/>
            <p14:sldId id="261"/>
            <p14:sldId id="263"/>
            <p14:sldId id="25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4660"/>
  </p:normalViewPr>
  <p:slideViewPr>
    <p:cSldViewPr showGuides="1">
      <p:cViewPr>
        <p:scale>
          <a:sx n="66" d="100"/>
          <a:sy n="66" d="100"/>
        </p:scale>
        <p:origin x="-1506" y="-27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CC87172-3F62-40F2-9FA2-30E79EBC5B43}" type="datetimeFigureOut">
              <a:rPr lang="cs-CZ" smtClean="0"/>
              <a:t>28.1.2013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8CC764-CF4A-44D7-9DC8-76ABAD7288F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155605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31932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Speciální základní škola, Česká Kamenice, Jakubské nám. 113, příspěvková organizace</a:t>
            </a:r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83368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6187687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3912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869610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204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675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762816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20063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97375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067442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8576473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91686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93006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3529234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565508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789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67767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29589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37857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294820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860129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3995653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162707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643B11F-F4FB-44AE-B82C-8CCBD3FB870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635832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B2F357-EC5E-49FC-9535-C7BA0E179D8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3389152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ABAD02-B903-4F2B-8528-22240A2FD0BB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5551088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BD0FFC-2A90-44AC-822D-11141307F9F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9436776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ABF02-6A0F-4FE0-A8C6-9294E59FEC7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97525927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5422EE-976D-4ACC-A2FA-81804354F3F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538106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77B3CC-2103-4602-8A48-F78818CE582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61504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F36CF9-D06D-4EFC-930E-045FDFF36AE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995999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11DED9-9478-4EB6-8A99-47E1FB52387D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62773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67DC7B-2756-4173-A1A8-19CD0325BE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6626996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D95755-F4C8-48C3-8EE9-CA3E76C1ADD2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68947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506831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518896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9327A23-395E-430F-A5F9-42AF88075EA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28.1.2013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58B590-7C68-4F51-9189-02ED517A62B1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647226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png"/><Relationship Id="rId10" Type="http://schemas.openxmlformats.org/officeDocument/2006/relationships/image" Target="../media/image10.png"/><Relationship Id="rId4" Type="http://schemas.openxmlformats.org/officeDocument/2006/relationships/image" Target="../media/image4.png"/><Relationship Id="rId9" Type="http://schemas.openxmlformats.org/officeDocument/2006/relationships/image" Target="../media/image9.pn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6.png"/><Relationship Id="rId5" Type="http://schemas.openxmlformats.org/officeDocument/2006/relationships/image" Target="../media/image9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3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384884"/>
            <a:ext cx="7772400" cy="2088232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  <a:spcBef>
                <a:spcPts val="0"/>
              </a:spcBef>
            </a:pP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ANGLICKÝ JAZYK</a:t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/>
            </a:r>
            <a:b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</a:br>
            <a:r>
              <a:rPr lang="cs-CZ" sz="5400" b="1" kern="0" dirty="0">
                <a:solidFill>
                  <a:srgbClr val="FF0000"/>
                </a:solidFill>
                <a:latin typeface="Arial" pitchFamily="34"/>
                <a:cs typeface="Arial" pitchFamily="34"/>
              </a:rPr>
              <a:t>  </a:t>
            </a:r>
            <a:r>
              <a:rPr lang="cs-CZ" sz="53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Food, I </a:t>
            </a:r>
            <a:r>
              <a:rPr lang="cs-CZ" sz="53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like</a:t>
            </a:r>
            <a:r>
              <a:rPr lang="cs-CZ" sz="53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, I </a:t>
            </a:r>
            <a:r>
              <a:rPr lang="cs-CZ" sz="53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don´t</a:t>
            </a:r>
            <a:r>
              <a:rPr lang="cs-CZ" sz="5300" b="1" kern="0" dirty="0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 </a:t>
            </a:r>
            <a:r>
              <a:rPr lang="cs-CZ" sz="5300" b="1" kern="0" dirty="0" err="1" smtClean="0">
                <a:solidFill>
                  <a:srgbClr val="FF0000"/>
                </a:solidFill>
                <a:latin typeface="Arial" pitchFamily="34"/>
                <a:cs typeface="Arial" pitchFamily="34"/>
              </a:rPr>
              <a:t>like</a:t>
            </a:r>
            <a:endParaRPr lang="cs-CZ" sz="5300" b="1" kern="0" dirty="0">
              <a:solidFill>
                <a:srgbClr val="FF0000"/>
              </a:solidFill>
              <a:latin typeface="Arial" pitchFamily="34"/>
              <a:cs typeface="Arial" pitchFamily="34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5445224"/>
            <a:ext cx="6400800" cy="4096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Zpracovala: Mgr. Jana </a:t>
            </a:r>
            <a:r>
              <a:rPr lang="cs-CZ" sz="2000" dirty="0" err="1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Rodingerová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609882" y="6309320"/>
            <a:ext cx="7924236" cy="36512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9692" y="359621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334453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04619479"/>
              </p:ext>
            </p:extLst>
          </p:nvPr>
        </p:nvGraphicFramePr>
        <p:xfrm>
          <a:off x="479617" y="1772816"/>
          <a:ext cx="8229600" cy="4440671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2386608"/>
                <a:gridCol w="5842992"/>
              </a:tblGrid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Název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Moderní škola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Registrační číslo projektu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Arial"/>
                          <a:ea typeface="Times New Roman"/>
                        </a:rPr>
                        <a:t>CZ.1.07/1.4.00/21.3202</a:t>
                      </a:r>
                      <a:endParaRPr lang="cs-CZ" sz="110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Označení klíčové aktivity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VY_32_INOVACE_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32_AJ9_09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Předmět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ANGLICKÝ 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34052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Food, I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like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, I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don´t</a:t>
                      </a: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  </a:t>
                      </a:r>
                      <a:r>
                        <a:rPr kumimoji="0" lang="cs-CZ" sz="1100" b="0" i="0" u="none" strike="noStrike" kern="1200" cap="none" spc="0" normalizeH="0" baseline="0" noProof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+mj-ea"/>
                          <a:cs typeface="Arial" pitchFamily="34" charset="0"/>
                        </a:rPr>
                        <a:t>like</a:t>
                      </a:r>
                      <a:endParaRPr lang="cs-CZ" sz="11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pPr marL="0" marR="0" lvl="0" indent="0" algn="l" defTabSz="914400" rtl="0" eaLnBrk="1" fontAlgn="ctr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itchFamily="34" charset="0"/>
                        <a:buNone/>
                        <a:tabLst/>
                        <a:defRPr/>
                      </a:pPr>
                      <a:r>
                        <a:rPr kumimoji="0" lang="cs-CZ" sz="11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uLnTx/>
                          <a:uFillTx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kumimoji="0" lang="cs-CZ" sz="1100" b="0" i="0" u="none" strike="noStrike" kern="1200" cap="none" spc="0" normalizeH="0" baseline="0" noProof="0" dirty="0" smtClean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Arial" pitchFamily="34" charset="0"/>
                        <a:ea typeface="+mn-ea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Mgr. Jana </a:t>
                      </a:r>
                      <a:r>
                        <a:rPr lang="cs-CZ" sz="1100" dirty="0" err="1" smtClean="0">
                          <a:latin typeface="Arial" pitchFamily="34" charset="0"/>
                          <a:cs typeface="Arial" pitchFamily="34" charset="0"/>
                        </a:rPr>
                        <a:t>Rodingerová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Seznámení se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slovní zásobou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Očekávané výstupy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Orientace v základních pojmech, užití ve větách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Jazyk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angličtina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Druh učebního materiálu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POWER POINT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Cílová skupina/ročník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žák </a:t>
                      </a:r>
                      <a:r>
                        <a:rPr lang="cs-CZ" sz="1100" baseline="0" smtClean="0">
                          <a:latin typeface="Arial" pitchFamily="34" charset="0"/>
                          <a:cs typeface="Arial" pitchFamily="34" charset="0"/>
                        </a:rPr>
                        <a:t>Speciální ZŠ/9. 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ročník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Cíl prezentace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Získání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nových informací a p</a:t>
                      </a: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rohloubení znalostí žáků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08974"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Časová dotace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20 minut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385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Vytvořeno (škola, dne)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100" dirty="0" smtClean="0">
                          <a:latin typeface="Arial" pitchFamily="34" charset="0"/>
                          <a:cs typeface="Arial" pitchFamily="34" charset="0"/>
                        </a:rPr>
                        <a:t>Speciální základní škola,</a:t>
                      </a:r>
                      <a:r>
                        <a:rPr lang="cs-CZ" sz="1100" baseline="0" dirty="0" smtClean="0">
                          <a:latin typeface="Arial" pitchFamily="34" charset="0"/>
                          <a:cs typeface="Arial" pitchFamily="34" charset="0"/>
                        </a:rPr>
                        <a:t> Česká Kamenice, Jakubské nám. 113, p. o.,  20.01. 2013</a:t>
                      </a:r>
                      <a:endParaRPr lang="cs-CZ" sz="11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75656" y="6381328"/>
            <a:ext cx="6192688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8" name="Obrázek 7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22109" y="301289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26978320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Nadpis 13"/>
          <p:cNvSpPr>
            <a:spLocks noGrp="1"/>
          </p:cNvSpPr>
          <p:nvPr>
            <p:ph type="title"/>
          </p:nvPr>
        </p:nvSpPr>
        <p:spPr>
          <a:xfrm>
            <a:off x="199244" y="28983"/>
            <a:ext cx="8784976" cy="692696"/>
          </a:xfrm>
          <a:solidFill>
            <a:srgbClr val="FFFF00"/>
          </a:solidFill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800" b="1" dirty="0" err="1" smtClean="0">
                <a:solidFill>
                  <a:srgbClr val="00B050"/>
                </a:solidFill>
              </a:rPr>
              <a:t>Read</a:t>
            </a:r>
            <a:r>
              <a:rPr lang="cs-CZ" sz="4800" b="1" dirty="0" smtClean="0">
                <a:solidFill>
                  <a:srgbClr val="00B050"/>
                </a:solidFill>
              </a:rPr>
              <a:t>  and  </a:t>
            </a:r>
            <a:r>
              <a:rPr lang="cs-CZ" sz="4800" b="1" dirty="0" err="1" smtClean="0">
                <a:solidFill>
                  <a:srgbClr val="00B050"/>
                </a:solidFill>
              </a:rPr>
              <a:t>repeat</a:t>
            </a:r>
            <a:r>
              <a:rPr lang="cs-CZ" sz="4800" b="1" dirty="0" smtClean="0">
                <a:solidFill>
                  <a:srgbClr val="00B050"/>
                </a:solidFill>
              </a:rPr>
              <a:t>.</a:t>
            </a:r>
            <a:endParaRPr lang="cs-CZ" sz="4800" b="1" dirty="0">
              <a:solidFill>
                <a:srgbClr val="00B050"/>
              </a:solidFill>
            </a:endParaRPr>
          </a:p>
        </p:txBody>
      </p:sp>
      <p:sp>
        <p:nvSpPr>
          <p:cNvPr id="15" name="Zástupný symbol pro obsah 1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0205701"/>
              </p:ext>
            </p:extLst>
          </p:nvPr>
        </p:nvGraphicFramePr>
        <p:xfrm>
          <a:off x="179512" y="800705"/>
          <a:ext cx="8784976" cy="5976665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1656184"/>
                <a:gridCol w="2808312"/>
                <a:gridCol w="1440160"/>
                <a:gridCol w="2880320"/>
              </a:tblGrid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28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</a:tr>
              <a:tr h="1195333"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>
                    <a:solidFill>
                      <a:schemeClr val="accent4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4000" b="1" dirty="0">
                        <a:solidFill>
                          <a:srgbClr val="FF0000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endParaRPr lang="cs-CZ" sz="4000" b="1" dirty="0">
                        <a:solidFill>
                          <a:schemeClr val="tx2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4" name="Ovál 3"/>
          <p:cNvSpPr/>
          <p:nvPr/>
        </p:nvSpPr>
        <p:spPr>
          <a:xfrm>
            <a:off x="2065242" y="2105263"/>
            <a:ext cx="2420237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butter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336118" y="866213"/>
            <a:ext cx="2557490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roll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300192" y="2102940"/>
            <a:ext cx="2548983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cheese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6300192" y="3326258"/>
            <a:ext cx="2521565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sausage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6084168" y="4471179"/>
            <a:ext cx="2809440" cy="1044116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500" b="1" dirty="0" smtClean="0">
                <a:solidFill>
                  <a:srgbClr val="FF0000"/>
                </a:solidFill>
              </a:rPr>
              <a:t>cheeseburger</a:t>
            </a:r>
            <a:endParaRPr lang="cs-CZ" sz="2500" b="1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1912212" y="5681900"/>
            <a:ext cx="2583274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cornflakes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1931943" y="4474204"/>
            <a:ext cx="2659789" cy="1080120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hamburger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893686" y="3284984"/>
            <a:ext cx="2736304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ham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2" name="Ovál 11"/>
          <p:cNvSpPr/>
          <p:nvPr/>
        </p:nvSpPr>
        <p:spPr>
          <a:xfrm>
            <a:off x="2065243" y="911025"/>
            <a:ext cx="2420236" cy="100811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bread</a:t>
            </a:r>
            <a:endParaRPr lang="cs-CZ" sz="2800" b="1" dirty="0">
              <a:solidFill>
                <a:srgbClr val="FF0000"/>
              </a:solidFill>
            </a:endParaRPr>
          </a:p>
        </p:txBody>
      </p:sp>
      <p:sp>
        <p:nvSpPr>
          <p:cNvPr id="13" name="Ovál 12"/>
          <p:cNvSpPr/>
          <p:nvPr/>
        </p:nvSpPr>
        <p:spPr>
          <a:xfrm>
            <a:off x="6336118" y="5662670"/>
            <a:ext cx="2521564" cy="1027342"/>
          </a:xfrm>
          <a:prstGeom prst="ellipse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800" b="1" dirty="0" err="1" smtClean="0">
                <a:solidFill>
                  <a:srgbClr val="FF0000"/>
                </a:solidFill>
              </a:rPr>
              <a:t>biscuit</a:t>
            </a:r>
            <a:endParaRPr lang="cs-CZ" sz="2800" b="1" dirty="0">
              <a:solidFill>
                <a:srgbClr val="FF0000"/>
              </a:solidFill>
            </a:endParaRPr>
          </a:p>
        </p:txBody>
      </p:sp>
      <p:pic>
        <p:nvPicPr>
          <p:cNvPr id="1026" name="Picture 2" descr="D:\Obrázky\stažené_dum\johnny_automatic_loaf_of_brea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056" y="1039171"/>
            <a:ext cx="1409663" cy="7518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D:\Obrázky\stažené_dum\Anonymous_Croissan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9404" y="1145359"/>
            <a:ext cx="1190625" cy="685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D:\Obrázky\stažené_dum\Anonymous_Butter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795" y="2024818"/>
            <a:ext cx="1133457" cy="969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5" descr="D:\Obrázky\stažené_dum\Machovka_cheese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7531" y="2252860"/>
            <a:ext cx="1099044" cy="70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D:\Obrázky\stažené_dum\johnny_automatic_whole_ham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314" y="3328230"/>
            <a:ext cx="1095757" cy="827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D:\Obrázky\stažené_dum\mcol_sausage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6091" y="3326258"/>
            <a:ext cx="857250" cy="7810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D:\Obrázky\stažené_dum\Gerald_G_Fast_Food_Lunch_Dinner_(FF_Menu)_6.jpg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950" y="4590400"/>
            <a:ext cx="1031822" cy="8942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D:\Obrázky\stažené_dum\Gerald_G_Fast_Food_Lunch_Dinner_(FF_Menu)_1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9381" y="4538013"/>
            <a:ext cx="978147" cy="84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D:\Obrázky\stažené_dum\SpecialFlakes.jpg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978" y="5746125"/>
            <a:ext cx="1033093" cy="987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D:\Obrázky\stažené_dum\schweineoehrchen.jp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09828" y="5846492"/>
            <a:ext cx="857251" cy="8868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9717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5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5F497A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ovéPole 13"/>
          <p:cNvSpPr txBox="1"/>
          <p:nvPr/>
        </p:nvSpPr>
        <p:spPr>
          <a:xfrm>
            <a:off x="3592691" y="0"/>
            <a:ext cx="1872208" cy="707886"/>
          </a:xfrm>
          <a:prstGeom prst="rect">
            <a:avLst/>
          </a:prstGeom>
          <a:solidFill>
            <a:srgbClr val="FFFF00"/>
          </a:solidFill>
          <a:ln w="28575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err="1" smtClean="0">
                <a:solidFill>
                  <a:srgbClr val="FF0000"/>
                </a:solidFill>
              </a:rPr>
              <a:t>Match</a:t>
            </a:r>
            <a:r>
              <a:rPr lang="cs-CZ" sz="4000" b="1" dirty="0" smtClean="0">
                <a:solidFill>
                  <a:schemeClr val="bg1"/>
                </a:solidFill>
              </a:rPr>
              <a:t> </a:t>
            </a:r>
            <a:endParaRPr lang="cs-CZ" sz="4000" b="1" dirty="0">
              <a:solidFill>
                <a:schemeClr val="bg1"/>
              </a:solidFill>
            </a:endParaRPr>
          </a:p>
        </p:txBody>
      </p:sp>
      <p:sp>
        <p:nvSpPr>
          <p:cNvPr id="32" name="Obdélníkový popisek 31"/>
          <p:cNvSpPr/>
          <p:nvPr/>
        </p:nvSpPr>
        <p:spPr>
          <a:xfrm>
            <a:off x="6071839" y="1700808"/>
            <a:ext cx="2777685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2"/>
                </a:solidFill>
              </a:rPr>
              <a:t>burger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5" name="Obdélníkový popisek 14"/>
          <p:cNvSpPr/>
          <p:nvPr/>
        </p:nvSpPr>
        <p:spPr>
          <a:xfrm>
            <a:off x="6012160" y="5749709"/>
            <a:ext cx="2837364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2"/>
                </a:solidFill>
              </a:rPr>
              <a:t>ter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6" name="Obdélníkový popisek 15"/>
          <p:cNvSpPr/>
          <p:nvPr/>
        </p:nvSpPr>
        <p:spPr>
          <a:xfrm>
            <a:off x="6012160" y="3183789"/>
            <a:ext cx="2750077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2"/>
                </a:solidFill>
              </a:rPr>
              <a:t>burger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7" name="Obdélníkový popisek 16"/>
          <p:cNvSpPr/>
          <p:nvPr/>
        </p:nvSpPr>
        <p:spPr>
          <a:xfrm>
            <a:off x="6012160" y="540916"/>
            <a:ext cx="2804662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2"/>
                </a:solidFill>
              </a:rPr>
              <a:t>flakes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8" name="Obdélníkový popisek 17"/>
          <p:cNvSpPr/>
          <p:nvPr/>
        </p:nvSpPr>
        <p:spPr>
          <a:xfrm>
            <a:off x="6012160" y="4485275"/>
            <a:ext cx="2777685" cy="720080"/>
          </a:xfrm>
          <a:prstGeom prst="wedgeRectCallout">
            <a:avLst/>
          </a:prstGeom>
          <a:solidFill>
            <a:schemeClr val="accent6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2"/>
                </a:solidFill>
              </a:rPr>
              <a:t>sage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19" name="Obdélníkový popisek 18"/>
          <p:cNvSpPr/>
          <p:nvPr/>
        </p:nvSpPr>
        <p:spPr>
          <a:xfrm>
            <a:off x="334930" y="3212976"/>
            <a:ext cx="2868917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2"/>
                </a:solidFill>
              </a:rPr>
              <a:t>sau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20" name="Obdélníkový popisek 19"/>
          <p:cNvSpPr/>
          <p:nvPr/>
        </p:nvSpPr>
        <p:spPr>
          <a:xfrm>
            <a:off x="323528" y="617296"/>
            <a:ext cx="2880320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cheese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21" name="Obdélníkový popisek 20"/>
          <p:cNvSpPr/>
          <p:nvPr/>
        </p:nvSpPr>
        <p:spPr>
          <a:xfrm>
            <a:off x="354112" y="5805264"/>
            <a:ext cx="2849736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ham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22" name="Obdélníkový popisek 21"/>
          <p:cNvSpPr/>
          <p:nvPr/>
        </p:nvSpPr>
        <p:spPr>
          <a:xfrm>
            <a:off x="334930" y="1877819"/>
            <a:ext cx="2868917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err="1" smtClean="0">
                <a:solidFill>
                  <a:schemeClr val="tx2"/>
                </a:solidFill>
              </a:rPr>
              <a:t>corn</a:t>
            </a:r>
            <a:endParaRPr lang="cs-CZ" sz="4400" b="1" dirty="0">
              <a:solidFill>
                <a:schemeClr val="tx2"/>
              </a:solidFill>
            </a:endParaRPr>
          </a:p>
        </p:txBody>
      </p:sp>
      <p:sp>
        <p:nvSpPr>
          <p:cNvPr id="23" name="Obdélníkový popisek 22"/>
          <p:cNvSpPr/>
          <p:nvPr/>
        </p:nvSpPr>
        <p:spPr>
          <a:xfrm>
            <a:off x="334930" y="4509120"/>
            <a:ext cx="2868917" cy="720080"/>
          </a:xfrm>
          <a:prstGeom prst="wedgeRectCallout">
            <a:avLst>
              <a:gd name="adj1" fmla="val 28783"/>
              <a:gd name="adj2" fmla="val 70562"/>
            </a:avLst>
          </a:prstGeom>
          <a:solidFill>
            <a:schemeClr val="accent1">
              <a:lumMod val="40000"/>
              <a:lumOff val="60000"/>
            </a:schemeClr>
          </a:solidFill>
          <a:scene3d>
            <a:camera prst="perspectiveFront" fov="7200000"/>
            <a:lightRig rig="threePt" dir="t"/>
          </a:scene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400" b="1" dirty="0" smtClean="0">
                <a:solidFill>
                  <a:schemeClr val="tx2"/>
                </a:solidFill>
              </a:rPr>
              <a:t>but</a:t>
            </a:r>
            <a:endParaRPr lang="cs-CZ" sz="4400" b="1" dirty="0">
              <a:solidFill>
                <a:schemeClr val="tx2"/>
              </a:solidFill>
            </a:endParaRPr>
          </a:p>
        </p:txBody>
      </p:sp>
      <p:cxnSp>
        <p:nvCxnSpPr>
          <p:cNvPr id="4" name="Přímá spojnice 3"/>
          <p:cNvCxnSpPr/>
          <p:nvPr/>
        </p:nvCxnSpPr>
        <p:spPr>
          <a:xfrm>
            <a:off x="3203848" y="977336"/>
            <a:ext cx="2808312" cy="2595680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3247885" y="863639"/>
            <a:ext cx="2748633" cy="1374220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nice 34"/>
          <p:cNvCxnSpPr>
            <a:endCxn id="18" idx="1"/>
          </p:cNvCxnSpPr>
          <p:nvPr/>
        </p:nvCxnSpPr>
        <p:spPr>
          <a:xfrm>
            <a:off x="3203848" y="3484882"/>
            <a:ext cx="2808312" cy="1360433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>
            <a:off x="3247885" y="4742795"/>
            <a:ext cx="2779915" cy="1297840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nice 37"/>
          <p:cNvCxnSpPr>
            <a:endCxn id="32" idx="1"/>
          </p:cNvCxnSpPr>
          <p:nvPr/>
        </p:nvCxnSpPr>
        <p:spPr>
          <a:xfrm flipV="1">
            <a:off x="3263527" y="2060848"/>
            <a:ext cx="2808312" cy="4104456"/>
          </a:xfrm>
          <a:prstGeom prst="line">
            <a:avLst/>
          </a:prstGeom>
          <a:ln>
            <a:solidFill>
              <a:srgbClr val="FF0000"/>
            </a:solidFill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83550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0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08912" cy="836758"/>
          </a:xfrm>
          <a:solidFill>
            <a:srgbClr val="FFFF00"/>
          </a:solidFill>
          <a:ln>
            <a:solidFill>
              <a:srgbClr val="002060"/>
            </a:solidFill>
          </a:ln>
        </p:spPr>
        <p:txBody>
          <a:bodyPr>
            <a:normAutofit/>
          </a:bodyPr>
          <a:lstStyle/>
          <a:p>
            <a:r>
              <a:rPr lang="cs-CZ" b="1" dirty="0" err="1" smtClean="0">
                <a:solidFill>
                  <a:srgbClr val="FF0000"/>
                </a:solidFill>
              </a:rPr>
              <a:t>Write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chemeClr val="tx2"/>
                </a:solidFill>
              </a:rPr>
              <a:t>word</a:t>
            </a:r>
            <a:r>
              <a:rPr lang="cs-CZ" b="1" dirty="0" smtClean="0">
                <a:solidFill>
                  <a:schemeClr val="tx2"/>
                </a:solidFill>
              </a:rPr>
              <a:t>    </a:t>
            </a:r>
            <a:r>
              <a:rPr lang="cs-CZ" b="1" dirty="0" err="1" smtClean="0">
                <a:solidFill>
                  <a:srgbClr val="00B050"/>
                </a:solidFill>
              </a:rPr>
              <a:t>or</a:t>
            </a:r>
            <a:r>
              <a:rPr lang="cs-CZ" b="1" dirty="0" smtClean="0">
                <a:solidFill>
                  <a:srgbClr val="00B050"/>
                </a:solidFill>
              </a:rPr>
              <a:t>   </a:t>
            </a:r>
            <a:r>
              <a:rPr lang="cs-CZ" b="1" dirty="0" smtClean="0">
                <a:solidFill>
                  <a:schemeClr val="tx2"/>
                </a:solidFill>
              </a:rPr>
              <a:t> </a:t>
            </a:r>
            <a:r>
              <a:rPr lang="cs-CZ" b="1" dirty="0" err="1" smtClean="0">
                <a:solidFill>
                  <a:srgbClr val="FF0000"/>
                </a:solidFill>
              </a:rPr>
              <a:t>draw</a:t>
            </a:r>
            <a:r>
              <a:rPr lang="cs-CZ" b="1" dirty="0" smtClean="0">
                <a:solidFill>
                  <a:schemeClr val="tx2"/>
                </a:solidFill>
              </a:rPr>
              <a:t> a </a:t>
            </a:r>
            <a:r>
              <a:rPr lang="cs-CZ" b="1" dirty="0" err="1" smtClean="0">
                <a:solidFill>
                  <a:schemeClr val="tx2"/>
                </a:solidFill>
              </a:rPr>
              <a:t>picture</a:t>
            </a:r>
            <a:endParaRPr lang="cs-CZ" b="1" dirty="0">
              <a:solidFill>
                <a:schemeClr val="tx2"/>
              </a:solidFill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59052004"/>
              </p:ext>
            </p:extLst>
          </p:nvPr>
        </p:nvGraphicFramePr>
        <p:xfrm>
          <a:off x="467544" y="980727"/>
          <a:ext cx="8208912" cy="5832648"/>
        </p:xfrm>
        <a:graphic>
          <a:graphicData uri="http://schemas.openxmlformats.org/drawingml/2006/table">
            <a:tbl>
              <a:tblPr firstRow="1" bandRow="1">
                <a:tableStyleId>{D7AC3CCA-C797-4891-BE02-D94E43425B78}</a:tableStyleId>
              </a:tblPr>
              <a:tblGrid>
                <a:gridCol w="4104456"/>
                <a:gridCol w="4104456"/>
              </a:tblGrid>
              <a:tr h="1200770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 smtClean="0">
                        <a:solidFill>
                          <a:schemeClr val="accent6"/>
                        </a:solidFill>
                      </a:endParaRPr>
                    </a:p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                 hamburger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                     </a:t>
                      </a:r>
                    </a:p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                      </a:t>
                      </a:r>
                      <a:r>
                        <a:rPr lang="cs-CZ" sz="3600" b="1" dirty="0" err="1" smtClean="0">
                          <a:solidFill>
                            <a:schemeClr val="accent6"/>
                          </a:solidFill>
                        </a:rPr>
                        <a:t>sausage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1065718"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 smtClean="0">
                        <a:solidFill>
                          <a:schemeClr val="accent6"/>
                        </a:solidFill>
                      </a:endParaRPr>
                    </a:p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                   </a:t>
                      </a:r>
                      <a:r>
                        <a:rPr lang="cs-CZ" sz="3600" b="1" dirty="0" err="1" smtClean="0">
                          <a:solidFill>
                            <a:schemeClr val="accent6"/>
                          </a:solidFill>
                        </a:rPr>
                        <a:t>cornflakes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  <a:tr h="1056754">
                <a:tc>
                  <a:txBody>
                    <a:bodyPr/>
                    <a:lstStyle/>
                    <a:p>
                      <a:endParaRPr lang="cs-CZ" sz="3600" b="1" dirty="0" smtClean="0">
                        <a:solidFill>
                          <a:schemeClr val="accent6"/>
                        </a:solidFill>
                      </a:endParaRPr>
                    </a:p>
                    <a:p>
                      <a:r>
                        <a:rPr lang="cs-CZ" sz="3600" b="1" dirty="0" smtClean="0">
                          <a:solidFill>
                            <a:schemeClr val="accent6"/>
                          </a:solidFill>
                        </a:rPr>
                        <a:t>                        </a:t>
                      </a:r>
                      <a:r>
                        <a:rPr lang="cs-CZ" sz="3600" b="1" dirty="0" err="1" smtClean="0">
                          <a:solidFill>
                            <a:schemeClr val="accent6"/>
                          </a:solidFill>
                        </a:rPr>
                        <a:t>biscuit</a:t>
                      </a:r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3600" b="1" dirty="0">
                        <a:solidFill>
                          <a:schemeClr val="accent6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2" descr="D:\Obrázky\stažené_dum\johnny_automatic_loaf_of_brea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7" y="2420888"/>
            <a:ext cx="1008112" cy="5376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4" descr="D:\Obrázky\stažené_dum\Anonymous_Butter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4252" y="4797152"/>
            <a:ext cx="1009983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5" descr="D:\Obrázky\stažené_dum\Machovka_cheese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344142"/>
            <a:ext cx="1099044" cy="708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10" descr="D:\Obrázky\stažené_dum\Gerald_G_Fast_Food_Lunch_Dinner_(FF_Menu)_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6809" y="3517378"/>
            <a:ext cx="978147" cy="8477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6" descr="D:\Obrázky\stažené_dum\johnny_automatic_whole_ham.jp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3662" y="5963753"/>
            <a:ext cx="879732" cy="6646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3" descr="D:\Obrázky\stažené_dum\Anonymous_Croissant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378" y="2657055"/>
            <a:ext cx="879733" cy="506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083118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95536" y="659497"/>
            <a:ext cx="3384376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rgbClr val="FF0000"/>
                </a:solidFill>
              </a:rPr>
              <a:t>What</a:t>
            </a:r>
            <a:r>
              <a:rPr lang="cs-CZ" sz="2800" dirty="0" smtClean="0">
                <a:solidFill>
                  <a:srgbClr val="FF0000"/>
                </a:solidFill>
              </a:rPr>
              <a:t> do </a:t>
            </a:r>
            <a:r>
              <a:rPr lang="cs-CZ" sz="2800" dirty="0" err="1" smtClean="0">
                <a:solidFill>
                  <a:srgbClr val="FF0000"/>
                </a:solidFill>
              </a:rPr>
              <a:t>you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like</a:t>
            </a:r>
            <a:r>
              <a:rPr lang="cs-CZ" sz="2800" dirty="0" smtClean="0">
                <a:solidFill>
                  <a:srgbClr val="FF0000"/>
                </a:solidFill>
              </a:rPr>
              <a:t>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308713" y="659497"/>
            <a:ext cx="3384376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FFC000"/>
                </a:solidFill>
              </a:rPr>
              <a:t>I </a:t>
            </a:r>
            <a:r>
              <a:rPr lang="cs-CZ" sz="2800" dirty="0" err="1" smtClean="0">
                <a:solidFill>
                  <a:srgbClr val="FFC000"/>
                </a:solidFill>
              </a:rPr>
              <a:t>like</a:t>
            </a:r>
            <a:r>
              <a:rPr lang="cs-CZ" sz="2800" dirty="0" smtClean="0">
                <a:solidFill>
                  <a:srgbClr val="FFC000"/>
                </a:solidFill>
              </a:rPr>
              <a:t> …</a:t>
            </a:r>
            <a:endParaRPr lang="cs-CZ" sz="2800" dirty="0">
              <a:solidFill>
                <a:srgbClr val="FFC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95536" y="2645048"/>
            <a:ext cx="3384376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err="1" smtClean="0">
                <a:solidFill>
                  <a:srgbClr val="FF0000"/>
                </a:solidFill>
              </a:rPr>
              <a:t>What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don´t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you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like</a:t>
            </a:r>
            <a:r>
              <a:rPr lang="cs-CZ" sz="2800" dirty="0" smtClean="0">
                <a:solidFill>
                  <a:srgbClr val="FF0000"/>
                </a:solidFill>
              </a:rPr>
              <a:t>?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08713" y="2645048"/>
            <a:ext cx="3384376" cy="100811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FFC000"/>
                </a:solidFill>
              </a:rPr>
              <a:t>I </a:t>
            </a:r>
            <a:r>
              <a:rPr lang="cs-CZ" sz="2800" dirty="0" err="1" smtClean="0">
                <a:solidFill>
                  <a:srgbClr val="FFC000"/>
                </a:solidFill>
              </a:rPr>
              <a:t>don´t</a:t>
            </a:r>
            <a:r>
              <a:rPr lang="cs-CZ" sz="2800" dirty="0" smtClean="0">
                <a:solidFill>
                  <a:srgbClr val="FFC000"/>
                </a:solidFill>
              </a:rPr>
              <a:t> </a:t>
            </a:r>
            <a:r>
              <a:rPr lang="cs-CZ" sz="2800" dirty="0" err="1" smtClean="0">
                <a:solidFill>
                  <a:srgbClr val="FFC000"/>
                </a:solidFill>
              </a:rPr>
              <a:t>like</a:t>
            </a:r>
            <a:r>
              <a:rPr lang="cs-CZ" sz="2800" dirty="0" smtClean="0">
                <a:solidFill>
                  <a:srgbClr val="FFC000"/>
                </a:solidFill>
              </a:rPr>
              <a:t> …</a:t>
            </a:r>
            <a:endParaRPr lang="cs-CZ" sz="2800" dirty="0">
              <a:solidFill>
                <a:srgbClr val="FFC000"/>
              </a:solidFill>
            </a:endParaRPr>
          </a:p>
        </p:txBody>
      </p:sp>
      <p:cxnSp>
        <p:nvCxnSpPr>
          <p:cNvPr id="9" name="Přímá spojnice se šipkou 8"/>
          <p:cNvCxnSpPr/>
          <p:nvPr/>
        </p:nvCxnSpPr>
        <p:spPr>
          <a:xfrm>
            <a:off x="3923928" y="1163553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923928" y="3149104"/>
            <a:ext cx="115212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12" name="Obdélník 11"/>
          <p:cNvSpPr/>
          <p:nvPr/>
        </p:nvSpPr>
        <p:spPr>
          <a:xfrm>
            <a:off x="484177" y="4509120"/>
            <a:ext cx="8208912" cy="792088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800" dirty="0">
                <a:solidFill>
                  <a:schemeClr val="tx2"/>
                </a:solidFill>
              </a:rPr>
              <a:t>I </a:t>
            </a:r>
            <a:r>
              <a:rPr lang="cs-CZ" sz="2800" dirty="0" err="1" smtClean="0">
                <a:solidFill>
                  <a:schemeClr val="tx2"/>
                </a:solidFill>
              </a:rPr>
              <a:t>like</a:t>
            </a:r>
            <a:r>
              <a:rPr lang="cs-CZ" sz="2800" dirty="0" smtClean="0">
                <a:solidFill>
                  <a:schemeClr val="tx2"/>
                </a:solidFill>
              </a:rPr>
              <a:t>   ……..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71713" y="3948031"/>
            <a:ext cx="303897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3200" b="1" dirty="0" err="1">
                <a:solidFill>
                  <a:srgbClr val="00B050"/>
                </a:solidFill>
              </a:rPr>
              <a:t>Say</a:t>
            </a:r>
            <a:r>
              <a:rPr lang="cs-CZ" sz="3200" b="1" dirty="0">
                <a:solidFill>
                  <a:srgbClr val="00B050"/>
                </a:solidFill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it</a:t>
            </a:r>
            <a:r>
              <a:rPr lang="cs-CZ" sz="3200" b="1" dirty="0" smtClean="0">
                <a:solidFill>
                  <a:srgbClr val="00B050"/>
                </a:solidFill>
              </a:rPr>
              <a:t> </a:t>
            </a:r>
            <a:r>
              <a:rPr lang="cs-CZ" sz="3200" b="1" dirty="0" err="1">
                <a:solidFill>
                  <a:srgbClr val="00B050"/>
                </a:solidFill>
              </a:rPr>
              <a:t>about</a:t>
            </a:r>
            <a:r>
              <a:rPr lang="cs-CZ" sz="3200" b="1" dirty="0">
                <a:solidFill>
                  <a:srgbClr val="00B050"/>
                </a:solidFill>
              </a:rPr>
              <a:t> </a:t>
            </a:r>
            <a:r>
              <a:rPr lang="cs-CZ" sz="3200" b="1" dirty="0" err="1" smtClean="0">
                <a:solidFill>
                  <a:srgbClr val="00B050"/>
                </a:solidFill>
              </a:rPr>
              <a:t>you</a:t>
            </a:r>
            <a:r>
              <a:rPr lang="cs-CZ" sz="3200" b="1" dirty="0" smtClean="0">
                <a:solidFill>
                  <a:srgbClr val="00B050"/>
                </a:solidFill>
              </a:rPr>
              <a:t>:</a:t>
            </a:r>
            <a:endParaRPr lang="cs-CZ" sz="3200" b="1" dirty="0">
              <a:solidFill>
                <a:srgbClr val="00B050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84177" y="5555835"/>
            <a:ext cx="8208912" cy="844701"/>
          </a:xfrm>
          <a:prstGeom prst="rect">
            <a:avLst/>
          </a:prstGeom>
          <a:solidFill>
            <a:schemeClr val="bg1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800" dirty="0">
                <a:solidFill>
                  <a:schemeClr val="tx2"/>
                </a:solidFill>
              </a:rPr>
              <a:t>I </a:t>
            </a:r>
            <a:r>
              <a:rPr lang="cs-CZ" sz="2800" dirty="0" err="1" smtClean="0">
                <a:solidFill>
                  <a:schemeClr val="tx2"/>
                </a:solidFill>
              </a:rPr>
              <a:t>don´t</a:t>
            </a:r>
            <a:r>
              <a:rPr lang="cs-CZ" sz="2800" dirty="0" smtClean="0">
                <a:solidFill>
                  <a:schemeClr val="tx2"/>
                </a:solidFill>
              </a:rPr>
              <a:t> </a:t>
            </a:r>
            <a:r>
              <a:rPr lang="cs-CZ" sz="2800" dirty="0" err="1" smtClean="0">
                <a:solidFill>
                  <a:schemeClr val="tx2"/>
                </a:solidFill>
              </a:rPr>
              <a:t>like</a:t>
            </a:r>
            <a:r>
              <a:rPr lang="cs-CZ" sz="2800" dirty="0" smtClean="0">
                <a:solidFill>
                  <a:schemeClr val="tx2"/>
                </a:solidFill>
              </a:rPr>
              <a:t>   ……..</a:t>
            </a:r>
            <a:endParaRPr lang="cs-CZ" sz="2800" dirty="0">
              <a:solidFill>
                <a:schemeClr val="tx2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71713" y="1415581"/>
            <a:ext cx="2151856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Co máš rád?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95536" y="3443975"/>
            <a:ext cx="2397145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Co nemáš rád?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308713" y="3458927"/>
            <a:ext cx="2151856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Nemám rád…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308713" y="1468353"/>
            <a:ext cx="2151856" cy="504056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chemeClr val="tx1"/>
                </a:solidFill>
              </a:rPr>
              <a:t>Mám rád…</a:t>
            </a:r>
            <a:endParaRPr lang="cs-CZ" sz="28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63427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16" grpId="0" animBg="1"/>
      <p:bldP spid="17" grpId="0" animBg="1"/>
      <p:bldP spid="1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58091" y="1772816"/>
            <a:ext cx="7772400" cy="576063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1E17A9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2000" dirty="0">
              <a:solidFill>
                <a:srgbClr val="1E17A9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560" y="1556792"/>
            <a:ext cx="7704856" cy="4320480"/>
          </a:xfrm>
        </p:spPr>
        <p:txBody>
          <a:bodyPr>
            <a:normAutofit/>
          </a:bodyPr>
          <a:lstStyle/>
          <a:p>
            <a:pPr marL="285750" indent="-285750" algn="l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Microsoft - </a:t>
            </a:r>
            <a:r>
              <a:rPr lang="cs-CZ" sz="220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http</a:t>
            </a:r>
            <a:r>
              <a:rPr lang="cs-CZ" sz="220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  <a:hlinkClick r:id="rId3"/>
              </a:rPr>
              <a:t>://openclipart.org </a:t>
            </a: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r>
              <a:rPr lang="cs-CZ" sz="2200" dirty="0" smtClean="0">
                <a:ln w="1905"/>
                <a:solidFill>
                  <a:srgbClr val="2A2D6C">
                    <a:shade val="55000"/>
                  </a:srgbClr>
                </a:solidFill>
                <a:latin typeface="Verdana"/>
                <a:ea typeface="Verdana"/>
                <a:cs typeface="Verdana"/>
              </a:rPr>
              <a:t>archiv autora</a:t>
            </a: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>
              <a:latin typeface="Arial"/>
              <a:ea typeface="Times New Roman"/>
            </a:endParaRPr>
          </a:p>
          <a:p>
            <a:pPr>
              <a:lnSpc>
                <a:spcPct val="115000"/>
              </a:lnSpc>
              <a:spcAft>
                <a:spcPts val="1000"/>
              </a:spcAft>
            </a:pPr>
            <a:endParaRPr lang="cs-CZ" sz="2400" dirty="0" smtClean="0">
              <a:latin typeface="Arial"/>
              <a:ea typeface="Times New Roman"/>
            </a:endParaRPr>
          </a:p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cs-CZ" sz="1200" dirty="0" smtClean="0">
                <a:latin typeface="Arial"/>
                <a:ea typeface="Times New Roman"/>
              </a:rPr>
              <a:t>„Materiál </a:t>
            </a:r>
            <a:r>
              <a:rPr lang="cs-CZ" sz="1200" dirty="0">
                <a:latin typeface="Arial"/>
                <a:ea typeface="Times New Roman"/>
              </a:rPr>
              <a:t>je určen pro bezplatné používání pro potřeby výuky a vzdělávání ve všech typech škol a školských zařízení. Jakékoliv další využití podléhá autorskému zákonu. Veškerá vlastní díla autora (fotografie, videa) lze bezplatně dále používat i šířit při uvedení autorova jména."</a:t>
            </a:r>
          </a:p>
          <a:p>
            <a:pPr marL="285750" indent="-285750" algn="just">
              <a:buFont typeface="Arial" pitchFamily="34" charset="0"/>
              <a:buChar char="•"/>
            </a:pPr>
            <a:endParaRPr lang="cs-CZ" sz="2200" dirty="0" smtClean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  <a:p>
            <a:pPr marL="285750" indent="-285750" algn="l">
              <a:buFont typeface="Arial" pitchFamily="34" charset="0"/>
              <a:buChar char="•"/>
            </a:pPr>
            <a:endParaRPr lang="cs-CZ" sz="2200" dirty="0">
              <a:ln w="1905"/>
              <a:solidFill>
                <a:srgbClr val="2A2D6C">
                  <a:shade val="55000"/>
                </a:srgbClr>
              </a:solidFill>
              <a:latin typeface="Verdana"/>
              <a:ea typeface="Verdana"/>
              <a:cs typeface="Verdana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483951" y="6381328"/>
            <a:ext cx="6120680" cy="365125"/>
          </a:xfrm>
        </p:spPr>
        <p:txBody>
          <a:bodyPr/>
          <a:lstStyle/>
          <a:p>
            <a:r>
              <a:rPr lang="cs-CZ" dirty="0">
                <a:solidFill>
                  <a:prstClr val="black">
                    <a:tint val="75000"/>
                  </a:prstClr>
                </a:solidFill>
              </a:rPr>
              <a:t>Speciální základní škola, Česká Kamenice, Jakubské nám. 113, příspěvková organizace</a:t>
            </a:r>
          </a:p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pic>
        <p:nvPicPr>
          <p:cNvPr id="5" name="Obrázek 4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771983" y="332656"/>
            <a:ext cx="5544616" cy="108012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</p:spPr>
      </p:pic>
    </p:spTree>
    <p:extLst>
      <p:ext uri="{BB962C8B-B14F-4D97-AF65-F5344CB8AC3E}">
        <p14:creationId xmlns:p14="http://schemas.microsoft.com/office/powerpoint/2010/main" val="45375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2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3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352</TotalTime>
  <Words>313</Words>
  <Application>Microsoft Office PowerPoint</Application>
  <PresentationFormat>Předvádění na obrazovce (4:3)</PresentationFormat>
  <Paragraphs>86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1_Motiv systému Office</vt:lpstr>
      <vt:lpstr>2_Motiv systému Office</vt:lpstr>
      <vt:lpstr>3_Motiv systému Office</vt:lpstr>
      <vt:lpstr>ANGLICKÝ JAZYK    Food, I like, I don´t like</vt:lpstr>
      <vt:lpstr>Prezentace aplikace PowerPoint</vt:lpstr>
      <vt:lpstr>Read  and  repeat.</vt:lpstr>
      <vt:lpstr>Prezentace aplikace PowerPoint</vt:lpstr>
      <vt:lpstr>Write word    or    draw a picture</vt:lpstr>
      <vt:lpstr>Prezentace aplikace PowerPoint</vt:lpstr>
      <vt:lpstr>POUŽITÉ ZDROJE</vt:lpstr>
    </vt:vector>
  </TitlesOfParts>
  <Company>Speciální základní škola Česká Kamenice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PROTIDROGOVÁ PREVENCE  Historie a současnost drogové situace  v České republice</dc:title>
  <dc:creator>franzova</dc:creator>
  <cp:lastModifiedBy>franzova</cp:lastModifiedBy>
  <cp:revision>52</cp:revision>
  <dcterms:created xsi:type="dcterms:W3CDTF">2012-06-27T08:54:30Z</dcterms:created>
  <dcterms:modified xsi:type="dcterms:W3CDTF">2013-01-28T11:07:51Z</dcterms:modified>
</cp:coreProperties>
</file>