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  <p:sldMasterId id="2147483684" r:id="rId3"/>
  </p:sldMasterIdLst>
  <p:notesMasterIdLst>
    <p:notesMasterId r:id="rId11"/>
  </p:notesMasterIdLst>
  <p:sldIdLst>
    <p:sldId id="257" r:id="rId4"/>
    <p:sldId id="258" r:id="rId5"/>
    <p:sldId id="260" r:id="rId6"/>
    <p:sldId id="262" r:id="rId7"/>
    <p:sldId id="261" r:id="rId8"/>
    <p:sldId id="263" r:id="rId9"/>
    <p:sldId id="259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16D9F66E-5EB9-4882-86FB-DCBF35E3C3E4}" styleName="Střední styl 4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6">
              <a:tint val="20000"/>
            </a:schemeClr>
          </a:solidFill>
        </a:fill>
      </a:tcStyle>
    </a:firstRow>
  </a:tblStyle>
  <a:tblStyle styleId="{C4B1156A-380E-4F78-BDF5-A606A8083BF9}" styleName="Střední styl 4 – zvýraznění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  <a:tblStyle styleId="{8A107856-5554-42FB-B03E-39F5DBC370BA}" styleName="Střední styl 4 – zvýraznění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  <a:tblStyle styleId="{6E25E649-3F16-4E02-A733-19D2CDBF48F0}" styleName="Střední styl 3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A488322-F2BA-4B5B-9748-0D474271808F}" styleName="Střední styl 3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0505E3EF-67EA-436B-97B2-0124C06EBD24}" styleName="Střední styl 4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699" autoAdjust="0"/>
    <p:restoredTop sz="94660"/>
  </p:normalViewPr>
  <p:slideViewPr>
    <p:cSldViewPr showGuides="1">
      <p:cViewPr>
        <p:scale>
          <a:sx n="66" d="100"/>
          <a:sy n="66" d="100"/>
        </p:scale>
        <p:origin x="-1458" y="-16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viewProps" Target="viewProps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2.xml"/><Relationship Id="rId15" Type="http://schemas.openxmlformats.org/officeDocument/2006/relationships/tableStyles" Target="tableStyles.xml"/><Relationship Id="rId10" Type="http://schemas.openxmlformats.org/officeDocument/2006/relationships/slide" Target="slides/slide7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CC87172-3F62-40F2-9FA2-30E79EBC5B43}" type="datetimeFigureOut">
              <a:rPr lang="cs-CZ" smtClean="0"/>
              <a:t>13.11.2012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8CC764-CF4A-44D7-9DC8-76ABAD7288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15560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31932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83368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3B11F-F4FB-44AE-B82C-8CCBD3FB870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618768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B2F357-EC5E-49FC-9535-C7BA0E179D8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339122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ABAD02-B903-4F2B-8528-22240A2FD0BB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869610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BD0FFC-2A90-44AC-822D-11141307F9F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5204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ABF02-6A0F-4FE0-A8C6-9294E59FEC74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542675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422EE-976D-4ACC-A2FA-81804354F3F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762816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77B3CC-2103-4602-8A48-F78818CE582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620063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F36CF9-D06D-4EFC-930E-045FDFF36AE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497375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11DED9-9478-4EB6-8A99-47E1FB52387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067442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67DC7B-2756-4173-A1A8-19CD0325BEA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857647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D95755-F4C8-48C3-8EE9-CA3E76C1ADD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6916868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3B11F-F4FB-44AE-B82C-8CCBD3FB870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930069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B2F357-EC5E-49FC-9535-C7BA0E179D8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3529234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ABAD02-B903-4F2B-8528-22240A2FD0BB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565508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BD0FFC-2A90-44AC-822D-11141307F9F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4827899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ABF02-6A0F-4FE0-A8C6-9294E59FEC74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667767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422EE-976D-4ACC-A2FA-81804354F3F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029589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77B3CC-2103-4602-8A48-F78818CE582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6378578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F36CF9-D06D-4EFC-930E-045FDFF36AE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6294820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11DED9-9478-4EB6-8A99-47E1FB52387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8860129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67DC7B-2756-4173-A1A8-19CD0325BEA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3995653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D95755-F4C8-48C3-8EE9-CA3E76C1ADD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81627073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3B11F-F4FB-44AE-B82C-8CCBD3FB870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635832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B2F357-EC5E-49FC-9535-C7BA0E179D8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33891522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ABAD02-B903-4F2B-8528-22240A2FD0BB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55510889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BD0FFC-2A90-44AC-822D-11141307F9F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99436776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ABF02-6A0F-4FE0-A8C6-9294E59FEC74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97525927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422EE-976D-4ACC-A2FA-81804354F3F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2538106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77B3CC-2103-4602-8A48-F78818CE582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861504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F36CF9-D06D-4EFC-930E-045FDFF36AE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19959992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11DED9-9478-4EB6-8A99-47E1FB52387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6627730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67DC7B-2756-4173-A1A8-19CD0325BEA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6626996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D95755-F4C8-48C3-8EE9-CA3E76C1ADD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689474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327A23-395E-430F-A5F9-42AF88075EA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550683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327A23-395E-430F-A5F9-42AF88075EA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518896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327A23-395E-430F-A5F9-42AF88075EA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647226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384884"/>
            <a:ext cx="7772400" cy="2088232"/>
          </a:xfrm>
        </p:spPr>
        <p:txBody>
          <a:bodyPr>
            <a:normAutofit fontScale="90000"/>
          </a:bodyPr>
          <a:lstStyle/>
          <a:p>
            <a:pPr lvl="0">
              <a:lnSpc>
                <a:spcPct val="90000"/>
              </a:lnSpc>
              <a:spcBef>
                <a:spcPts val="0"/>
              </a:spcBef>
            </a:pPr>
            <a:r>
              <a:rPr lang="cs-CZ" sz="5400" b="1" kern="0" dirty="0">
                <a:solidFill>
                  <a:srgbClr val="FF0000"/>
                </a:solidFill>
                <a:latin typeface="Arial" pitchFamily="34"/>
                <a:cs typeface="Arial" pitchFamily="34"/>
              </a:rPr>
              <a:t>ANGLICKÝ JAZYK</a:t>
            </a:r>
            <a:br>
              <a:rPr lang="cs-CZ" sz="5400" b="1" kern="0" dirty="0">
                <a:solidFill>
                  <a:srgbClr val="FF0000"/>
                </a:solidFill>
                <a:latin typeface="Arial" pitchFamily="34"/>
                <a:cs typeface="Arial" pitchFamily="34"/>
              </a:rPr>
            </a:br>
            <a:r>
              <a:rPr lang="cs-CZ" sz="5400" b="1" kern="0" dirty="0">
                <a:solidFill>
                  <a:srgbClr val="FF0000"/>
                </a:solidFill>
                <a:latin typeface="Arial" pitchFamily="34"/>
                <a:cs typeface="Arial" pitchFamily="34"/>
              </a:rPr>
              <a:t/>
            </a:r>
            <a:br>
              <a:rPr lang="cs-CZ" sz="5400" b="1" kern="0" dirty="0">
                <a:solidFill>
                  <a:srgbClr val="FF0000"/>
                </a:solidFill>
                <a:latin typeface="Arial" pitchFamily="34"/>
                <a:cs typeface="Arial" pitchFamily="34"/>
              </a:rPr>
            </a:br>
            <a:r>
              <a:rPr lang="cs-CZ" sz="5400" b="1" kern="0" dirty="0">
                <a:solidFill>
                  <a:srgbClr val="FF0000"/>
                </a:solidFill>
                <a:latin typeface="Arial" pitchFamily="34"/>
                <a:cs typeface="Arial" pitchFamily="34"/>
              </a:rPr>
              <a:t> </a:t>
            </a:r>
            <a:r>
              <a:rPr lang="cs-CZ" sz="5400" b="1" kern="0" dirty="0" smtClean="0">
                <a:solidFill>
                  <a:srgbClr val="FF0000"/>
                </a:solidFill>
                <a:latin typeface="Arial" pitchFamily="34"/>
                <a:cs typeface="Arial" pitchFamily="34"/>
              </a:rPr>
              <a:t>Play a game</a:t>
            </a:r>
            <a:endParaRPr lang="cs-CZ" sz="5400" b="1" kern="0" dirty="0">
              <a:solidFill>
                <a:srgbClr val="FF0000"/>
              </a:solidFill>
              <a:latin typeface="Arial" pitchFamily="34"/>
              <a:cs typeface="Arial" pitchFamily="34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4653136"/>
            <a:ext cx="6400800" cy="409600"/>
          </a:xfrm>
        </p:spPr>
        <p:txBody>
          <a:bodyPr>
            <a:normAutofit/>
          </a:bodyPr>
          <a:lstStyle/>
          <a:p>
            <a:pPr algn="ctr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Zpracovala: </a:t>
            </a:r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Mgr. Jana </a:t>
            </a:r>
            <a:r>
              <a:rPr lang="cs-CZ" sz="2000" dirty="0" err="1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Rodingerová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609882" y="6309320"/>
            <a:ext cx="7924236" cy="365125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9692" y="359621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3344535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67411014"/>
              </p:ext>
            </p:extLst>
          </p:nvPr>
        </p:nvGraphicFramePr>
        <p:xfrm>
          <a:off x="479617" y="1772816"/>
          <a:ext cx="8229600" cy="4440671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2386608"/>
                <a:gridCol w="5842992"/>
              </a:tblGrid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Název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Moderní škola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Registrační číslo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Arial"/>
                          <a:ea typeface="Times New Roman"/>
                        </a:rPr>
                        <a:t>CZ.1.07/1.4.00/21.3202</a:t>
                      </a:r>
                      <a:endParaRPr lang="cs-CZ" sz="110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Označení klíčové aktivity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VY_32_INOVACE_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32_AJ9_20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Předmět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ANGLICKÝ JAZYK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Téma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j-ea"/>
                          <a:cs typeface="Arial" pitchFamily="34" charset="0"/>
                        </a:rPr>
                        <a:t>Play a game</a:t>
                      </a:r>
                      <a:endParaRPr lang="cs-CZ" sz="11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Autor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smtClean="0">
                          <a:latin typeface="Arial" pitchFamily="34" charset="0"/>
                          <a:cs typeface="Arial" pitchFamily="34" charset="0"/>
                        </a:rPr>
                        <a:t>Mgr. Jana </a:t>
                      </a:r>
                      <a:r>
                        <a:rPr lang="cs-CZ" sz="1100" dirty="0" err="1" smtClean="0">
                          <a:latin typeface="Arial" pitchFamily="34" charset="0"/>
                          <a:cs typeface="Arial" pitchFamily="34" charset="0"/>
                        </a:rPr>
                        <a:t>Rodingerová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Anotace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Procvičení slovní zásoby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Očekávané výstupy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Orientace v základních pojmech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Jazyk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angličtina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Druh učebního materiálu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POWER POINT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Cílová skupina/ročník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žák Speciální ZŠ/9. 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 prezentace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Prohloubení znalostí žáků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Časová dotace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20 minut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385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Vytvořeno (škola, dne)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Speciální základní škola,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Česká Kamenice, Jakubské nám. 113, p. o.,  8.11.2012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75656" y="6381328"/>
            <a:ext cx="6192688" cy="365125"/>
          </a:xfrm>
        </p:spPr>
        <p:txBody>
          <a:bodyPr/>
          <a:lstStyle/>
          <a:p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22109" y="301289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6978320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936104"/>
          </a:xfrm>
          <a:solidFill>
            <a:schemeClr val="accent6">
              <a:lumMod val="20000"/>
              <a:lumOff val="80000"/>
            </a:schemeClr>
          </a:solidFill>
        </p:spPr>
        <p:txBody>
          <a:bodyPr>
            <a:no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Najdi 14 anglických </a:t>
            </a:r>
            <a:r>
              <a:rPr lang="cs-CZ" sz="2800" dirty="0" err="1" smtClean="0">
                <a:solidFill>
                  <a:srgbClr val="FF0000"/>
                </a:solidFill>
              </a:rPr>
              <a:t>sloves.Napiš</a:t>
            </a:r>
            <a:r>
              <a:rPr lang="cs-CZ" sz="2800" dirty="0" smtClean="0">
                <a:solidFill>
                  <a:srgbClr val="FF0000"/>
                </a:solidFill>
              </a:rPr>
              <a:t> a přelož do sešitu. Proveď kontrolu.</a:t>
            </a:r>
            <a:endParaRPr lang="cs-CZ" sz="2800" dirty="0">
              <a:solidFill>
                <a:srgbClr val="FF0000"/>
              </a:solidFill>
            </a:endParaRPr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31298631"/>
              </p:ext>
            </p:extLst>
          </p:nvPr>
        </p:nvGraphicFramePr>
        <p:xfrm>
          <a:off x="457200" y="1125538"/>
          <a:ext cx="8229600" cy="5255790"/>
        </p:xfrm>
        <a:graphic>
          <a:graphicData uri="http://schemas.openxmlformats.org/drawingml/2006/table">
            <a:tbl>
              <a:tblPr firstRow="1" bandRow="1">
                <a:tableStyleId>{C4B1156A-380E-4F78-BDF5-A606A8083BF9}</a:tableStyleId>
              </a:tblPr>
              <a:tblGrid>
                <a:gridCol w="822960"/>
                <a:gridCol w="822960"/>
                <a:gridCol w="822960"/>
                <a:gridCol w="822960"/>
                <a:gridCol w="822960"/>
                <a:gridCol w="822960"/>
                <a:gridCol w="822960"/>
                <a:gridCol w="822960"/>
                <a:gridCol w="822960"/>
                <a:gridCol w="822960"/>
              </a:tblGrid>
              <a:tr h="1051158"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A</a:t>
                      </a:r>
                      <a:endParaRPr lang="cs-CZ" sz="4000" b="1" dirty="0">
                        <a:solidFill>
                          <a:schemeClr val="accent4">
                            <a:lumMod val="75000"/>
                          </a:schemeClr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G</a:t>
                      </a:r>
                      <a:endParaRPr lang="cs-CZ" sz="4000" b="1" dirty="0">
                        <a:solidFill>
                          <a:schemeClr val="accent4">
                            <a:lumMod val="75000"/>
                          </a:schemeClr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W</a:t>
                      </a:r>
                      <a:endParaRPr lang="cs-CZ" sz="4000" b="1" dirty="0">
                        <a:solidFill>
                          <a:schemeClr val="accent4">
                            <a:lumMod val="75000"/>
                          </a:schemeClr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S</a:t>
                      </a:r>
                      <a:endParaRPr lang="cs-CZ" sz="4000" b="1" dirty="0">
                        <a:solidFill>
                          <a:schemeClr val="accent4">
                            <a:lumMod val="75000"/>
                          </a:schemeClr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I</a:t>
                      </a:r>
                      <a:endParaRPr lang="cs-CZ" sz="4000" b="1" dirty="0">
                        <a:solidFill>
                          <a:schemeClr val="accent4">
                            <a:lumMod val="75000"/>
                          </a:schemeClr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T</a:t>
                      </a:r>
                      <a:endParaRPr lang="cs-CZ" sz="4000" b="1" dirty="0">
                        <a:solidFill>
                          <a:schemeClr val="accent4">
                            <a:lumMod val="75000"/>
                          </a:schemeClr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W</a:t>
                      </a:r>
                      <a:endParaRPr lang="cs-CZ" sz="4000" b="1" dirty="0">
                        <a:solidFill>
                          <a:schemeClr val="accent4">
                            <a:lumMod val="75000"/>
                          </a:schemeClr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A</a:t>
                      </a:r>
                      <a:endParaRPr lang="cs-CZ" sz="4000" b="1" dirty="0">
                        <a:solidFill>
                          <a:schemeClr val="accent4">
                            <a:lumMod val="75000"/>
                          </a:schemeClr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R</a:t>
                      </a:r>
                      <a:endParaRPr lang="cs-CZ" sz="4000" b="1" dirty="0">
                        <a:solidFill>
                          <a:schemeClr val="accent4">
                            <a:lumMod val="75000"/>
                          </a:schemeClr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D</a:t>
                      </a:r>
                      <a:endParaRPr lang="cs-CZ" sz="4000" b="1" dirty="0">
                        <a:solidFill>
                          <a:schemeClr val="accent4">
                            <a:lumMod val="75000"/>
                          </a:schemeClr>
                        </a:solidFill>
                      </a:endParaRPr>
                    </a:p>
                  </a:txBody>
                  <a:tcPr anchor="ctr"/>
                </a:tc>
              </a:tr>
              <a:tr h="1051158"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N</a:t>
                      </a:r>
                      <a:endParaRPr lang="cs-CZ" sz="4000" b="1" dirty="0">
                        <a:solidFill>
                          <a:schemeClr val="accent4">
                            <a:lumMod val="75000"/>
                          </a:schemeClr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O</a:t>
                      </a:r>
                      <a:endParaRPr lang="cs-CZ" sz="4000" b="1" dirty="0">
                        <a:solidFill>
                          <a:schemeClr val="accent4">
                            <a:lumMod val="75000"/>
                          </a:schemeClr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R</a:t>
                      </a:r>
                      <a:endParaRPr lang="cs-CZ" sz="4000" b="1" dirty="0">
                        <a:solidFill>
                          <a:schemeClr val="accent4">
                            <a:lumMod val="75000"/>
                          </a:schemeClr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E</a:t>
                      </a:r>
                      <a:endParaRPr lang="cs-CZ" sz="4000" b="1" dirty="0">
                        <a:solidFill>
                          <a:schemeClr val="accent4">
                            <a:lumMod val="75000"/>
                          </a:schemeClr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A</a:t>
                      </a:r>
                      <a:endParaRPr lang="cs-CZ" sz="4000" b="1" dirty="0">
                        <a:solidFill>
                          <a:schemeClr val="accent4">
                            <a:lumMod val="75000"/>
                          </a:schemeClr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D</a:t>
                      </a:r>
                      <a:endParaRPr lang="cs-CZ" sz="4000" b="1" dirty="0">
                        <a:solidFill>
                          <a:schemeClr val="accent4">
                            <a:lumMod val="75000"/>
                          </a:schemeClr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I</a:t>
                      </a:r>
                      <a:endParaRPr lang="cs-CZ" sz="4000" b="1" dirty="0">
                        <a:solidFill>
                          <a:schemeClr val="accent4">
                            <a:lumMod val="75000"/>
                          </a:schemeClr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N</a:t>
                      </a:r>
                      <a:endParaRPr lang="cs-CZ" sz="4000" b="1" dirty="0">
                        <a:solidFill>
                          <a:schemeClr val="accent4">
                            <a:lumMod val="75000"/>
                          </a:schemeClr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U</a:t>
                      </a:r>
                      <a:endParaRPr lang="cs-CZ" sz="4000" b="1" dirty="0">
                        <a:solidFill>
                          <a:schemeClr val="accent4">
                            <a:lumMod val="75000"/>
                          </a:schemeClr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R</a:t>
                      </a:r>
                      <a:endParaRPr lang="cs-CZ" sz="4000" b="1" dirty="0">
                        <a:solidFill>
                          <a:schemeClr val="accent4">
                            <a:lumMod val="75000"/>
                          </a:schemeClr>
                        </a:solidFill>
                      </a:endParaRPr>
                    </a:p>
                  </a:txBody>
                  <a:tcPr anchor="ctr"/>
                </a:tc>
              </a:tr>
              <a:tr h="1051158"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B</a:t>
                      </a:r>
                      <a:endParaRPr lang="cs-CZ" sz="4000" b="1" dirty="0">
                        <a:solidFill>
                          <a:schemeClr val="accent4">
                            <a:lumMod val="75000"/>
                          </a:schemeClr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M</a:t>
                      </a:r>
                      <a:endParaRPr lang="cs-CZ" sz="4000" b="1" dirty="0">
                        <a:solidFill>
                          <a:schemeClr val="accent4">
                            <a:lumMod val="75000"/>
                          </a:schemeClr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I</a:t>
                      </a:r>
                      <a:endParaRPr lang="cs-CZ" sz="4000" b="1" dirty="0">
                        <a:solidFill>
                          <a:schemeClr val="accent4">
                            <a:lumMod val="75000"/>
                          </a:schemeClr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L</a:t>
                      </a:r>
                      <a:endParaRPr lang="cs-CZ" sz="4000" b="1" dirty="0">
                        <a:solidFill>
                          <a:schemeClr val="accent4">
                            <a:lumMod val="75000"/>
                          </a:schemeClr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C</a:t>
                      </a:r>
                      <a:endParaRPr lang="cs-CZ" sz="4000" b="1" dirty="0">
                        <a:solidFill>
                          <a:schemeClr val="accent4">
                            <a:lumMod val="75000"/>
                          </a:schemeClr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O</a:t>
                      </a:r>
                      <a:endParaRPr lang="cs-CZ" sz="4000" b="1" dirty="0">
                        <a:solidFill>
                          <a:schemeClr val="accent4">
                            <a:lumMod val="75000"/>
                          </a:schemeClr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U</a:t>
                      </a:r>
                      <a:endParaRPr lang="cs-CZ" sz="4000" b="1" dirty="0">
                        <a:solidFill>
                          <a:schemeClr val="accent4">
                            <a:lumMod val="75000"/>
                          </a:schemeClr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N</a:t>
                      </a:r>
                      <a:endParaRPr lang="cs-CZ" sz="4000" b="1" dirty="0">
                        <a:solidFill>
                          <a:schemeClr val="accent4">
                            <a:lumMod val="75000"/>
                          </a:schemeClr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T</a:t>
                      </a:r>
                      <a:endParaRPr lang="cs-CZ" sz="4000" b="1" dirty="0">
                        <a:solidFill>
                          <a:schemeClr val="accent4">
                            <a:lumMod val="75000"/>
                          </a:schemeClr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I</a:t>
                      </a:r>
                      <a:endParaRPr lang="cs-CZ" sz="4000" b="1" dirty="0">
                        <a:solidFill>
                          <a:schemeClr val="accent4">
                            <a:lumMod val="75000"/>
                          </a:schemeClr>
                        </a:solidFill>
                      </a:endParaRPr>
                    </a:p>
                  </a:txBody>
                  <a:tcPr anchor="ctr"/>
                </a:tc>
              </a:tr>
              <a:tr h="1051158"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U</a:t>
                      </a:r>
                      <a:endParaRPr lang="cs-CZ" sz="4000" b="1" dirty="0">
                        <a:solidFill>
                          <a:schemeClr val="accent4">
                            <a:lumMod val="75000"/>
                          </a:schemeClr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S</a:t>
                      </a:r>
                      <a:endParaRPr lang="cs-CZ" sz="4000" b="1" dirty="0">
                        <a:solidFill>
                          <a:schemeClr val="accent4">
                            <a:lumMod val="75000"/>
                          </a:schemeClr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T</a:t>
                      </a:r>
                      <a:endParaRPr lang="cs-CZ" sz="4000" b="1" dirty="0">
                        <a:solidFill>
                          <a:schemeClr val="accent4">
                            <a:lumMod val="75000"/>
                          </a:schemeClr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A</a:t>
                      </a:r>
                      <a:endParaRPr lang="cs-CZ" sz="4000" b="1" dirty="0">
                        <a:solidFill>
                          <a:schemeClr val="accent4">
                            <a:lumMod val="75000"/>
                          </a:schemeClr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N</a:t>
                      </a:r>
                      <a:endParaRPr lang="cs-CZ" sz="4000" b="1" dirty="0">
                        <a:solidFill>
                          <a:schemeClr val="accent4">
                            <a:lumMod val="75000"/>
                          </a:schemeClr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D</a:t>
                      </a:r>
                      <a:endParaRPr lang="cs-CZ" sz="4000" b="1" dirty="0">
                        <a:solidFill>
                          <a:schemeClr val="accent4">
                            <a:lumMod val="75000"/>
                          </a:schemeClr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L</a:t>
                      </a:r>
                      <a:endParaRPr lang="cs-CZ" sz="4000" b="1" dirty="0">
                        <a:solidFill>
                          <a:schemeClr val="accent4">
                            <a:lumMod val="75000"/>
                          </a:schemeClr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I</a:t>
                      </a:r>
                      <a:endParaRPr lang="cs-CZ" sz="4000" b="1" dirty="0">
                        <a:solidFill>
                          <a:schemeClr val="accent4">
                            <a:lumMod val="75000"/>
                          </a:schemeClr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E</a:t>
                      </a:r>
                      <a:endParaRPr lang="cs-CZ" sz="4000" b="1" dirty="0">
                        <a:solidFill>
                          <a:schemeClr val="accent4">
                            <a:lumMod val="75000"/>
                          </a:schemeClr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N</a:t>
                      </a:r>
                      <a:endParaRPr lang="cs-CZ" sz="4000" b="1" dirty="0">
                        <a:solidFill>
                          <a:schemeClr val="accent4">
                            <a:lumMod val="75000"/>
                          </a:schemeClr>
                        </a:solidFill>
                      </a:endParaRPr>
                    </a:p>
                  </a:txBody>
                  <a:tcPr anchor="ctr"/>
                </a:tc>
              </a:tr>
              <a:tr h="1051158"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Y</a:t>
                      </a:r>
                      <a:endParaRPr lang="cs-CZ" sz="4000" b="1" dirty="0">
                        <a:solidFill>
                          <a:schemeClr val="accent4">
                            <a:lumMod val="75000"/>
                          </a:schemeClr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D</a:t>
                      </a:r>
                      <a:endParaRPr lang="cs-CZ" sz="4000" b="1" dirty="0">
                        <a:solidFill>
                          <a:schemeClr val="accent4">
                            <a:lumMod val="75000"/>
                          </a:schemeClr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E</a:t>
                      </a:r>
                      <a:endParaRPr lang="cs-CZ" sz="4000" b="1" dirty="0">
                        <a:solidFill>
                          <a:schemeClr val="accent4">
                            <a:lumMod val="75000"/>
                          </a:schemeClr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A</a:t>
                      </a:r>
                      <a:endParaRPr lang="cs-CZ" sz="4000" b="1" dirty="0">
                        <a:solidFill>
                          <a:schemeClr val="accent4">
                            <a:lumMod val="75000"/>
                          </a:schemeClr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T</a:t>
                      </a:r>
                      <a:endParaRPr lang="cs-CZ" sz="4000" b="1" dirty="0">
                        <a:solidFill>
                          <a:schemeClr val="accent4">
                            <a:lumMod val="75000"/>
                          </a:schemeClr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L</a:t>
                      </a:r>
                      <a:endParaRPr lang="cs-CZ" sz="4000" b="1" dirty="0">
                        <a:solidFill>
                          <a:schemeClr val="accent4">
                            <a:lumMod val="75000"/>
                          </a:schemeClr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L</a:t>
                      </a:r>
                      <a:endParaRPr lang="cs-CZ" sz="4000" b="1" dirty="0">
                        <a:solidFill>
                          <a:schemeClr val="accent4">
                            <a:lumMod val="75000"/>
                          </a:schemeClr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O</a:t>
                      </a:r>
                      <a:endParaRPr lang="cs-CZ" sz="4000" b="1" dirty="0">
                        <a:solidFill>
                          <a:schemeClr val="accent4">
                            <a:lumMod val="75000"/>
                          </a:schemeClr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O</a:t>
                      </a:r>
                      <a:endParaRPr lang="cs-CZ" sz="4000" b="1" dirty="0">
                        <a:solidFill>
                          <a:schemeClr val="accent4">
                            <a:lumMod val="75000"/>
                          </a:schemeClr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K</a:t>
                      </a:r>
                      <a:endParaRPr lang="cs-CZ" sz="4000" b="1" dirty="0">
                        <a:solidFill>
                          <a:schemeClr val="accent4">
                            <a:lumMod val="75000"/>
                          </a:schemeClr>
                        </a:solidFill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397175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ovéPole 13"/>
          <p:cNvSpPr txBox="1"/>
          <p:nvPr/>
        </p:nvSpPr>
        <p:spPr>
          <a:xfrm>
            <a:off x="539552" y="260648"/>
            <a:ext cx="2608794" cy="707886"/>
          </a:xfrm>
          <a:prstGeom prst="rect">
            <a:avLst/>
          </a:prstGeom>
          <a:solidFill>
            <a:schemeClr val="tx2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chemeClr val="bg1"/>
                </a:solidFill>
              </a:rPr>
              <a:t>Řešení:</a:t>
            </a:r>
            <a:endParaRPr lang="cs-CZ" sz="4000" b="1" dirty="0">
              <a:solidFill>
                <a:schemeClr val="bg1"/>
              </a:solidFill>
            </a:endParaRPr>
          </a:p>
        </p:txBody>
      </p:sp>
      <p:graphicFrame>
        <p:nvGraphicFramePr>
          <p:cNvPr id="3" name="Zástupný symbol pro obsah 2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17634475"/>
              </p:ext>
            </p:extLst>
          </p:nvPr>
        </p:nvGraphicFramePr>
        <p:xfrm>
          <a:off x="457200" y="1268757"/>
          <a:ext cx="8229600" cy="4742247"/>
        </p:xfrm>
        <a:graphic>
          <a:graphicData uri="http://schemas.openxmlformats.org/drawingml/2006/table">
            <a:tbl>
              <a:tblPr firstRow="1" bandRow="1">
                <a:tableStyleId>{8A107856-5554-42FB-B03E-39F5DBC370BA}</a:tableStyleId>
              </a:tblPr>
              <a:tblGrid>
                <a:gridCol w="2057400"/>
                <a:gridCol w="2057400"/>
                <a:gridCol w="2057400"/>
                <a:gridCol w="2057400"/>
              </a:tblGrid>
              <a:tr h="689220">
                <a:tc>
                  <a:txBody>
                    <a:bodyPr/>
                    <a:lstStyle/>
                    <a:p>
                      <a:r>
                        <a:rPr lang="cs-CZ" sz="3200" b="0" dirty="0" smtClean="0">
                          <a:solidFill>
                            <a:srgbClr val="FF0000"/>
                          </a:solidFill>
                        </a:rPr>
                        <a:t>go</a:t>
                      </a:r>
                      <a:endParaRPr lang="cs-CZ" sz="3200" b="0" dirty="0">
                        <a:solidFill>
                          <a:srgbClr val="FF0000"/>
                        </a:solidFill>
                      </a:endParaRP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r>
                        <a:rPr lang="cs-CZ" sz="3200" b="0" dirty="0" smtClean="0">
                          <a:solidFill>
                            <a:schemeClr val="tx2"/>
                          </a:solidFill>
                        </a:rPr>
                        <a:t>jít, jet</a:t>
                      </a:r>
                      <a:endParaRPr lang="cs-CZ" sz="3200" b="0" dirty="0">
                        <a:solidFill>
                          <a:schemeClr val="tx2"/>
                        </a:solidFill>
                      </a:endParaRPr>
                    </a:p>
                  </a:txBody>
                  <a:tcPr anchor="b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0" dirty="0" err="1" smtClean="0">
                          <a:solidFill>
                            <a:srgbClr val="FF0000"/>
                          </a:solidFill>
                        </a:rPr>
                        <a:t>read</a:t>
                      </a:r>
                      <a:endParaRPr lang="cs-CZ" sz="3200" b="0" dirty="0">
                        <a:solidFill>
                          <a:srgbClr val="FF0000"/>
                        </a:solidFill>
                      </a:endParaRP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r>
                        <a:rPr lang="cs-CZ" sz="3200" b="0" dirty="0" smtClean="0">
                          <a:solidFill>
                            <a:schemeClr val="tx2"/>
                          </a:solidFill>
                        </a:rPr>
                        <a:t>číst</a:t>
                      </a:r>
                      <a:endParaRPr lang="cs-CZ" sz="3200" b="0" dirty="0">
                        <a:solidFill>
                          <a:schemeClr val="tx2"/>
                        </a:solidFill>
                      </a:endParaRPr>
                    </a:p>
                  </a:txBody>
                  <a:tcPr anchor="b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606927">
                <a:tc>
                  <a:txBody>
                    <a:bodyPr/>
                    <a:lstStyle/>
                    <a:p>
                      <a:r>
                        <a:rPr lang="cs-CZ" sz="3200" dirty="0" err="1" smtClean="0">
                          <a:solidFill>
                            <a:srgbClr val="FF0000"/>
                          </a:solidFill>
                        </a:rPr>
                        <a:t>write</a:t>
                      </a:r>
                      <a:endParaRPr lang="cs-CZ" sz="3200" dirty="0">
                        <a:solidFill>
                          <a:srgbClr val="FF0000"/>
                        </a:solidFill>
                      </a:endParaRP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r>
                        <a:rPr lang="cs-CZ" sz="3200" dirty="0" smtClean="0">
                          <a:solidFill>
                            <a:schemeClr val="tx2"/>
                          </a:solidFill>
                        </a:rPr>
                        <a:t>psát</a:t>
                      </a:r>
                      <a:endParaRPr lang="cs-CZ" sz="3200" dirty="0">
                        <a:solidFill>
                          <a:schemeClr val="tx2"/>
                        </a:solidFill>
                      </a:endParaRPr>
                    </a:p>
                  </a:txBody>
                  <a:tcPr anchor="b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dirty="0" smtClean="0">
                          <a:solidFill>
                            <a:srgbClr val="FF0000"/>
                          </a:solidFill>
                        </a:rPr>
                        <a:t>drink</a:t>
                      </a:r>
                      <a:endParaRPr lang="cs-CZ" sz="3200" dirty="0">
                        <a:solidFill>
                          <a:srgbClr val="FF0000"/>
                        </a:solidFill>
                      </a:endParaRP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r>
                        <a:rPr lang="cs-CZ" sz="3200" dirty="0" smtClean="0">
                          <a:solidFill>
                            <a:schemeClr val="tx2"/>
                          </a:solidFill>
                        </a:rPr>
                        <a:t>pít</a:t>
                      </a:r>
                      <a:endParaRPr lang="cs-CZ" sz="3200" dirty="0">
                        <a:solidFill>
                          <a:schemeClr val="tx2"/>
                        </a:solidFill>
                      </a:endParaRPr>
                    </a:p>
                  </a:txBody>
                  <a:tcPr anchor="b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689220">
                <a:tc>
                  <a:txBody>
                    <a:bodyPr/>
                    <a:lstStyle/>
                    <a:p>
                      <a:r>
                        <a:rPr lang="cs-CZ" sz="3200" dirty="0" err="1" smtClean="0">
                          <a:solidFill>
                            <a:srgbClr val="FF0000"/>
                          </a:solidFill>
                        </a:rPr>
                        <a:t>draw</a:t>
                      </a:r>
                      <a:endParaRPr lang="cs-CZ" sz="3200" dirty="0">
                        <a:solidFill>
                          <a:srgbClr val="FF0000"/>
                        </a:solidFill>
                      </a:endParaRP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r>
                        <a:rPr lang="cs-CZ" sz="3200" dirty="0" smtClean="0">
                          <a:solidFill>
                            <a:schemeClr val="tx2"/>
                          </a:solidFill>
                        </a:rPr>
                        <a:t>kreslit</a:t>
                      </a:r>
                      <a:endParaRPr lang="cs-CZ" sz="3200" dirty="0">
                        <a:solidFill>
                          <a:schemeClr val="tx2"/>
                        </a:solidFill>
                      </a:endParaRPr>
                    </a:p>
                  </a:txBody>
                  <a:tcPr anchor="b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dirty="0" err="1" smtClean="0">
                          <a:solidFill>
                            <a:srgbClr val="FF0000"/>
                          </a:solidFill>
                        </a:rPr>
                        <a:t>count</a:t>
                      </a:r>
                      <a:endParaRPr lang="cs-CZ" sz="3200" dirty="0">
                        <a:solidFill>
                          <a:srgbClr val="FF0000"/>
                        </a:solidFill>
                      </a:endParaRP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r>
                        <a:rPr lang="cs-CZ" sz="3200" dirty="0" smtClean="0">
                          <a:solidFill>
                            <a:schemeClr val="tx2"/>
                          </a:solidFill>
                        </a:rPr>
                        <a:t>počítat</a:t>
                      </a:r>
                      <a:endParaRPr lang="cs-CZ" sz="3200" dirty="0">
                        <a:solidFill>
                          <a:schemeClr val="tx2"/>
                        </a:solidFill>
                      </a:endParaRPr>
                    </a:p>
                  </a:txBody>
                  <a:tcPr anchor="b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689220">
                <a:tc>
                  <a:txBody>
                    <a:bodyPr/>
                    <a:lstStyle/>
                    <a:p>
                      <a:r>
                        <a:rPr lang="cs-CZ" sz="3200" dirty="0" err="1" smtClean="0">
                          <a:solidFill>
                            <a:srgbClr val="FF0000"/>
                          </a:solidFill>
                        </a:rPr>
                        <a:t>sit</a:t>
                      </a:r>
                      <a:endParaRPr lang="cs-CZ" sz="3200" dirty="0">
                        <a:solidFill>
                          <a:srgbClr val="FF0000"/>
                        </a:solidFill>
                      </a:endParaRP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r>
                        <a:rPr lang="cs-CZ" sz="3200" dirty="0" smtClean="0">
                          <a:solidFill>
                            <a:schemeClr val="tx2"/>
                          </a:solidFill>
                        </a:rPr>
                        <a:t>sedět</a:t>
                      </a:r>
                      <a:endParaRPr lang="cs-CZ" sz="3200" dirty="0">
                        <a:solidFill>
                          <a:schemeClr val="tx2"/>
                        </a:solidFill>
                      </a:endParaRPr>
                    </a:p>
                  </a:txBody>
                  <a:tcPr anchor="b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dirty="0" err="1" smtClean="0">
                          <a:solidFill>
                            <a:srgbClr val="FF0000"/>
                          </a:solidFill>
                        </a:rPr>
                        <a:t>buy</a:t>
                      </a:r>
                      <a:endParaRPr lang="cs-CZ" sz="3200" dirty="0">
                        <a:solidFill>
                          <a:srgbClr val="FF0000"/>
                        </a:solidFill>
                      </a:endParaRP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r>
                        <a:rPr lang="cs-CZ" sz="3200" dirty="0" smtClean="0">
                          <a:solidFill>
                            <a:schemeClr val="tx2"/>
                          </a:solidFill>
                        </a:rPr>
                        <a:t>koupit</a:t>
                      </a:r>
                      <a:endParaRPr lang="cs-CZ" sz="3200" dirty="0">
                        <a:solidFill>
                          <a:schemeClr val="tx2"/>
                        </a:solidFill>
                      </a:endParaRPr>
                    </a:p>
                  </a:txBody>
                  <a:tcPr anchor="b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689220">
                <a:tc>
                  <a:txBody>
                    <a:bodyPr/>
                    <a:lstStyle/>
                    <a:p>
                      <a:r>
                        <a:rPr lang="cs-CZ" sz="3200" dirty="0" err="1" smtClean="0">
                          <a:solidFill>
                            <a:srgbClr val="FF0000"/>
                          </a:solidFill>
                        </a:rPr>
                        <a:t>climb</a:t>
                      </a:r>
                      <a:endParaRPr lang="cs-CZ" sz="3200" dirty="0">
                        <a:solidFill>
                          <a:srgbClr val="FF0000"/>
                        </a:solidFill>
                      </a:endParaRP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r>
                        <a:rPr lang="cs-CZ" sz="3200" dirty="0" smtClean="0">
                          <a:solidFill>
                            <a:schemeClr val="tx2"/>
                          </a:solidFill>
                        </a:rPr>
                        <a:t>šplhat</a:t>
                      </a:r>
                      <a:endParaRPr lang="cs-CZ" sz="3200" dirty="0">
                        <a:solidFill>
                          <a:schemeClr val="tx2"/>
                        </a:solidFill>
                      </a:endParaRPr>
                    </a:p>
                  </a:txBody>
                  <a:tcPr anchor="b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dirty="0" smtClean="0">
                          <a:solidFill>
                            <a:srgbClr val="FF0000"/>
                          </a:solidFill>
                        </a:rPr>
                        <a:t>run</a:t>
                      </a:r>
                      <a:endParaRPr lang="cs-CZ" sz="3200" dirty="0">
                        <a:solidFill>
                          <a:srgbClr val="FF0000"/>
                        </a:solidFill>
                      </a:endParaRP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r>
                        <a:rPr lang="cs-CZ" sz="3200" dirty="0" smtClean="0">
                          <a:solidFill>
                            <a:schemeClr val="tx2"/>
                          </a:solidFill>
                        </a:rPr>
                        <a:t>běžet</a:t>
                      </a:r>
                      <a:endParaRPr lang="cs-CZ" sz="3200" dirty="0">
                        <a:solidFill>
                          <a:schemeClr val="tx2"/>
                        </a:solidFill>
                      </a:endParaRPr>
                    </a:p>
                  </a:txBody>
                  <a:tcPr anchor="b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689220">
                <a:tc>
                  <a:txBody>
                    <a:bodyPr/>
                    <a:lstStyle/>
                    <a:p>
                      <a:r>
                        <a:rPr lang="cs-CZ" sz="3200" dirty="0" err="1" smtClean="0">
                          <a:solidFill>
                            <a:srgbClr val="FF0000"/>
                          </a:solidFill>
                        </a:rPr>
                        <a:t>stand</a:t>
                      </a:r>
                      <a:endParaRPr lang="cs-CZ" sz="3200" dirty="0">
                        <a:solidFill>
                          <a:srgbClr val="FF0000"/>
                        </a:solidFill>
                      </a:endParaRP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r>
                        <a:rPr lang="cs-CZ" sz="3200" dirty="0" smtClean="0">
                          <a:solidFill>
                            <a:schemeClr val="tx2"/>
                          </a:solidFill>
                        </a:rPr>
                        <a:t>stát</a:t>
                      </a:r>
                      <a:endParaRPr lang="cs-CZ" sz="3200" dirty="0">
                        <a:solidFill>
                          <a:schemeClr val="tx2"/>
                        </a:solidFill>
                      </a:endParaRPr>
                    </a:p>
                  </a:txBody>
                  <a:tcPr anchor="b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dirty="0" err="1" smtClean="0">
                          <a:solidFill>
                            <a:srgbClr val="FF0000"/>
                          </a:solidFill>
                        </a:rPr>
                        <a:t>lie</a:t>
                      </a:r>
                      <a:endParaRPr lang="cs-CZ" sz="3200" dirty="0">
                        <a:solidFill>
                          <a:srgbClr val="FF0000"/>
                        </a:solidFill>
                      </a:endParaRP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r>
                        <a:rPr lang="cs-CZ" sz="3200" dirty="0" smtClean="0">
                          <a:solidFill>
                            <a:schemeClr val="tx2"/>
                          </a:solidFill>
                        </a:rPr>
                        <a:t>ležet</a:t>
                      </a:r>
                      <a:endParaRPr lang="cs-CZ" sz="3200" dirty="0">
                        <a:solidFill>
                          <a:schemeClr val="tx2"/>
                        </a:solidFill>
                      </a:endParaRPr>
                    </a:p>
                  </a:txBody>
                  <a:tcPr anchor="b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689220">
                <a:tc>
                  <a:txBody>
                    <a:bodyPr/>
                    <a:lstStyle/>
                    <a:p>
                      <a:r>
                        <a:rPr lang="cs-CZ" sz="3200" dirty="0" err="1" smtClean="0">
                          <a:solidFill>
                            <a:srgbClr val="FF0000"/>
                          </a:solidFill>
                        </a:rPr>
                        <a:t>eat</a:t>
                      </a:r>
                      <a:endParaRPr lang="cs-CZ" sz="3200" dirty="0">
                        <a:solidFill>
                          <a:srgbClr val="FF0000"/>
                        </a:solidFill>
                      </a:endParaRP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r>
                        <a:rPr lang="cs-CZ" sz="3200" dirty="0" smtClean="0">
                          <a:solidFill>
                            <a:schemeClr val="tx2"/>
                          </a:solidFill>
                        </a:rPr>
                        <a:t>jíst</a:t>
                      </a:r>
                      <a:endParaRPr lang="cs-CZ" sz="3200" dirty="0">
                        <a:solidFill>
                          <a:schemeClr val="tx2"/>
                        </a:solidFill>
                      </a:endParaRPr>
                    </a:p>
                  </a:txBody>
                  <a:tcPr anchor="b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dirty="0" err="1" smtClean="0">
                          <a:solidFill>
                            <a:srgbClr val="FF0000"/>
                          </a:solidFill>
                        </a:rPr>
                        <a:t>look</a:t>
                      </a:r>
                      <a:endParaRPr lang="cs-CZ" sz="3200" dirty="0">
                        <a:solidFill>
                          <a:srgbClr val="FF0000"/>
                        </a:solidFill>
                      </a:endParaRP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r>
                        <a:rPr lang="cs-CZ" sz="3200" dirty="0" smtClean="0">
                          <a:solidFill>
                            <a:schemeClr val="tx2"/>
                          </a:solidFill>
                        </a:rPr>
                        <a:t>hledět</a:t>
                      </a:r>
                      <a:endParaRPr lang="cs-CZ" sz="3200" dirty="0">
                        <a:solidFill>
                          <a:schemeClr val="tx2"/>
                        </a:solidFill>
                      </a:endParaRPr>
                    </a:p>
                  </a:txBody>
                  <a:tcPr anchor="b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083550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08912" cy="792088"/>
          </a:xfrm>
          <a:solidFill>
            <a:schemeClr val="accent3"/>
          </a:solidFill>
        </p:spPr>
        <p:txBody>
          <a:bodyPr>
            <a:normAutofit fontScale="90000"/>
          </a:bodyPr>
          <a:lstStyle/>
          <a:p>
            <a:r>
              <a:rPr lang="cs-CZ" sz="3100" dirty="0" smtClean="0"/>
              <a:t>Slož 10 anglických slov. Každé číslo představuje jedno písmeno anglické </a:t>
            </a:r>
            <a:r>
              <a:rPr lang="cs-CZ" sz="3100" dirty="0" err="1" smtClean="0"/>
              <a:t>abecedy.Přelož</a:t>
            </a:r>
            <a:r>
              <a:rPr lang="cs-CZ" sz="1800" dirty="0" smtClean="0"/>
              <a:t>.</a:t>
            </a:r>
            <a:endParaRPr lang="cs-CZ" sz="1800" dirty="0"/>
          </a:p>
        </p:txBody>
      </p:sp>
      <p:graphicFrame>
        <p:nvGraphicFramePr>
          <p:cNvPr id="3" name="Zástupný symbol pro obsah 2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4734943"/>
              </p:ext>
            </p:extLst>
          </p:nvPr>
        </p:nvGraphicFramePr>
        <p:xfrm>
          <a:off x="457200" y="1124744"/>
          <a:ext cx="8243824" cy="5616622"/>
        </p:xfrm>
        <a:graphic>
          <a:graphicData uri="http://schemas.openxmlformats.org/drawingml/2006/table">
            <a:tbl>
              <a:tblPr firstRow="1" bandRow="1">
                <a:tableStyleId>{16D9F66E-5EB9-4882-86FB-DCBF35E3C3E4}</a:tableStyleId>
              </a:tblPr>
              <a:tblGrid>
                <a:gridCol w="329184"/>
                <a:gridCol w="329184"/>
                <a:gridCol w="329184"/>
                <a:gridCol w="329184"/>
                <a:gridCol w="329184"/>
                <a:gridCol w="329184"/>
                <a:gridCol w="329184"/>
                <a:gridCol w="329184"/>
                <a:gridCol w="116840"/>
                <a:gridCol w="219456"/>
                <a:gridCol w="329184"/>
                <a:gridCol w="329184"/>
                <a:gridCol w="329184"/>
                <a:gridCol w="329184"/>
                <a:gridCol w="329184"/>
                <a:gridCol w="329184"/>
                <a:gridCol w="329184"/>
                <a:gridCol w="219456"/>
                <a:gridCol w="116840"/>
                <a:gridCol w="329184"/>
                <a:gridCol w="329184"/>
                <a:gridCol w="329184"/>
                <a:gridCol w="329184"/>
                <a:gridCol w="329184"/>
                <a:gridCol w="329184"/>
                <a:gridCol w="329184"/>
                <a:gridCol w="329184"/>
              </a:tblGrid>
              <a:tr h="510602">
                <a:tc>
                  <a:txBody>
                    <a:bodyPr/>
                    <a:lstStyle/>
                    <a:p>
                      <a:r>
                        <a:rPr lang="cs-CZ" sz="1100" dirty="0" smtClean="0"/>
                        <a:t>A</a:t>
                      </a:r>
                    </a:p>
                    <a:p>
                      <a:r>
                        <a:rPr lang="cs-CZ" sz="1100" dirty="0" smtClean="0"/>
                        <a:t>1</a:t>
                      </a:r>
                      <a:endParaRPr lang="cs-CZ" sz="1100" dirty="0"/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100" dirty="0" smtClean="0"/>
                        <a:t>B</a:t>
                      </a:r>
                    </a:p>
                    <a:p>
                      <a:r>
                        <a:rPr lang="cs-CZ" sz="1100" dirty="0" smtClean="0"/>
                        <a:t>2</a:t>
                      </a:r>
                      <a:endParaRPr lang="cs-CZ" sz="1100" dirty="0"/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100" dirty="0" smtClean="0"/>
                        <a:t>C</a:t>
                      </a:r>
                    </a:p>
                    <a:p>
                      <a:r>
                        <a:rPr lang="cs-CZ" sz="1100" dirty="0" smtClean="0"/>
                        <a:t>3</a:t>
                      </a:r>
                      <a:endParaRPr lang="cs-CZ" sz="1100" dirty="0"/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100" dirty="0" smtClean="0"/>
                        <a:t>D</a:t>
                      </a:r>
                    </a:p>
                    <a:p>
                      <a:r>
                        <a:rPr lang="cs-CZ" sz="1100" dirty="0" smtClean="0"/>
                        <a:t>4</a:t>
                      </a:r>
                      <a:endParaRPr lang="cs-CZ" sz="1100" dirty="0"/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100" dirty="0" smtClean="0"/>
                        <a:t>E</a:t>
                      </a:r>
                    </a:p>
                    <a:p>
                      <a:r>
                        <a:rPr lang="cs-CZ" sz="1100" dirty="0" smtClean="0"/>
                        <a:t>5</a:t>
                      </a:r>
                      <a:endParaRPr lang="cs-CZ" sz="1100" dirty="0"/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100" dirty="0" smtClean="0"/>
                        <a:t>F</a:t>
                      </a:r>
                    </a:p>
                    <a:p>
                      <a:r>
                        <a:rPr lang="cs-CZ" sz="1100" dirty="0" smtClean="0"/>
                        <a:t>6</a:t>
                      </a:r>
                      <a:endParaRPr lang="cs-CZ" sz="1100" dirty="0"/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100" dirty="0" smtClean="0"/>
                        <a:t>G</a:t>
                      </a:r>
                    </a:p>
                    <a:p>
                      <a:r>
                        <a:rPr lang="cs-CZ" sz="1100" dirty="0" smtClean="0"/>
                        <a:t>7</a:t>
                      </a:r>
                      <a:endParaRPr lang="cs-CZ" sz="1100" dirty="0"/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100" dirty="0" smtClean="0"/>
                        <a:t>H</a:t>
                      </a:r>
                    </a:p>
                    <a:p>
                      <a:r>
                        <a:rPr lang="cs-CZ" sz="1100" dirty="0" smtClean="0"/>
                        <a:t>8</a:t>
                      </a:r>
                      <a:endParaRPr lang="cs-CZ" sz="1100" dirty="0"/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  <a:tc gridSpan="2">
                  <a:txBody>
                    <a:bodyPr/>
                    <a:lstStyle/>
                    <a:p>
                      <a:r>
                        <a:rPr lang="cs-CZ" sz="1100" dirty="0" smtClean="0"/>
                        <a:t>I</a:t>
                      </a:r>
                    </a:p>
                    <a:p>
                      <a:r>
                        <a:rPr lang="cs-CZ" sz="1100" dirty="0" smtClean="0"/>
                        <a:t>9</a:t>
                      </a:r>
                      <a:endParaRPr lang="cs-CZ" sz="1100" dirty="0"/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/>
                        <a:t>J</a:t>
                      </a:r>
                    </a:p>
                    <a:p>
                      <a:r>
                        <a:rPr lang="cs-CZ" sz="1100" dirty="0" smtClean="0"/>
                        <a:t>10</a:t>
                      </a:r>
                      <a:endParaRPr lang="cs-CZ" sz="1100" dirty="0"/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100" dirty="0" smtClean="0"/>
                        <a:t>K</a:t>
                      </a:r>
                    </a:p>
                    <a:p>
                      <a:r>
                        <a:rPr lang="cs-CZ" sz="1100" dirty="0" smtClean="0"/>
                        <a:t>11</a:t>
                      </a:r>
                      <a:endParaRPr lang="cs-CZ" sz="1100" dirty="0"/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100" dirty="0" smtClean="0"/>
                        <a:t>L</a:t>
                      </a:r>
                    </a:p>
                    <a:p>
                      <a:r>
                        <a:rPr lang="cs-CZ" sz="1100" dirty="0" smtClean="0"/>
                        <a:t>12</a:t>
                      </a:r>
                      <a:endParaRPr lang="cs-CZ" sz="1100" dirty="0"/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100" dirty="0" smtClean="0"/>
                        <a:t>M</a:t>
                      </a:r>
                    </a:p>
                    <a:p>
                      <a:r>
                        <a:rPr lang="cs-CZ" sz="1100" dirty="0" smtClean="0"/>
                        <a:t>13</a:t>
                      </a:r>
                      <a:endParaRPr lang="cs-CZ" sz="1100" dirty="0"/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100" dirty="0" smtClean="0"/>
                        <a:t>N</a:t>
                      </a:r>
                    </a:p>
                    <a:p>
                      <a:r>
                        <a:rPr lang="cs-CZ" sz="1100" dirty="0" smtClean="0"/>
                        <a:t>14</a:t>
                      </a:r>
                      <a:endParaRPr lang="cs-CZ" sz="1100" dirty="0"/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100" dirty="0" smtClean="0"/>
                        <a:t>O</a:t>
                      </a:r>
                    </a:p>
                    <a:p>
                      <a:r>
                        <a:rPr lang="cs-CZ" sz="1100" dirty="0" smtClean="0"/>
                        <a:t>15</a:t>
                      </a:r>
                      <a:endParaRPr lang="cs-CZ" sz="1100" dirty="0"/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100" dirty="0" smtClean="0"/>
                        <a:t>P</a:t>
                      </a:r>
                    </a:p>
                    <a:p>
                      <a:r>
                        <a:rPr lang="cs-CZ" sz="1100" dirty="0" smtClean="0"/>
                        <a:t>16</a:t>
                      </a:r>
                      <a:endParaRPr lang="cs-CZ" sz="1100" dirty="0"/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  <a:tc gridSpan="2">
                  <a:txBody>
                    <a:bodyPr/>
                    <a:lstStyle/>
                    <a:p>
                      <a:r>
                        <a:rPr lang="cs-CZ" sz="1100" dirty="0" smtClean="0"/>
                        <a:t>R</a:t>
                      </a:r>
                    </a:p>
                    <a:p>
                      <a:r>
                        <a:rPr lang="cs-CZ" sz="1100" dirty="0" smtClean="0"/>
                        <a:t>17</a:t>
                      </a:r>
                      <a:endParaRPr lang="cs-CZ" sz="1100" dirty="0"/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/>
                        <a:t>S</a:t>
                      </a:r>
                    </a:p>
                    <a:p>
                      <a:r>
                        <a:rPr lang="cs-CZ" sz="1100" dirty="0" smtClean="0"/>
                        <a:t>18</a:t>
                      </a:r>
                      <a:endParaRPr lang="cs-CZ" sz="1100" dirty="0"/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100" dirty="0" smtClean="0"/>
                        <a:t>T</a:t>
                      </a:r>
                    </a:p>
                    <a:p>
                      <a:r>
                        <a:rPr lang="cs-CZ" sz="1100" dirty="0" smtClean="0"/>
                        <a:t>19</a:t>
                      </a:r>
                      <a:endParaRPr lang="cs-CZ" sz="1100" dirty="0"/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100" dirty="0" smtClean="0"/>
                        <a:t>U</a:t>
                      </a:r>
                    </a:p>
                    <a:p>
                      <a:r>
                        <a:rPr lang="cs-CZ" sz="1100" dirty="0" smtClean="0"/>
                        <a:t>20</a:t>
                      </a:r>
                      <a:endParaRPr lang="cs-CZ" sz="1100" dirty="0"/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100" dirty="0" smtClean="0"/>
                        <a:t>V</a:t>
                      </a:r>
                    </a:p>
                    <a:p>
                      <a:r>
                        <a:rPr lang="cs-CZ" sz="1100" dirty="0" smtClean="0"/>
                        <a:t>21</a:t>
                      </a:r>
                      <a:endParaRPr lang="cs-CZ" sz="1100" dirty="0"/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100" dirty="0" smtClean="0"/>
                        <a:t>W</a:t>
                      </a:r>
                    </a:p>
                    <a:p>
                      <a:r>
                        <a:rPr lang="cs-CZ" sz="1100" dirty="0" smtClean="0"/>
                        <a:t>22</a:t>
                      </a:r>
                      <a:endParaRPr lang="cs-CZ" sz="1100" dirty="0"/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100" dirty="0" smtClean="0"/>
                        <a:t>X</a:t>
                      </a:r>
                    </a:p>
                    <a:p>
                      <a:r>
                        <a:rPr lang="cs-CZ" sz="1100" dirty="0" smtClean="0"/>
                        <a:t>23</a:t>
                      </a:r>
                      <a:endParaRPr lang="cs-CZ" sz="1100" dirty="0"/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100" dirty="0" smtClean="0"/>
                        <a:t>Y</a:t>
                      </a:r>
                    </a:p>
                    <a:p>
                      <a:r>
                        <a:rPr lang="cs-CZ" sz="1100" dirty="0" smtClean="0"/>
                        <a:t>24</a:t>
                      </a:r>
                      <a:endParaRPr lang="cs-CZ" sz="1100" dirty="0"/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100" dirty="0" smtClean="0"/>
                        <a:t>Z</a:t>
                      </a:r>
                    </a:p>
                    <a:p>
                      <a:r>
                        <a:rPr lang="cs-CZ" sz="1100" dirty="0" smtClean="0"/>
                        <a:t>25</a:t>
                      </a:r>
                      <a:endParaRPr lang="cs-CZ" sz="1100" dirty="0"/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</a:tr>
              <a:tr h="510602">
                <a:tc gridSpan="9">
                  <a:txBody>
                    <a:bodyPr/>
                    <a:lstStyle/>
                    <a:p>
                      <a:r>
                        <a:rPr lang="cs-CZ" dirty="0" smtClean="0"/>
                        <a:t>19,</a:t>
                      </a:r>
                      <a:r>
                        <a:rPr lang="cs-CZ" baseline="0" dirty="0" smtClean="0"/>
                        <a:t>16,18,9,14,7</a:t>
                      </a:r>
                      <a:endParaRPr lang="cs-CZ" dirty="0">
                        <a:solidFill>
                          <a:schemeClr val="accent4">
                            <a:lumMod val="75000"/>
                          </a:schemeClr>
                        </a:solidFill>
                      </a:endParaRPr>
                    </a:p>
                  </a:txBody>
                  <a:tcPr anchor="b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9">
                  <a:txBody>
                    <a:bodyPr/>
                    <a:lstStyle/>
                    <a:p>
                      <a:endParaRPr lang="cs-CZ">
                        <a:solidFill>
                          <a:schemeClr val="accent4">
                            <a:lumMod val="75000"/>
                          </a:schemeClr>
                        </a:solidFill>
                      </a:endParaRPr>
                    </a:p>
                  </a:txBody>
                  <a:tcPr anchor="b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9">
                  <a:txBody>
                    <a:bodyPr/>
                    <a:lstStyle/>
                    <a:p>
                      <a:endParaRPr lang="cs-CZ" dirty="0">
                        <a:solidFill>
                          <a:schemeClr val="accent4">
                            <a:lumMod val="75000"/>
                          </a:schemeClr>
                        </a:solidFill>
                      </a:endParaRPr>
                    </a:p>
                  </a:txBody>
                  <a:tcPr anchor="b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10602">
                <a:tc gridSpan="9">
                  <a:txBody>
                    <a:bodyPr/>
                    <a:lstStyle/>
                    <a:p>
                      <a:r>
                        <a:rPr lang="cs-CZ" dirty="0" smtClean="0"/>
                        <a:t>19,21,13,13,5,18</a:t>
                      </a:r>
                      <a:endParaRPr lang="cs-CZ" dirty="0">
                        <a:solidFill>
                          <a:schemeClr val="accent4">
                            <a:lumMod val="75000"/>
                          </a:schemeClr>
                        </a:solidFill>
                      </a:endParaRPr>
                    </a:p>
                  </a:txBody>
                  <a:tcPr anchor="b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9">
                  <a:txBody>
                    <a:bodyPr/>
                    <a:lstStyle/>
                    <a:p>
                      <a:endParaRPr lang="cs-CZ" dirty="0">
                        <a:solidFill>
                          <a:schemeClr val="accent4">
                            <a:lumMod val="75000"/>
                          </a:schemeClr>
                        </a:solidFill>
                      </a:endParaRPr>
                    </a:p>
                  </a:txBody>
                  <a:tcPr anchor="b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9">
                  <a:txBody>
                    <a:bodyPr/>
                    <a:lstStyle/>
                    <a:p>
                      <a:endParaRPr lang="cs-CZ">
                        <a:solidFill>
                          <a:schemeClr val="accent4">
                            <a:lumMod val="75000"/>
                          </a:schemeClr>
                        </a:solidFill>
                      </a:endParaRPr>
                    </a:p>
                  </a:txBody>
                  <a:tcPr anchor="b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10602">
                <a:tc gridSpan="9">
                  <a:txBody>
                    <a:bodyPr/>
                    <a:lstStyle/>
                    <a:p>
                      <a:r>
                        <a:rPr lang="cs-CZ" dirty="0" smtClean="0"/>
                        <a:t>1,21,20,21,13,14</a:t>
                      </a:r>
                      <a:endParaRPr lang="cs-CZ" dirty="0">
                        <a:solidFill>
                          <a:schemeClr val="accent4">
                            <a:lumMod val="75000"/>
                          </a:schemeClr>
                        </a:solidFill>
                      </a:endParaRPr>
                    </a:p>
                  </a:txBody>
                  <a:tcPr anchor="b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9">
                  <a:txBody>
                    <a:bodyPr/>
                    <a:lstStyle/>
                    <a:p>
                      <a:endParaRPr lang="cs-CZ" dirty="0">
                        <a:solidFill>
                          <a:schemeClr val="accent4">
                            <a:lumMod val="75000"/>
                          </a:schemeClr>
                        </a:solidFill>
                      </a:endParaRPr>
                    </a:p>
                  </a:txBody>
                  <a:tcPr anchor="b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9">
                  <a:txBody>
                    <a:bodyPr/>
                    <a:lstStyle/>
                    <a:p>
                      <a:endParaRPr lang="cs-CZ">
                        <a:solidFill>
                          <a:schemeClr val="accent4">
                            <a:lumMod val="75000"/>
                          </a:schemeClr>
                        </a:solidFill>
                      </a:endParaRPr>
                    </a:p>
                  </a:txBody>
                  <a:tcPr anchor="b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10602">
                <a:tc gridSpan="9">
                  <a:txBody>
                    <a:bodyPr/>
                    <a:lstStyle/>
                    <a:p>
                      <a:r>
                        <a:rPr lang="cs-CZ" dirty="0" smtClean="0"/>
                        <a:t>23,9,14,20,5,18</a:t>
                      </a:r>
                      <a:endParaRPr lang="cs-CZ" dirty="0">
                        <a:solidFill>
                          <a:schemeClr val="accent4">
                            <a:lumMod val="75000"/>
                          </a:schemeClr>
                        </a:solidFill>
                      </a:endParaRPr>
                    </a:p>
                  </a:txBody>
                  <a:tcPr anchor="b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9">
                  <a:txBody>
                    <a:bodyPr/>
                    <a:lstStyle/>
                    <a:p>
                      <a:endParaRPr lang="cs-CZ" dirty="0">
                        <a:solidFill>
                          <a:schemeClr val="accent4">
                            <a:lumMod val="75000"/>
                          </a:schemeClr>
                        </a:solidFill>
                      </a:endParaRPr>
                    </a:p>
                  </a:txBody>
                  <a:tcPr anchor="b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9">
                  <a:txBody>
                    <a:bodyPr/>
                    <a:lstStyle/>
                    <a:p>
                      <a:endParaRPr lang="cs-CZ">
                        <a:solidFill>
                          <a:schemeClr val="accent4">
                            <a:lumMod val="75000"/>
                          </a:schemeClr>
                        </a:solidFill>
                      </a:endParaRPr>
                    </a:p>
                  </a:txBody>
                  <a:tcPr anchor="b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10602">
                <a:tc gridSpan="9">
                  <a:txBody>
                    <a:bodyPr/>
                    <a:lstStyle/>
                    <a:p>
                      <a:r>
                        <a:rPr lang="cs-CZ" dirty="0" smtClean="0"/>
                        <a:t>3,12,1,19,19</a:t>
                      </a:r>
                      <a:endParaRPr lang="cs-CZ" dirty="0">
                        <a:solidFill>
                          <a:schemeClr val="accent4">
                            <a:lumMod val="75000"/>
                          </a:schemeClr>
                        </a:solidFill>
                      </a:endParaRPr>
                    </a:p>
                  </a:txBody>
                  <a:tcPr anchor="b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9">
                  <a:txBody>
                    <a:bodyPr/>
                    <a:lstStyle/>
                    <a:p>
                      <a:endParaRPr lang="cs-CZ" dirty="0">
                        <a:solidFill>
                          <a:schemeClr val="accent4">
                            <a:lumMod val="75000"/>
                          </a:schemeClr>
                        </a:solidFill>
                      </a:endParaRPr>
                    </a:p>
                  </a:txBody>
                  <a:tcPr anchor="b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9">
                  <a:txBody>
                    <a:bodyPr/>
                    <a:lstStyle/>
                    <a:p>
                      <a:endParaRPr lang="cs-CZ" dirty="0">
                        <a:solidFill>
                          <a:schemeClr val="accent4">
                            <a:lumMod val="75000"/>
                          </a:schemeClr>
                        </a:solidFill>
                      </a:endParaRPr>
                    </a:p>
                  </a:txBody>
                  <a:tcPr anchor="b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10602">
                <a:tc gridSpan="9">
                  <a:txBody>
                    <a:bodyPr/>
                    <a:lstStyle/>
                    <a:p>
                      <a:r>
                        <a:rPr lang="cs-CZ" dirty="0" smtClean="0"/>
                        <a:t>20,5,1,3,8,5,18</a:t>
                      </a:r>
                      <a:endParaRPr lang="cs-CZ" dirty="0">
                        <a:solidFill>
                          <a:schemeClr val="accent4">
                            <a:lumMod val="75000"/>
                          </a:schemeClr>
                        </a:solidFill>
                      </a:endParaRPr>
                    </a:p>
                  </a:txBody>
                  <a:tcPr anchor="b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9">
                  <a:txBody>
                    <a:bodyPr/>
                    <a:lstStyle/>
                    <a:p>
                      <a:endParaRPr lang="cs-CZ" dirty="0">
                        <a:solidFill>
                          <a:schemeClr val="accent4">
                            <a:lumMod val="75000"/>
                          </a:schemeClr>
                        </a:solidFill>
                      </a:endParaRPr>
                    </a:p>
                  </a:txBody>
                  <a:tcPr anchor="b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9">
                  <a:txBody>
                    <a:bodyPr/>
                    <a:lstStyle/>
                    <a:p>
                      <a:endParaRPr lang="cs-CZ" dirty="0">
                        <a:solidFill>
                          <a:schemeClr val="accent4">
                            <a:lumMod val="75000"/>
                          </a:schemeClr>
                        </a:solidFill>
                      </a:endParaRPr>
                    </a:p>
                  </a:txBody>
                  <a:tcPr anchor="b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10602">
                <a:tc gridSpan="9">
                  <a:txBody>
                    <a:bodyPr/>
                    <a:lstStyle/>
                    <a:p>
                      <a:r>
                        <a:rPr lang="cs-CZ" dirty="0" smtClean="0"/>
                        <a:t>16,9,3,20,21,18,5</a:t>
                      </a:r>
                      <a:endParaRPr lang="cs-CZ" dirty="0">
                        <a:solidFill>
                          <a:schemeClr val="accent4">
                            <a:lumMod val="75000"/>
                          </a:schemeClr>
                        </a:solidFill>
                      </a:endParaRPr>
                    </a:p>
                  </a:txBody>
                  <a:tcPr anchor="b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9">
                  <a:txBody>
                    <a:bodyPr/>
                    <a:lstStyle/>
                    <a:p>
                      <a:endParaRPr lang="cs-CZ" dirty="0">
                        <a:solidFill>
                          <a:schemeClr val="accent4">
                            <a:lumMod val="75000"/>
                          </a:schemeClr>
                        </a:solidFill>
                      </a:endParaRPr>
                    </a:p>
                  </a:txBody>
                  <a:tcPr anchor="b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9">
                  <a:txBody>
                    <a:bodyPr/>
                    <a:lstStyle/>
                    <a:p>
                      <a:endParaRPr lang="cs-CZ" dirty="0">
                        <a:solidFill>
                          <a:schemeClr val="accent4">
                            <a:lumMod val="75000"/>
                          </a:schemeClr>
                        </a:solidFill>
                      </a:endParaRPr>
                    </a:p>
                  </a:txBody>
                  <a:tcPr anchor="b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10602">
                <a:tc gridSpan="9">
                  <a:txBody>
                    <a:bodyPr/>
                    <a:lstStyle/>
                    <a:p>
                      <a:r>
                        <a:rPr lang="cs-CZ" dirty="0" smtClean="0"/>
                        <a:t>2,12,1,3,11,2,15,1,18,4</a:t>
                      </a:r>
                      <a:endParaRPr lang="cs-CZ" dirty="0">
                        <a:solidFill>
                          <a:schemeClr val="accent4">
                            <a:lumMod val="75000"/>
                          </a:schemeClr>
                        </a:solidFill>
                      </a:endParaRPr>
                    </a:p>
                  </a:txBody>
                  <a:tcPr anchor="b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9">
                  <a:txBody>
                    <a:bodyPr/>
                    <a:lstStyle/>
                    <a:p>
                      <a:endParaRPr lang="cs-CZ">
                        <a:solidFill>
                          <a:schemeClr val="accent4">
                            <a:lumMod val="75000"/>
                          </a:schemeClr>
                        </a:solidFill>
                      </a:endParaRPr>
                    </a:p>
                  </a:txBody>
                  <a:tcPr anchor="b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9">
                  <a:txBody>
                    <a:bodyPr/>
                    <a:lstStyle/>
                    <a:p>
                      <a:endParaRPr lang="cs-CZ" dirty="0">
                        <a:solidFill>
                          <a:schemeClr val="accent4">
                            <a:lumMod val="75000"/>
                          </a:schemeClr>
                        </a:solidFill>
                      </a:endParaRPr>
                    </a:p>
                  </a:txBody>
                  <a:tcPr anchor="b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10602">
                <a:tc gridSpan="9">
                  <a:txBody>
                    <a:bodyPr/>
                    <a:lstStyle/>
                    <a:p>
                      <a:r>
                        <a:rPr lang="cs-CZ" dirty="0" smtClean="0"/>
                        <a:t>18,21,2,2,5,18</a:t>
                      </a:r>
                      <a:endParaRPr lang="cs-CZ" dirty="0">
                        <a:solidFill>
                          <a:schemeClr val="accent4">
                            <a:lumMod val="75000"/>
                          </a:schemeClr>
                        </a:solidFill>
                      </a:endParaRPr>
                    </a:p>
                  </a:txBody>
                  <a:tcPr anchor="b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9">
                  <a:txBody>
                    <a:bodyPr/>
                    <a:lstStyle/>
                    <a:p>
                      <a:endParaRPr lang="cs-CZ">
                        <a:solidFill>
                          <a:schemeClr val="accent4">
                            <a:lumMod val="75000"/>
                          </a:schemeClr>
                        </a:solidFill>
                      </a:endParaRPr>
                    </a:p>
                  </a:txBody>
                  <a:tcPr anchor="b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9">
                  <a:txBody>
                    <a:bodyPr/>
                    <a:lstStyle/>
                    <a:p>
                      <a:endParaRPr lang="cs-CZ" dirty="0">
                        <a:solidFill>
                          <a:schemeClr val="accent4">
                            <a:lumMod val="75000"/>
                          </a:schemeClr>
                        </a:solidFill>
                      </a:endParaRPr>
                    </a:p>
                  </a:txBody>
                  <a:tcPr anchor="b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10602">
                <a:tc gridSpan="9">
                  <a:txBody>
                    <a:bodyPr/>
                    <a:lstStyle/>
                    <a:p>
                      <a:r>
                        <a:rPr lang="cs-CZ" dirty="0" smtClean="0"/>
                        <a:t>23,9,14,4,15,23</a:t>
                      </a:r>
                      <a:endParaRPr lang="cs-CZ" dirty="0">
                        <a:solidFill>
                          <a:schemeClr val="accent4">
                            <a:lumMod val="75000"/>
                          </a:schemeClr>
                        </a:solidFill>
                      </a:endParaRPr>
                    </a:p>
                  </a:txBody>
                  <a:tcPr anchor="b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9">
                  <a:txBody>
                    <a:bodyPr/>
                    <a:lstStyle/>
                    <a:p>
                      <a:endParaRPr lang="cs-CZ">
                        <a:solidFill>
                          <a:schemeClr val="accent4">
                            <a:lumMod val="75000"/>
                          </a:schemeClr>
                        </a:solidFill>
                      </a:endParaRPr>
                    </a:p>
                  </a:txBody>
                  <a:tcPr anchor="b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9">
                  <a:txBody>
                    <a:bodyPr/>
                    <a:lstStyle/>
                    <a:p>
                      <a:endParaRPr lang="cs-CZ" dirty="0">
                        <a:solidFill>
                          <a:schemeClr val="accent4">
                            <a:lumMod val="75000"/>
                          </a:schemeClr>
                        </a:solidFill>
                      </a:endParaRPr>
                    </a:p>
                  </a:txBody>
                  <a:tcPr anchor="b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083118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2674640" cy="778098"/>
          </a:xfrm>
          <a:solidFill>
            <a:srgbClr val="00B0F0"/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>
                <a:solidFill>
                  <a:schemeClr val="bg1"/>
                </a:solidFill>
              </a:rPr>
              <a:t>Řešení</a:t>
            </a:r>
            <a:r>
              <a:rPr lang="cs-CZ" b="1" dirty="0">
                <a:solidFill>
                  <a:schemeClr val="bg1"/>
                </a:solidFill>
              </a:rPr>
              <a:t>: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61996510"/>
              </p:ext>
            </p:extLst>
          </p:nvPr>
        </p:nvGraphicFramePr>
        <p:xfrm>
          <a:off x="457200" y="1268411"/>
          <a:ext cx="8229600" cy="5181600"/>
        </p:xfrm>
        <a:graphic>
          <a:graphicData uri="http://schemas.openxmlformats.org/drawingml/2006/table">
            <a:tbl>
              <a:tblPr firstRow="1" bandRow="1">
                <a:tableStyleId>{16D9F66E-5EB9-4882-86FB-DCBF35E3C3E4}</a:tableStyleId>
              </a:tblPr>
              <a:tblGrid>
                <a:gridCol w="4114800"/>
                <a:gridCol w="4114800"/>
              </a:tblGrid>
              <a:tr h="496890">
                <a:tc>
                  <a:txBody>
                    <a:bodyPr/>
                    <a:lstStyle/>
                    <a:p>
                      <a:r>
                        <a:rPr lang="cs-CZ" sz="2800" b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SPRING</a:t>
                      </a:r>
                      <a:endParaRPr lang="cs-CZ" sz="2800" b="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r>
                        <a:rPr lang="cs-CZ" sz="2800" b="0" dirty="0" smtClean="0">
                          <a:solidFill>
                            <a:schemeClr val="tx2"/>
                          </a:solidFill>
                        </a:rPr>
                        <a:t>JARO</a:t>
                      </a:r>
                      <a:endParaRPr lang="cs-CZ" sz="2800" b="0" dirty="0">
                        <a:solidFill>
                          <a:schemeClr val="tx2"/>
                        </a:solidFill>
                      </a:endParaRPr>
                    </a:p>
                  </a:txBody>
                  <a:tcPr anchor="b"/>
                </a:tc>
              </a:tr>
              <a:tr h="496890"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SUMMER</a:t>
                      </a:r>
                      <a:endParaRPr lang="cs-CZ" sz="280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chemeClr val="tx2"/>
                          </a:solidFill>
                        </a:rPr>
                        <a:t>LÉTO</a:t>
                      </a:r>
                      <a:endParaRPr lang="cs-CZ" sz="2800" dirty="0">
                        <a:solidFill>
                          <a:schemeClr val="tx2"/>
                        </a:solidFill>
                      </a:endParaRPr>
                    </a:p>
                  </a:txBody>
                  <a:tcPr anchor="b"/>
                </a:tc>
              </a:tr>
              <a:tr h="496890"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AUTUMN</a:t>
                      </a:r>
                      <a:endParaRPr lang="cs-CZ" sz="280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chemeClr val="tx2"/>
                          </a:solidFill>
                        </a:rPr>
                        <a:t>PODZIM</a:t>
                      </a:r>
                      <a:endParaRPr lang="cs-CZ" sz="2800" dirty="0">
                        <a:solidFill>
                          <a:schemeClr val="tx2"/>
                        </a:solidFill>
                      </a:endParaRPr>
                    </a:p>
                  </a:txBody>
                  <a:tcPr anchor="b"/>
                </a:tc>
              </a:tr>
              <a:tr h="496890"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WINTER</a:t>
                      </a:r>
                      <a:endParaRPr lang="cs-CZ" sz="280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chemeClr val="tx2"/>
                          </a:solidFill>
                        </a:rPr>
                        <a:t>ZIMA</a:t>
                      </a:r>
                      <a:endParaRPr lang="cs-CZ" sz="2800" dirty="0">
                        <a:solidFill>
                          <a:schemeClr val="tx2"/>
                        </a:solidFill>
                      </a:endParaRPr>
                    </a:p>
                  </a:txBody>
                  <a:tcPr anchor="b"/>
                </a:tc>
              </a:tr>
              <a:tr h="496890"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CLASS</a:t>
                      </a:r>
                      <a:endParaRPr lang="cs-CZ" sz="280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chemeClr val="tx2"/>
                          </a:solidFill>
                        </a:rPr>
                        <a:t>TŘÍDA</a:t>
                      </a:r>
                      <a:endParaRPr lang="cs-CZ" sz="2800" dirty="0">
                        <a:solidFill>
                          <a:schemeClr val="tx2"/>
                        </a:solidFill>
                      </a:endParaRPr>
                    </a:p>
                  </a:txBody>
                  <a:tcPr anchor="b"/>
                </a:tc>
              </a:tr>
              <a:tr h="496890"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TEACHER</a:t>
                      </a:r>
                      <a:endParaRPr lang="cs-CZ" sz="280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chemeClr val="tx2"/>
                          </a:solidFill>
                        </a:rPr>
                        <a:t>UČITEL</a:t>
                      </a:r>
                      <a:endParaRPr lang="cs-CZ" sz="2800" dirty="0">
                        <a:solidFill>
                          <a:schemeClr val="tx2"/>
                        </a:solidFill>
                      </a:endParaRPr>
                    </a:p>
                  </a:txBody>
                  <a:tcPr anchor="b"/>
                </a:tc>
              </a:tr>
              <a:tr h="496890"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PICTURE</a:t>
                      </a:r>
                      <a:endParaRPr lang="cs-CZ" sz="280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chemeClr val="tx2"/>
                          </a:solidFill>
                        </a:rPr>
                        <a:t>OBRÁZEK</a:t>
                      </a:r>
                      <a:endParaRPr lang="cs-CZ" sz="2800" dirty="0">
                        <a:solidFill>
                          <a:schemeClr val="tx2"/>
                        </a:solidFill>
                      </a:endParaRPr>
                    </a:p>
                  </a:txBody>
                  <a:tcPr anchor="b"/>
                </a:tc>
              </a:tr>
              <a:tr h="496890"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BLACKBOARD</a:t>
                      </a:r>
                      <a:endParaRPr lang="cs-CZ" sz="280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chemeClr val="tx2"/>
                          </a:solidFill>
                        </a:rPr>
                        <a:t>TABULE</a:t>
                      </a:r>
                      <a:endParaRPr lang="cs-CZ" sz="2800" dirty="0">
                        <a:solidFill>
                          <a:schemeClr val="tx2"/>
                        </a:solidFill>
                      </a:endParaRPr>
                    </a:p>
                  </a:txBody>
                  <a:tcPr anchor="b"/>
                </a:tc>
              </a:tr>
              <a:tr h="496890"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RUBBER</a:t>
                      </a:r>
                      <a:endParaRPr lang="cs-CZ" sz="280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chemeClr val="tx2"/>
                          </a:solidFill>
                        </a:rPr>
                        <a:t>GUMA</a:t>
                      </a:r>
                      <a:endParaRPr lang="cs-CZ" sz="2800" dirty="0">
                        <a:solidFill>
                          <a:schemeClr val="tx2"/>
                        </a:solidFill>
                      </a:endParaRPr>
                    </a:p>
                  </a:txBody>
                  <a:tcPr anchor="b"/>
                </a:tc>
              </a:tr>
              <a:tr h="496890"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WINDOW</a:t>
                      </a:r>
                      <a:endParaRPr lang="cs-CZ" sz="280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chemeClr val="tx2"/>
                          </a:solidFill>
                        </a:rPr>
                        <a:t>OKNO</a:t>
                      </a:r>
                      <a:endParaRPr lang="cs-CZ" sz="2800" dirty="0">
                        <a:solidFill>
                          <a:schemeClr val="tx2"/>
                        </a:solidFill>
                      </a:endParaRPr>
                    </a:p>
                  </a:txBody>
                  <a:tcPr anchor="b"/>
                </a:tc>
              </a:tr>
            </a:tbl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858624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58091" y="1772816"/>
            <a:ext cx="7772400" cy="576063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POUŽITÉ ZDROJE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1556792"/>
            <a:ext cx="7704856" cy="4320480"/>
          </a:xfrm>
        </p:spPr>
        <p:txBody>
          <a:bodyPr>
            <a:normAutofit/>
          </a:bodyPr>
          <a:lstStyle/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r>
              <a:rPr lang="cs-CZ" sz="220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</a:rPr>
              <a:t>archiv </a:t>
            </a:r>
            <a:r>
              <a:rPr lang="cs-CZ" sz="22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</a:rPr>
              <a:t>autora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 smtClean="0">
              <a:latin typeface="Arial"/>
              <a:ea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>
              <a:latin typeface="Arial"/>
              <a:ea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 smtClean="0">
              <a:latin typeface="Arial"/>
              <a:ea typeface="Times New Roman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cs-CZ" sz="1200" dirty="0" smtClean="0">
                <a:latin typeface="Arial"/>
                <a:ea typeface="Times New Roman"/>
              </a:rPr>
              <a:t>„Materiál </a:t>
            </a:r>
            <a:r>
              <a:rPr lang="cs-CZ" sz="1200" dirty="0">
                <a:latin typeface="Arial"/>
                <a:ea typeface="Times New Roman"/>
              </a:rPr>
              <a:t>je určen pro bezplatné používání pro potřeby výuky a vzdělávání ve všech typech škol a školských zařízení. Jakékoliv další využití podléhá autorskému zákonu. Veškerá vlastní díla autora (fotografie, videa) lze bezplatně dále používat i šířit při uvedení autorova jména."</a:t>
            </a:r>
          </a:p>
          <a:p>
            <a:pPr marL="285750" indent="-285750" algn="just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83951" y="6381328"/>
            <a:ext cx="6120680" cy="365125"/>
          </a:xfrm>
        </p:spPr>
        <p:txBody>
          <a:bodyPr/>
          <a:lstStyle/>
          <a:p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Obrázek 4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71983" y="332656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4537520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2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3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167</TotalTime>
  <Words>396</Words>
  <Application>Microsoft Office PowerPoint</Application>
  <PresentationFormat>Předvádění na obrazovce (4:3)</PresentationFormat>
  <Paragraphs>205</Paragraphs>
  <Slides>7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7</vt:i4>
      </vt:variant>
    </vt:vector>
  </HeadingPairs>
  <TitlesOfParts>
    <vt:vector size="10" baseType="lpstr">
      <vt:lpstr>1_Motiv systému Office</vt:lpstr>
      <vt:lpstr>2_Motiv systému Office</vt:lpstr>
      <vt:lpstr>3_Motiv systému Office</vt:lpstr>
      <vt:lpstr>ANGLICKÝ JAZYK   Play a game</vt:lpstr>
      <vt:lpstr>Prezentace aplikace PowerPoint</vt:lpstr>
      <vt:lpstr>Najdi 14 anglických sloves.Napiš a přelož do sešitu. Proveď kontrolu.</vt:lpstr>
      <vt:lpstr>Prezentace aplikace PowerPoint</vt:lpstr>
      <vt:lpstr>Slož 10 anglických slov. Každé číslo představuje jedno písmeno anglické abecedy.Přelož.</vt:lpstr>
      <vt:lpstr> Řešení: </vt:lpstr>
      <vt:lpstr>POUŽITÉ ZDROJE</vt:lpstr>
    </vt:vector>
  </TitlesOfParts>
  <Company>Speciální základní škola Česká Kamenice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PROTIDROGOVÁ PREVENCE  Historie a současnost drogové situace  v České republice</dc:title>
  <dc:creator>franzova</dc:creator>
  <cp:lastModifiedBy>franzova</cp:lastModifiedBy>
  <cp:revision>27</cp:revision>
  <dcterms:created xsi:type="dcterms:W3CDTF">2012-06-27T08:54:30Z</dcterms:created>
  <dcterms:modified xsi:type="dcterms:W3CDTF">2012-11-13T10:43:29Z</dcterms:modified>
</cp:coreProperties>
</file>