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0"/>
  </p:notesMasterIdLst>
  <p:sldIdLst>
    <p:sldId id="257" r:id="rId2"/>
    <p:sldId id="265" r:id="rId3"/>
    <p:sldId id="260" r:id="rId4"/>
    <p:sldId id="261" r:id="rId5"/>
    <p:sldId id="262" r:id="rId6"/>
    <p:sldId id="263" r:id="rId7"/>
    <p:sldId id="266" r:id="rId8"/>
    <p:sldId id="259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>
        <p:scale>
          <a:sx n="66" d="100"/>
          <a:sy n="66" d="100"/>
        </p:scale>
        <p:origin x="-1506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C87172-3F62-40F2-9FA2-30E79EBC5B43}" type="datetimeFigureOut">
              <a:rPr lang="cs-CZ" smtClean="0"/>
              <a:t>6.3.2013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8CC764-CF4A-44D7-9DC8-76ABAD7288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15560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193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336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3B11F-F4FB-44AE-B82C-8CCBD3FB870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2F357-EC5E-49FC-9535-C7BA0E179D8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AD02-B903-4F2B-8528-22240A2FD0BB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D0FFC-2A90-44AC-822D-11141307F9F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ABF02-6A0F-4FE0-A8C6-9294E59FEC7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422EE-976D-4ACC-A2FA-81804354F3F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7B3CC-2103-4602-8A48-F78818CE582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36CF9-D06D-4EFC-930E-045FDFF36AE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1DED9-9478-4EB6-8A99-47E1FB52387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7DC7B-2756-4173-A1A8-19CD0325BEA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95755-F4C8-48C3-8EE9-CA3E76C1ADD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9327A23-395E-430F-A5F9-42AF88075EA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hf sldNum="0" hdr="0" dt="0"/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hyperlink" Target="http://www.stastnezeny.cz/index.asp?menu=780&amp;record=21498" TargetMode="External"/><Relationship Id="rId4" Type="http://schemas.openxmlformats.org/officeDocument/2006/relationships/hyperlink" Target="http://www.vitalia.cz/clanky/caste-zanety-stredniho-ucha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653136"/>
            <a:ext cx="6400800" cy="409600"/>
          </a:xfrm>
        </p:spPr>
        <p:txBody>
          <a:bodyPr>
            <a:normAutofit/>
          </a:bodyPr>
          <a:lstStyle/>
          <a:p>
            <a:pPr algn="ctr"/>
            <a:r>
              <a:rPr lang="cs-CZ" sz="20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Zpracovala: Mgr. Jana Ottová</a:t>
            </a:r>
            <a:endParaRPr lang="cs-CZ" sz="2000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609882" y="6309320"/>
            <a:ext cx="7924236" cy="365125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384884"/>
            <a:ext cx="7772400" cy="2088232"/>
          </a:xfrm>
        </p:spPr>
        <p:txBody>
          <a:bodyPr>
            <a:normAutofit/>
          </a:bodyPr>
          <a:lstStyle/>
          <a:p>
            <a:pPr marL="182880" indent="0" algn="ctr">
              <a:buNone/>
            </a:pPr>
            <a:r>
              <a:rPr lang="cs-CZ" sz="40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PRVOUKA</a:t>
            </a:r>
            <a:br>
              <a:rPr lang="cs-CZ" sz="40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cs-CZ" sz="4000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4000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cs-CZ" sz="4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Naše tělo</a:t>
            </a:r>
            <a:endParaRPr lang="cs-CZ" sz="4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Obrázek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9692" y="359621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34453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75656" y="6381328"/>
            <a:ext cx="6192688" cy="365125"/>
          </a:xfrm>
        </p:spPr>
        <p:txBody>
          <a:bodyPr/>
          <a:lstStyle/>
          <a:p>
            <a:pPr algn="ctr"/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4021928408"/>
              </p:ext>
            </p:extLst>
          </p:nvPr>
        </p:nvGraphicFramePr>
        <p:xfrm>
          <a:off x="479617" y="1772816"/>
          <a:ext cx="8229600" cy="4440671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386608"/>
                <a:gridCol w="5842992"/>
              </a:tblGrid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Název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Moderní škola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Registrační číslo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Arial"/>
                          <a:ea typeface="Times New Roman"/>
                        </a:rPr>
                        <a:t>CZ.1.07/1.4.00/21.3202</a:t>
                      </a:r>
                      <a:endParaRPr lang="cs-CZ" sz="11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Označení klíčové aktivity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smtClean="0">
                          <a:latin typeface="Arial" pitchFamily="34" charset="0"/>
                          <a:cs typeface="Arial" pitchFamily="34" charset="0"/>
                        </a:rPr>
                        <a:t>VY_32_INOVACE_41_PRV_12</a:t>
                      </a: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PRVOUKA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Téma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j-ea"/>
                          <a:cs typeface="Arial" pitchFamily="34" charset="0"/>
                        </a:rPr>
                        <a:t>Naše tělo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Autor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Mgr.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Jana Ottová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Seznámení s hlavními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částmi našeho těla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Očekávané výstupy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Znát  hlavní části těla, znát smyslové orgány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Jazyk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čeština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Druh učebního materiálu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POWER POINT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Cílová skupina/ročník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žák Speciální ZŠ/1. - 3. 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 prezentace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Získání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nových informací a p</a:t>
                      </a: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rohloubení znalostí žáků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Časová dotace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20 minut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38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Vytvořeno (škola, dne)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Speciální základní škola,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Česká Kamenice, Jakubské nám. 113, p. o.,  28.2.2013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" name="Obrázek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2109" y="301289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309319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835696" y="5229200"/>
            <a:ext cx="6512511" cy="1143000"/>
          </a:xfrm>
        </p:spPr>
        <p:txBody>
          <a:bodyPr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Části našeho těla.</a:t>
            </a:r>
            <a:br>
              <a:rPr lang="cs-CZ" sz="3200" dirty="0" smtClean="0">
                <a:solidFill>
                  <a:srgbClr val="FF0000"/>
                </a:solidFill>
              </a:rPr>
            </a:br>
            <a:r>
              <a:rPr lang="cs-CZ" sz="3200" dirty="0" smtClean="0">
                <a:solidFill>
                  <a:srgbClr val="FF0000"/>
                </a:solidFill>
              </a:rPr>
              <a:t>Spoj s obrázkem. </a:t>
            </a:r>
            <a:endParaRPr lang="cs-CZ" sz="3200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3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131840" y="476672"/>
            <a:ext cx="2736304" cy="47283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Zaoblený obdélník 4"/>
          <p:cNvSpPr/>
          <p:nvPr/>
        </p:nvSpPr>
        <p:spPr>
          <a:xfrm>
            <a:off x="897868" y="614652"/>
            <a:ext cx="1731640" cy="72611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4">
                    <a:lumMod val="50000"/>
                  </a:schemeClr>
                </a:solidFill>
              </a:rPr>
              <a:t>hlava</a:t>
            </a:r>
            <a:endParaRPr lang="cs-CZ" sz="44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6012160" y="1038211"/>
            <a:ext cx="1728192" cy="72008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4">
                    <a:lumMod val="50000"/>
                  </a:schemeClr>
                </a:solidFill>
              </a:rPr>
              <a:t>krk</a:t>
            </a:r>
            <a:endParaRPr lang="cs-CZ" sz="44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1259632" y="1960031"/>
            <a:ext cx="1628056" cy="748889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4">
                    <a:lumMod val="50000"/>
                  </a:schemeClr>
                </a:solidFill>
              </a:rPr>
              <a:t>trup</a:t>
            </a:r>
            <a:endParaRPr lang="cs-CZ" sz="44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6372200" y="2258259"/>
            <a:ext cx="1800200" cy="79208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4">
                    <a:lumMod val="50000"/>
                  </a:schemeClr>
                </a:solidFill>
              </a:rPr>
              <a:t>ruka</a:t>
            </a:r>
            <a:endParaRPr lang="cs-CZ" sz="44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1115617" y="3717032"/>
            <a:ext cx="1633526" cy="79208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4">
                    <a:lumMod val="50000"/>
                  </a:schemeClr>
                </a:solidFill>
              </a:rPr>
              <a:t>noha</a:t>
            </a:r>
            <a:endParaRPr lang="cs-CZ" sz="44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8426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763688" y="5301208"/>
            <a:ext cx="6512511" cy="1143000"/>
          </a:xfrm>
        </p:spPr>
        <p:txBody>
          <a:bodyPr/>
          <a:lstStyle/>
          <a:p>
            <a:pPr algn="ctr"/>
            <a:r>
              <a:rPr lang="cs-CZ" sz="3600" dirty="0" smtClean="0">
                <a:solidFill>
                  <a:srgbClr val="FF0000"/>
                </a:solidFill>
              </a:rPr>
              <a:t>Části obličeje.</a:t>
            </a:r>
            <a:br>
              <a:rPr lang="cs-CZ" sz="3600" dirty="0" smtClean="0">
                <a:solidFill>
                  <a:srgbClr val="FF0000"/>
                </a:solidFill>
              </a:rPr>
            </a:br>
            <a:r>
              <a:rPr lang="cs-CZ" sz="3600" dirty="0" smtClean="0">
                <a:solidFill>
                  <a:srgbClr val="FF0000"/>
                </a:solidFill>
              </a:rPr>
              <a:t>Spoj s obrázkem.</a:t>
            </a:r>
            <a:endParaRPr lang="cs-CZ" sz="3600" dirty="0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13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131840" y="836712"/>
            <a:ext cx="2565291" cy="3307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Zaoblený obdélník 4"/>
          <p:cNvSpPr/>
          <p:nvPr/>
        </p:nvSpPr>
        <p:spPr>
          <a:xfrm>
            <a:off x="1259632" y="1514841"/>
            <a:ext cx="1621904" cy="715175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4">
                    <a:lumMod val="50000"/>
                  </a:schemeClr>
                </a:solidFill>
              </a:rPr>
              <a:t>čelo</a:t>
            </a:r>
            <a:endParaRPr lang="cs-CZ" sz="44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5878996" y="1652228"/>
            <a:ext cx="1418456" cy="74523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4">
                    <a:lumMod val="50000"/>
                  </a:schemeClr>
                </a:solidFill>
              </a:rPr>
              <a:t>oko</a:t>
            </a:r>
            <a:endParaRPr lang="cs-CZ" sz="44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1259632" y="2399184"/>
            <a:ext cx="1621904" cy="741784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4">
                    <a:lumMod val="50000"/>
                  </a:schemeClr>
                </a:solidFill>
              </a:rPr>
              <a:t>ucho</a:t>
            </a:r>
            <a:endParaRPr lang="cs-CZ" sz="44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5878996" y="2594070"/>
            <a:ext cx="1440160" cy="72008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4">
                    <a:lumMod val="50000"/>
                  </a:schemeClr>
                </a:solidFill>
              </a:rPr>
              <a:t>nos</a:t>
            </a:r>
            <a:endParaRPr lang="cs-CZ" sz="44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3635896" y="4293096"/>
            <a:ext cx="1656184" cy="65606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4">
                    <a:lumMod val="50000"/>
                  </a:schemeClr>
                </a:solidFill>
              </a:rPr>
              <a:t>ústa</a:t>
            </a:r>
            <a:endParaRPr lang="cs-CZ" sz="44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7139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675784" y="5085184"/>
            <a:ext cx="6512511" cy="1143000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Naše smysly</a:t>
            </a:r>
            <a:br>
              <a:rPr lang="cs-CZ" dirty="0" smtClean="0">
                <a:solidFill>
                  <a:srgbClr val="FF0000"/>
                </a:solidFill>
              </a:rPr>
            </a:b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1619672" y="476672"/>
            <a:ext cx="5472608" cy="91440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4">
                    <a:lumMod val="50000"/>
                  </a:schemeClr>
                </a:solidFill>
              </a:rPr>
              <a:t>Slouží nám k tomu, abychom mohli vnímat okolní svět</a:t>
            </a:r>
            <a:endParaRPr lang="cs-CZ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8" name="Ovál 7"/>
          <p:cNvSpPr/>
          <p:nvPr/>
        </p:nvSpPr>
        <p:spPr>
          <a:xfrm>
            <a:off x="6156176" y="1607065"/>
            <a:ext cx="2473424" cy="1473742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accent4">
                    <a:lumMod val="50000"/>
                  </a:schemeClr>
                </a:solidFill>
              </a:rPr>
              <a:t>Sluchem slyšíme - zvuky a hlasy</a:t>
            </a:r>
            <a:endParaRPr lang="cs-CZ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9" name="Ovál 8"/>
          <p:cNvSpPr/>
          <p:nvPr/>
        </p:nvSpPr>
        <p:spPr>
          <a:xfrm>
            <a:off x="3167844" y="1607065"/>
            <a:ext cx="2376264" cy="144236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accent4">
                    <a:lumMod val="50000"/>
                  </a:schemeClr>
                </a:solidFill>
              </a:rPr>
              <a:t>Čichem čicháme - pachy a vůně</a:t>
            </a:r>
            <a:endParaRPr lang="cs-CZ" sz="20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0" name="Ovál 9"/>
          <p:cNvSpPr/>
          <p:nvPr/>
        </p:nvSpPr>
        <p:spPr>
          <a:xfrm>
            <a:off x="539552" y="1631163"/>
            <a:ext cx="2376264" cy="1449644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accent4">
                    <a:lumMod val="50000"/>
                  </a:schemeClr>
                </a:solidFill>
              </a:rPr>
              <a:t>Zrakem vidíme -světlo, barvy, tvary</a:t>
            </a:r>
            <a:endParaRPr lang="cs-CZ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1" name="Ovál 10"/>
          <p:cNvSpPr/>
          <p:nvPr/>
        </p:nvSpPr>
        <p:spPr>
          <a:xfrm>
            <a:off x="1907704" y="3140968"/>
            <a:ext cx="2497357" cy="143176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accent4">
                    <a:lumMod val="50000"/>
                  </a:schemeClr>
                </a:solidFill>
              </a:rPr>
              <a:t>Hmatem cítíme - dotyky, bolest</a:t>
            </a:r>
            <a:endParaRPr lang="cs-CZ" sz="20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2" name="Ovál 11"/>
          <p:cNvSpPr/>
          <p:nvPr/>
        </p:nvSpPr>
        <p:spPr>
          <a:xfrm>
            <a:off x="4932040" y="3140968"/>
            <a:ext cx="2460848" cy="143176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accent4">
                    <a:lumMod val="50000"/>
                  </a:schemeClr>
                </a:solidFill>
              </a:rPr>
              <a:t>Chutí chutnáme - co je sladké, slané</a:t>
            </a:r>
            <a:endParaRPr lang="cs-CZ" sz="20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9648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763688" y="4941168"/>
            <a:ext cx="6512511" cy="1143000"/>
          </a:xfrm>
        </p:spPr>
        <p:txBody>
          <a:bodyPr/>
          <a:lstStyle/>
          <a:p>
            <a:pPr algn="ctr"/>
            <a:r>
              <a:rPr lang="cs-CZ" sz="3600" dirty="0" smtClean="0">
                <a:solidFill>
                  <a:srgbClr val="FF0000"/>
                </a:solidFill>
              </a:rPr>
              <a:t>Spoj naše smysly se správným orgánem.</a:t>
            </a:r>
            <a:endParaRPr lang="cs-CZ" sz="3600" dirty="0">
              <a:solidFill>
                <a:srgbClr val="FF0000"/>
              </a:solidFill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3568" y="781028"/>
            <a:ext cx="1622990" cy="1081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14047" y="408726"/>
            <a:ext cx="983196" cy="14729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164288" y="582142"/>
            <a:ext cx="1151507" cy="1338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08104" y="692441"/>
            <a:ext cx="1474551" cy="1198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63888" y="716607"/>
            <a:ext cx="1694483" cy="1137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aoblený obdélník 4"/>
          <p:cNvSpPr/>
          <p:nvPr/>
        </p:nvSpPr>
        <p:spPr>
          <a:xfrm>
            <a:off x="2359852" y="3712770"/>
            <a:ext cx="1800201" cy="91440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accent4">
                    <a:lumMod val="50000"/>
                  </a:schemeClr>
                </a:solidFill>
              </a:rPr>
              <a:t>chuť</a:t>
            </a:r>
            <a:endParaRPr lang="cs-CZ" sz="40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755576" y="2403583"/>
            <a:ext cx="1868760" cy="91440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accent4">
                    <a:lumMod val="50000"/>
                  </a:schemeClr>
                </a:solidFill>
              </a:rPr>
              <a:t>zrak</a:t>
            </a:r>
            <a:endParaRPr lang="cs-CZ" sz="40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3828001" y="2371422"/>
            <a:ext cx="1761642" cy="91440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accent4">
                    <a:lumMod val="50000"/>
                  </a:schemeClr>
                </a:solidFill>
              </a:rPr>
              <a:t>sluch</a:t>
            </a:r>
            <a:endParaRPr lang="cs-CZ" sz="40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6556186" y="2371422"/>
            <a:ext cx="1728192" cy="91440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accent4">
                    <a:lumMod val="50000"/>
                  </a:schemeClr>
                </a:solidFill>
              </a:rPr>
              <a:t>čich</a:t>
            </a:r>
            <a:endParaRPr lang="cs-CZ" sz="40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5601154" y="3701388"/>
            <a:ext cx="1634480" cy="91440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accent4">
                    <a:lumMod val="50000"/>
                  </a:schemeClr>
                </a:solidFill>
              </a:rPr>
              <a:t>hmat</a:t>
            </a:r>
            <a:endParaRPr lang="cs-CZ" sz="40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1195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763688" y="5085184"/>
            <a:ext cx="6512511" cy="1143000"/>
          </a:xfrm>
        </p:spPr>
        <p:txBody>
          <a:bodyPr/>
          <a:lstStyle/>
          <a:p>
            <a:pPr algn="ctr"/>
            <a:r>
              <a:rPr lang="cs-CZ" sz="3600" dirty="0" smtClean="0">
                <a:solidFill>
                  <a:srgbClr val="FF0000"/>
                </a:solidFill>
              </a:rPr>
              <a:t>Pojmenuj prsty na ruce a spoj s obrázkem.</a:t>
            </a:r>
            <a:endParaRPr lang="cs-CZ" sz="3600" dirty="0">
              <a:solidFill>
                <a:srgbClr val="FF0000"/>
              </a:solidFill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124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265650"/>
            <a:ext cx="4342891" cy="3531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Zaoblený obdélník 4"/>
          <p:cNvSpPr/>
          <p:nvPr/>
        </p:nvSpPr>
        <p:spPr>
          <a:xfrm>
            <a:off x="755576" y="342165"/>
            <a:ext cx="1994520" cy="91440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4">
                    <a:lumMod val="50000"/>
                  </a:schemeClr>
                </a:solidFill>
              </a:rPr>
              <a:t>ukazováček</a:t>
            </a:r>
            <a:endParaRPr lang="cs-CZ" sz="24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5301582" y="3789040"/>
            <a:ext cx="1434232" cy="91440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4">
                    <a:lumMod val="50000"/>
                  </a:schemeClr>
                </a:solidFill>
              </a:rPr>
              <a:t>malíček</a:t>
            </a:r>
            <a:endParaRPr lang="cs-CZ" sz="24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3745871" y="342165"/>
            <a:ext cx="1555711" cy="91440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palec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5847225" y="799365"/>
            <a:ext cx="1777178" cy="91440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4">
                    <a:lumMod val="50000"/>
                  </a:schemeClr>
                </a:solidFill>
              </a:rPr>
              <a:t>prsteníček</a:t>
            </a:r>
            <a:endParaRPr lang="cs-CZ" sz="24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5940152" y="2276872"/>
            <a:ext cx="2376264" cy="91440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4">
                    <a:lumMod val="50000"/>
                  </a:schemeClr>
                </a:solidFill>
              </a:rPr>
              <a:t>prostředníček</a:t>
            </a:r>
            <a:endParaRPr lang="cs-CZ" sz="24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814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556792"/>
            <a:ext cx="7704856" cy="4320480"/>
          </a:xfrm>
        </p:spPr>
        <p:txBody>
          <a:bodyPr>
            <a:normAutofit fontScale="77500" lnSpcReduction="20000"/>
          </a:bodyPr>
          <a:lstStyle/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</a:rPr>
              <a:t>Microsoft - </a:t>
            </a: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http://office.microsoft.com</a:t>
            </a: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dirty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4"/>
              </a:rPr>
              <a:t>http://www.vitalia.cz/clanky/caste-zanety-stredniho-ucha</a:t>
            </a:r>
            <a:r>
              <a:rPr lang="cs-CZ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4"/>
              </a:rPr>
              <a:t>/</a:t>
            </a:r>
            <a:endParaRPr lang="cs-CZ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dirty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5"/>
              </a:rPr>
              <a:t>http://</a:t>
            </a:r>
            <a:r>
              <a:rPr lang="cs-CZ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5"/>
              </a:rPr>
              <a:t>www.stastnezeny.cz/index.asp?menu=780&amp;record=21498</a:t>
            </a:r>
            <a:endParaRPr lang="cs-CZ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</a:rPr>
              <a:t>Archiv autora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 smtClean="0">
              <a:latin typeface="Arial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>
              <a:latin typeface="Arial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 smtClean="0">
              <a:latin typeface="Arial"/>
              <a:ea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cs-CZ" sz="1500" dirty="0" smtClean="0">
                <a:latin typeface="Arial"/>
                <a:ea typeface="Times New Roman"/>
              </a:rPr>
              <a:t>„Materiál </a:t>
            </a:r>
            <a:r>
              <a:rPr lang="cs-CZ" sz="1500" dirty="0">
                <a:latin typeface="Arial"/>
                <a:ea typeface="Times New Roman"/>
              </a:rPr>
              <a:t>je určen pro bezplatné používání pro potřeby výuky a vzdělávání ve všech typech škol a školských zařízení. Jakékoliv další využití podléhá autorskému zákonu. Veškerá vlastní díla autora (fotografie, videa) lze bezplatně dále používat i šířit při uvedení autorova jména."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83951" y="6381328"/>
            <a:ext cx="6120680" cy="365125"/>
          </a:xfrm>
        </p:spPr>
        <p:txBody>
          <a:bodyPr/>
          <a:lstStyle/>
          <a:p>
            <a:pPr algn="ctr"/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58091" y="1556792"/>
            <a:ext cx="7772400" cy="576063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POUŽITÉ ZDROJE</a:t>
            </a:r>
            <a:endParaRPr lang="cs-CZ" sz="2000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Obrázek 4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71983" y="332656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53752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134</TotalTime>
  <Words>321</Words>
  <Application>Microsoft Office PowerPoint</Application>
  <PresentationFormat>Předvádění na obrazovce (4:3)</PresentationFormat>
  <Paragraphs>77</Paragraphs>
  <Slides>8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Aerodynamika</vt:lpstr>
      <vt:lpstr>PRVOUKA  Naše tělo</vt:lpstr>
      <vt:lpstr>Prezentace aplikace PowerPoint</vt:lpstr>
      <vt:lpstr>Části našeho těla. Spoj s obrázkem. </vt:lpstr>
      <vt:lpstr>Části obličeje. Spoj s obrázkem.</vt:lpstr>
      <vt:lpstr>Naše smysly </vt:lpstr>
      <vt:lpstr>Spoj naše smysly se správným orgánem.</vt:lpstr>
      <vt:lpstr>Pojmenuj prsty na ruce a spoj s obrázkem.</vt:lpstr>
      <vt:lpstr>POUŽITÉ ZDROJE</vt:lpstr>
    </vt:vector>
  </TitlesOfParts>
  <Company>Speciální základní škola Česká Kamenice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PROTIDROGOVÁ PREVENCE  Historie a současnost drogové situace  v České republice </dc:title>
  <dc:creator>franzova</dc:creator>
  <cp:lastModifiedBy>franzova</cp:lastModifiedBy>
  <cp:revision>24</cp:revision>
  <dcterms:created xsi:type="dcterms:W3CDTF">2012-06-27T08:54:30Z</dcterms:created>
  <dcterms:modified xsi:type="dcterms:W3CDTF">2013-03-06T16:39:55Z</dcterms:modified>
</cp:coreProperties>
</file>