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activeX/activeX4.xml" ContentType="application/vnd.ms-office.activeX+xml"/>
  <Override PartName="/ppt/activeX/activeX15.xml" ContentType="application/vnd.ms-office.activeX+xml"/>
  <Override PartName="/ppt/activeX/activeX17.xml" ContentType="application/vnd.ms-office.activeX+xml"/>
  <Override PartName="/ppt/activeX/activeX26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13.xml" ContentType="application/vnd.ms-office.activeX+xml"/>
  <Override PartName="/ppt/activeX/activeX24.xml" ContentType="application/vnd.ms-office.activeX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Override PartName="/ppt/activeX/activeX22.xml" ContentType="application/vnd.ms-office.activeX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activeX/activeX20.xml" ContentType="application/vnd.ms-office.activeX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activeX/activeX8.xml" ContentType="application/vnd.ms-office.activeX+xml"/>
  <Override PartName="/ppt/activeX/activeX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339" r:id="rId3"/>
    <p:sldId id="340" r:id="rId4"/>
    <p:sldId id="351" r:id="rId5"/>
    <p:sldId id="353" r:id="rId6"/>
    <p:sldId id="355" r:id="rId7"/>
    <p:sldId id="357" r:id="rId8"/>
    <p:sldId id="348" r:id="rId9"/>
    <p:sldId id="349" r:id="rId10"/>
    <p:sldId id="352" r:id="rId11"/>
    <p:sldId id="354" r:id="rId12"/>
    <p:sldId id="356" r:id="rId13"/>
    <p:sldId id="358" r:id="rId14"/>
    <p:sldId id="350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FF00"/>
    <a:srgbClr val="FF7C80"/>
    <a:srgbClr val="FFFF00"/>
    <a:srgbClr val="FF5050"/>
    <a:srgbClr val="3366FF"/>
    <a:srgbClr val="FF9999"/>
    <a:srgbClr val="FF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31" autoAdjust="0"/>
  </p:normalViewPr>
  <p:slideViewPr>
    <p:cSldViewPr>
      <p:cViewPr varScale="1">
        <p:scale>
          <a:sx n="60" d="100"/>
          <a:sy n="60" d="100"/>
        </p:scale>
        <p:origin x="-156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16D08-7CB7-4274-8C66-1B1B99AEB4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3C242-40FB-4726-9A7C-03CA736259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1468D-A919-4310-B99E-CE261C5C06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89648-AED6-4223-B849-86F332EC4E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58F8EC-D769-4671-92AD-7685A475E6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6ABCDC-CAFD-4A9D-B104-6A8ACD33E9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2B116-F5E6-442A-A0F5-4D2DA638E7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673D1-B63F-4DA9-999D-0425B952AF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C14F7-81E9-404C-9E4A-06B3117754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C2CA3-B9DE-4CE5-B505-5CFE595DCF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3BDFE-23F1-4EDA-B0C2-30BE85C895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C6108-08F8-44C3-8778-19F970895A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67C487F-16FF-45AA-8E8E-BB5E9ED55B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3" Type="http://schemas.openxmlformats.org/officeDocument/2006/relationships/control" Target="../activeX/activeX2.xml"/><Relationship Id="rId7" Type="http://schemas.openxmlformats.org/officeDocument/2006/relationships/control" Target="../activeX/activeX6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5" Type="http://schemas.openxmlformats.org/officeDocument/2006/relationships/control" Target="../activeX/activeX4.xml"/><Relationship Id="rId10" Type="http://schemas.openxmlformats.org/officeDocument/2006/relationships/image" Target="../media/image3.png"/><Relationship Id="rId4" Type="http://schemas.openxmlformats.org/officeDocument/2006/relationships/control" Target="../activeX/activeX3.xml"/><Relationship Id="rId9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4.xml"/><Relationship Id="rId3" Type="http://schemas.openxmlformats.org/officeDocument/2006/relationships/control" Target="../activeX/activeX9.xml"/><Relationship Id="rId7" Type="http://schemas.openxmlformats.org/officeDocument/2006/relationships/control" Target="../activeX/activeX13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12.xml"/><Relationship Id="rId5" Type="http://schemas.openxmlformats.org/officeDocument/2006/relationships/control" Target="../activeX/activeX11.xml"/><Relationship Id="rId4" Type="http://schemas.openxmlformats.org/officeDocument/2006/relationships/control" Target="../activeX/activeX10.xml"/><Relationship Id="rId9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1.xml"/><Relationship Id="rId3" Type="http://schemas.openxmlformats.org/officeDocument/2006/relationships/control" Target="../activeX/activeX16.xml"/><Relationship Id="rId7" Type="http://schemas.openxmlformats.org/officeDocument/2006/relationships/control" Target="../activeX/activeX20.xml"/><Relationship Id="rId2" Type="http://schemas.openxmlformats.org/officeDocument/2006/relationships/control" Target="../activeX/activeX15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9.xml"/><Relationship Id="rId5" Type="http://schemas.openxmlformats.org/officeDocument/2006/relationships/control" Target="../activeX/activeX18.xml"/><Relationship Id="rId4" Type="http://schemas.openxmlformats.org/officeDocument/2006/relationships/control" Target="../activeX/activeX17.xml"/><Relationship Id="rId9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8.xml"/><Relationship Id="rId3" Type="http://schemas.openxmlformats.org/officeDocument/2006/relationships/control" Target="../activeX/activeX23.xml"/><Relationship Id="rId7" Type="http://schemas.openxmlformats.org/officeDocument/2006/relationships/control" Target="../activeX/activeX27.xml"/><Relationship Id="rId2" Type="http://schemas.openxmlformats.org/officeDocument/2006/relationships/control" Target="../activeX/activeX22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6.xml"/><Relationship Id="rId5" Type="http://schemas.openxmlformats.org/officeDocument/2006/relationships/control" Target="../activeX/activeX25.xml"/><Relationship Id="rId4" Type="http://schemas.openxmlformats.org/officeDocument/2006/relationships/control" Target="../activeX/activeX24.xml"/><Relationship Id="rId9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kitses.com/animation/swfs/digestion.sw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kitses.com/animation/swfs/digestion.sw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igestive_system_diagram_cs.svg" TargetMode="External"/><Relationship Id="rId2" Type="http://schemas.openxmlformats.org/officeDocument/2006/relationships/hyperlink" Target="http://cs.wikipedia.org/wiki/Soubor:Tractus_intestinalis_duodenum.sv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ctrTitle" idx="4294967295"/>
          </p:nvPr>
        </p:nvSpPr>
        <p:spPr>
          <a:xfrm>
            <a:off x="539750" y="1484313"/>
            <a:ext cx="8229600" cy="1008062"/>
          </a:xfrm>
        </p:spPr>
        <p:txBody>
          <a:bodyPr/>
          <a:lstStyle/>
          <a:p>
            <a:pPr eaLnBrk="1" hangingPunct="1"/>
            <a:r>
              <a:rPr lang="cs-CZ" sz="4000" b="1" smtClean="0">
                <a:solidFill>
                  <a:srgbClr val="000000"/>
                </a:solidFill>
              </a:rPr>
              <a:t>TRÁVICÍ SOUSTAVA  (opakování)</a:t>
            </a:r>
          </a:p>
        </p:txBody>
      </p:sp>
      <p:sp>
        <p:nvSpPr>
          <p:cNvPr id="6147" name="Podnadpis 2"/>
          <p:cNvSpPr>
            <a:spLocks noGrp="1"/>
          </p:cNvSpPr>
          <p:nvPr>
            <p:ph type="subTitle" idx="4294967295"/>
          </p:nvPr>
        </p:nvSpPr>
        <p:spPr>
          <a:xfrm>
            <a:off x="1331913" y="2708275"/>
            <a:ext cx="6400800" cy="1944688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cs-CZ" sz="2000" dirty="0" smtClean="0">
                <a:solidFill>
                  <a:srgbClr val="898989"/>
                </a:solidFill>
              </a:rPr>
              <a:t>Základní škola a Mateřská škola Valašské Meziříčí, </a:t>
            </a:r>
            <a:r>
              <a:rPr lang="cs-CZ" sz="2000" dirty="0" err="1" smtClean="0">
                <a:solidFill>
                  <a:srgbClr val="898989"/>
                </a:solidFill>
              </a:rPr>
              <a:t>Poličná</a:t>
            </a:r>
            <a:r>
              <a:rPr lang="cs-CZ" sz="2000" dirty="0" smtClean="0">
                <a:solidFill>
                  <a:srgbClr val="898989"/>
                </a:solidFill>
              </a:rPr>
              <a:t> 276, okres Vsetín, příspěvková organizace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cs-CZ" sz="2000" dirty="0" smtClean="0">
                <a:solidFill>
                  <a:srgbClr val="898989"/>
                </a:solidFill>
              </a:rPr>
              <a:t> projekt č. CZ.1.07/1.4.00/21.1504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cs-CZ" sz="2000" dirty="0" smtClean="0">
                <a:solidFill>
                  <a:srgbClr val="898989"/>
                </a:solidFill>
              </a:rPr>
              <a:t>Č. </a:t>
            </a:r>
            <a:r>
              <a:rPr lang="cs-CZ" sz="2000" dirty="0" err="1" smtClean="0">
                <a:solidFill>
                  <a:srgbClr val="898989"/>
                </a:solidFill>
              </a:rPr>
              <a:t>DUMu</a:t>
            </a:r>
            <a:r>
              <a:rPr lang="cs-CZ" sz="2000" dirty="0" smtClean="0">
                <a:solidFill>
                  <a:srgbClr val="898989"/>
                </a:solidFill>
              </a:rPr>
              <a:t>: VY_52_INOVACE_553 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cs-CZ" sz="2000" dirty="0" err="1" smtClean="0">
                <a:solidFill>
                  <a:srgbClr val="898989"/>
                </a:solidFill>
              </a:rPr>
              <a:t>Tématický</a:t>
            </a:r>
            <a:r>
              <a:rPr lang="cs-CZ" sz="2000" dirty="0" smtClean="0">
                <a:solidFill>
                  <a:srgbClr val="898989"/>
                </a:solidFill>
              </a:rPr>
              <a:t> celek: Biologie člověka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cs-CZ" sz="2000" dirty="0" smtClean="0">
                <a:solidFill>
                  <a:srgbClr val="898989"/>
                </a:solidFill>
              </a:rPr>
              <a:t>Autor: Zuzana </a:t>
            </a:r>
            <a:r>
              <a:rPr lang="cs-CZ" sz="2000" dirty="0" err="1" smtClean="0">
                <a:solidFill>
                  <a:srgbClr val="898989"/>
                </a:solidFill>
              </a:rPr>
              <a:t>Šutariková</a:t>
            </a:r>
            <a:endParaRPr lang="cs-CZ" sz="2000" dirty="0" smtClean="0">
              <a:solidFill>
                <a:srgbClr val="898989"/>
              </a:solidFill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endParaRPr lang="cs-CZ" sz="2000" dirty="0" smtClean="0">
              <a:solidFill>
                <a:srgbClr val="898989"/>
              </a:solidFill>
            </a:endParaRPr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158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49" name="TextovéPole 5"/>
          <p:cNvSpPr txBox="1">
            <a:spLocks noChangeArrowheads="1"/>
          </p:cNvSpPr>
          <p:nvPr/>
        </p:nvSpPr>
        <p:spPr bwMode="auto">
          <a:xfrm>
            <a:off x="107950" y="4568825"/>
            <a:ext cx="90360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solidFill>
                  <a:srgbClr val="000000"/>
                </a:solidFill>
              </a:rPr>
              <a:t>Anotace:</a:t>
            </a:r>
            <a:r>
              <a:rPr lang="cs-CZ">
                <a:solidFill>
                  <a:srgbClr val="000000"/>
                </a:solidFill>
              </a:rPr>
              <a:t>	</a:t>
            </a:r>
            <a:r>
              <a:rPr lang="cs-CZ" smtClean="0">
                <a:solidFill>
                  <a:srgbClr val="000000"/>
                </a:solidFill>
              </a:rPr>
              <a:t> Materiál </a:t>
            </a:r>
            <a:r>
              <a:rPr lang="cs-CZ" dirty="0">
                <a:solidFill>
                  <a:srgbClr val="000000"/>
                </a:solidFill>
              </a:rPr>
              <a:t>je určen k využití pro práci s interaktivní tabulí.</a:t>
            </a:r>
          </a:p>
          <a:p>
            <a:r>
              <a:rPr lang="cs-CZ" dirty="0">
                <a:solidFill>
                  <a:srgbClr val="000000"/>
                </a:solidFill>
              </a:rPr>
              <a:t>	Slouží k zopakování učiva Trávicí soustava člověka se zaměřením na stavbu 	a funkci orgánů. Může být využit k ústnímu i písemnému zkoušení, ale také    	k individuálnímu opakování žáků na počítači. V prezentaci je využito textových 	polí, do kterých mohou žáci samostatně dopisovat své odpovědi. Materiál 	obsahuje hypertextový internetový odkaz na animaci trávení potravy a obrázky 	k větší názornosti a zpestření výuky.</a:t>
            </a:r>
            <a:r>
              <a:rPr lang="cs-CZ" dirty="0"/>
              <a:t> </a:t>
            </a:r>
            <a:r>
              <a:rPr lang="cs-CZ" dirty="0">
                <a:solidFill>
                  <a:srgbClr val="000000"/>
                </a:solidFill>
              </a:rPr>
              <a:t>Text v prezentaci je animovaný, správné 	odpovědi se zobrazí po kliknutí.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6600" b="1" smtClean="0">
                <a:solidFill>
                  <a:srgbClr val="FF7C80"/>
                </a:solidFill>
              </a:rPr>
              <a:t>TRÁVICÍ SOUSTAVA</a:t>
            </a:r>
            <a:br>
              <a:rPr lang="cs-CZ" sz="6600" b="1" smtClean="0">
                <a:solidFill>
                  <a:srgbClr val="FF7C80"/>
                </a:solidFill>
              </a:rPr>
            </a:br>
            <a:r>
              <a:rPr lang="cs-CZ" sz="6600" b="1" smtClean="0">
                <a:solidFill>
                  <a:srgbClr val="FF7C80"/>
                </a:solidFill>
              </a:rPr>
              <a:t>(</a:t>
            </a:r>
            <a:r>
              <a:rPr lang="cs-CZ" sz="5400" b="1" smtClean="0">
                <a:solidFill>
                  <a:srgbClr val="FF7C80"/>
                </a:solidFill>
              </a:rPr>
              <a:t>opakování)</a:t>
            </a:r>
            <a:r>
              <a:rPr lang="cs-CZ" sz="6600" b="1" smtClean="0">
                <a:solidFill>
                  <a:srgbClr val="FF7C8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5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964612" cy="1143000"/>
          </a:xfrm>
        </p:spPr>
        <p:txBody>
          <a:bodyPr/>
          <a:lstStyle/>
          <a:p>
            <a:pPr algn="l" eaLnBrk="1" hangingPunct="1"/>
            <a:r>
              <a:rPr lang="cs-CZ" sz="2800" b="1" dirty="0" smtClean="0"/>
              <a:t>Vyjmenuj jednotlivé části trávicí soustavy v </a:t>
            </a:r>
            <a:r>
              <a:rPr lang="cs-CZ" sz="2800" b="1" dirty="0" smtClean="0"/>
              <a:t>pořadí </a:t>
            </a:r>
            <a:r>
              <a:rPr lang="cs-CZ" sz="2800" b="1" dirty="0" smtClean="0"/>
              <a:t>jak jimi prochází potrava:</a:t>
            </a:r>
          </a:p>
        </p:txBody>
      </p:sp>
      <p:sp>
        <p:nvSpPr>
          <p:cNvPr id="172038" name="Line 6"/>
          <p:cNvSpPr>
            <a:spLocks noChangeShapeType="1"/>
          </p:cNvSpPr>
          <p:nvPr/>
        </p:nvSpPr>
        <p:spPr bwMode="auto">
          <a:xfrm>
            <a:off x="323850" y="1628775"/>
            <a:ext cx="0" cy="3960813"/>
          </a:xfrm>
          <a:prstGeom prst="line">
            <a:avLst/>
          </a:prstGeom>
          <a:noFill/>
          <a:ln w="76200">
            <a:solidFill>
              <a:srgbClr val="FF0066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pic>
        <p:nvPicPr>
          <p:cNvPr id="1035" name="Picture 4" descr="Soubor:Tractus intestinalis duodenum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68800" y="981075"/>
            <a:ext cx="417830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p:control spid="1026" r:id="rId2" imgW="3381480" imgH="361800"/>
      <p:control spid="1027" r:id="rId3" imgW="3381480" imgH="361800"/>
      <p:control spid="1028" r:id="rId4" imgW="3381480" imgH="361800"/>
      <p:control spid="1029" r:id="rId5" imgW="3381480" imgH="361800"/>
      <p:control spid="1030" r:id="rId6" imgW="3381480" imgH="361800"/>
      <p:control spid="1031" r:id="rId7" imgW="3381480" imgH="361800"/>
      <p:control spid="1032" r:id="rId8" imgW="3381480" imgH="361800"/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4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8229600" cy="1143000"/>
          </a:xfrm>
        </p:spPr>
        <p:txBody>
          <a:bodyPr/>
          <a:lstStyle/>
          <a:p>
            <a:pPr algn="l"/>
            <a:r>
              <a:rPr lang="cs-CZ" sz="2800" b="1" smtClean="0"/>
              <a:t>Správně přiřaď funkci nebo pojem k názvu orgánu trávicí soustavy </a:t>
            </a:r>
            <a:r>
              <a:rPr lang="cs-CZ" sz="2000" b="1" smtClean="0">
                <a:solidFill>
                  <a:schemeClr val="tx1"/>
                </a:solidFill>
              </a:rPr>
              <a:t>(připiš čísla k příslušnému orgánu)</a:t>
            </a:r>
            <a:r>
              <a:rPr lang="cs-CZ" sz="2800" b="1" smtClean="0"/>
              <a:t>:</a:t>
            </a:r>
          </a:p>
        </p:txBody>
      </p:sp>
      <p:sp>
        <p:nvSpPr>
          <p:cNvPr id="2058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341438"/>
            <a:ext cx="4316412" cy="5327650"/>
          </a:xfrm>
        </p:spPr>
        <p:txBody>
          <a:bodyPr/>
          <a:lstStyle/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TENKÉ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JÁTRA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ÚSTNÍ DUTINA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ŽALUDEK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JÍCEN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TLUSTÉ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KONEČNÍK</a:t>
            </a:r>
          </a:p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</p:txBody>
      </p:sp>
      <p:sp>
        <p:nvSpPr>
          <p:cNvPr id="2059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341438"/>
            <a:ext cx="4244975" cy="5327650"/>
          </a:xfrm>
        </p:spPr>
        <p:txBody>
          <a:bodyPr/>
          <a:lstStyle/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1) tvorba žluči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2) pepsin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3) klky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4) ptyalin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5) HCl </a:t>
            </a:r>
            <a:r>
              <a:rPr lang="cs-CZ" sz="1800" b="1" smtClean="0">
                <a:solidFill>
                  <a:srgbClr val="FF9999"/>
                </a:solidFill>
              </a:rPr>
              <a:t>(kyselina chlorovodíková)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6) tračník, esovitá klička</a:t>
            </a:r>
          </a:p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</p:txBody>
      </p:sp>
    </p:spTree>
    <p:controls>
      <p:control spid="2050" r:id="rId2" imgW="790560" imgH="361800"/>
      <p:control spid="2051" r:id="rId3" imgW="790560" imgH="361800"/>
      <p:control spid="2052" r:id="rId4" imgW="790560" imgH="361800"/>
      <p:control spid="2053" r:id="rId5" imgW="790560" imgH="361800"/>
      <p:control spid="2054" r:id="rId6" imgW="790560" imgH="361800"/>
      <p:control spid="2055" r:id="rId7" imgW="790560" imgH="361800"/>
      <p:control spid="2056" r:id="rId8" imgW="790560" imgH="3618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8229600" cy="1143000"/>
          </a:xfrm>
        </p:spPr>
        <p:txBody>
          <a:bodyPr/>
          <a:lstStyle/>
          <a:p>
            <a:pPr algn="l"/>
            <a:r>
              <a:rPr lang="cs-CZ" sz="2800" b="1" smtClean="0"/>
              <a:t>Správně přiřaď funkci nebo pojem k názvu orgánu trávicí soustavy </a:t>
            </a:r>
            <a:r>
              <a:rPr lang="cs-CZ" sz="2000" b="1" smtClean="0">
                <a:solidFill>
                  <a:schemeClr val="tx1"/>
                </a:solidFill>
              </a:rPr>
              <a:t>(připiš čísla k příslušnému orgánu)</a:t>
            </a:r>
            <a:r>
              <a:rPr lang="cs-CZ" sz="2800" b="1" smtClean="0"/>
              <a:t>:</a:t>
            </a:r>
          </a:p>
        </p:txBody>
      </p:sp>
      <p:sp>
        <p:nvSpPr>
          <p:cNvPr id="308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341438"/>
            <a:ext cx="4316412" cy="5327650"/>
          </a:xfrm>
        </p:spPr>
        <p:txBody>
          <a:bodyPr/>
          <a:lstStyle/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TENKÉ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JÁTRA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ÚSTNÍ DUTINA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ŽALUDEK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JÍCEN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TLUSTÉ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KONEČNÍK</a:t>
            </a:r>
          </a:p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</p:txBody>
      </p:sp>
      <p:sp>
        <p:nvSpPr>
          <p:cNvPr id="3083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341438"/>
            <a:ext cx="4244975" cy="5327650"/>
          </a:xfrm>
        </p:spPr>
        <p:txBody>
          <a:bodyPr/>
          <a:lstStyle/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1) vstřebávání živin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2) produkce slin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3) peristaltická vlna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4) odvádění nestrávených zbytků ven z těla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5) vstřebávání vody</a:t>
            </a:r>
            <a:endParaRPr lang="cs-CZ" sz="1800" b="1" smtClean="0">
              <a:solidFill>
                <a:srgbClr val="FF9999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6) dvanáctník, lačník kyčelník</a:t>
            </a:r>
          </a:p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</p:txBody>
      </p:sp>
    </p:spTree>
    <p:controls>
      <p:control spid="3074" r:id="rId2" imgW="790560" imgH="361800"/>
      <p:control spid="3075" r:id="rId3" imgW="790560" imgH="361800"/>
      <p:control spid="3076" r:id="rId4" imgW="790560" imgH="361800"/>
      <p:control spid="3077" r:id="rId5" imgW="790560" imgH="361800"/>
      <p:control spid="3078" r:id="rId6" imgW="790560" imgH="361800"/>
      <p:control spid="3079" r:id="rId7" imgW="790560" imgH="361800"/>
      <p:control spid="3080" r:id="rId8" imgW="790560" imgH="3618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8229600" cy="1143000"/>
          </a:xfrm>
        </p:spPr>
        <p:txBody>
          <a:bodyPr/>
          <a:lstStyle/>
          <a:p>
            <a:pPr algn="l"/>
            <a:r>
              <a:rPr lang="cs-CZ" sz="2800" b="1" smtClean="0"/>
              <a:t>Správně přiřaď funkci nebo pojem k názvu orgánu trávicí soustavy </a:t>
            </a:r>
            <a:r>
              <a:rPr lang="cs-CZ" sz="2000" b="1" smtClean="0">
                <a:solidFill>
                  <a:schemeClr val="tx1"/>
                </a:solidFill>
              </a:rPr>
              <a:t>(připiš čísla k příslušnému orgánu)</a:t>
            </a:r>
            <a:r>
              <a:rPr lang="cs-CZ" sz="2800" b="1" smtClean="0"/>
              <a:t>:</a:t>
            </a:r>
          </a:p>
        </p:txBody>
      </p:sp>
      <p:sp>
        <p:nvSpPr>
          <p:cNvPr id="410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341438"/>
            <a:ext cx="4316412" cy="5327650"/>
          </a:xfrm>
        </p:spPr>
        <p:txBody>
          <a:bodyPr/>
          <a:lstStyle/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TENKÉ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JÁTRA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ÚSTNÍ DUTINA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ŽALUDEK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JÍCEN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TLUSTÉ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KONEČNÍK</a:t>
            </a:r>
          </a:p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</p:txBody>
      </p:sp>
      <p:sp>
        <p:nvSpPr>
          <p:cNvPr id="4107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341438"/>
            <a:ext cx="4244975" cy="5327650"/>
          </a:xfrm>
        </p:spPr>
        <p:txBody>
          <a:bodyPr/>
          <a:lstStyle/>
          <a:p>
            <a:pPr marL="533400" indent="-533400"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 marL="533400" indent="-533400">
              <a:buFontTx/>
              <a:buAutoNum type="arabicParenR"/>
            </a:pPr>
            <a:r>
              <a:rPr lang="cs-CZ" b="1" smtClean="0">
                <a:solidFill>
                  <a:srgbClr val="FF9999"/>
                </a:solidFill>
              </a:rPr>
              <a:t>mechanické zpracování potravy</a:t>
            </a:r>
          </a:p>
          <a:p>
            <a:pPr marL="533400" indent="-533400">
              <a:buFontTx/>
              <a:buAutoNum type="arabicParenR"/>
            </a:pPr>
            <a:r>
              <a:rPr lang="cs-CZ" b="1" smtClean="0">
                <a:solidFill>
                  <a:srgbClr val="FF9999"/>
                </a:solidFill>
              </a:rPr>
              <a:t>zachytávání jedů</a:t>
            </a:r>
          </a:p>
          <a:p>
            <a:pPr marL="533400" indent="-533400">
              <a:buFontTx/>
              <a:buAutoNum type="arabicParenR"/>
            </a:pPr>
            <a:r>
              <a:rPr lang="cs-CZ" b="1" smtClean="0">
                <a:solidFill>
                  <a:srgbClr val="FF9999"/>
                </a:solidFill>
              </a:rPr>
              <a:t>zahušťování a vznik stolice</a:t>
            </a:r>
          </a:p>
          <a:p>
            <a:pPr marL="533400" indent="-533400">
              <a:buFontTx/>
              <a:buAutoNum type="arabicParenR"/>
            </a:pPr>
            <a:r>
              <a:rPr lang="cs-CZ" b="1" smtClean="0">
                <a:solidFill>
                  <a:srgbClr val="FF9999"/>
                </a:solidFill>
              </a:rPr>
              <a:t>chemické zpracování potravy</a:t>
            </a:r>
          </a:p>
          <a:p>
            <a:pPr marL="533400" indent="-533400">
              <a:buFontTx/>
              <a:buAutoNum type="arabicParenR"/>
            </a:pPr>
            <a:r>
              <a:rPr lang="cs-CZ" b="1" smtClean="0">
                <a:solidFill>
                  <a:srgbClr val="FF9999"/>
                </a:solidFill>
              </a:rPr>
              <a:t>slepé střevo</a:t>
            </a:r>
          </a:p>
          <a:p>
            <a:pPr marL="533400" indent="-533400"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 marL="533400" indent="-533400"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</p:txBody>
      </p:sp>
    </p:spTree>
    <p:controls>
      <p:control spid="4098" r:id="rId2" imgW="790560" imgH="361800"/>
      <p:control spid="4099" r:id="rId3" imgW="790560" imgH="361800"/>
      <p:control spid="4100" r:id="rId4" imgW="790560" imgH="361800"/>
      <p:control spid="4101" r:id="rId5" imgW="790560" imgH="361800"/>
      <p:control spid="4102" r:id="rId6" imgW="790560" imgH="361800"/>
      <p:control spid="4103" r:id="rId7" imgW="790560" imgH="361800"/>
      <p:control spid="4104" r:id="rId8" imgW="790560" imgH="3618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4716463" y="0"/>
            <a:ext cx="4427537" cy="68580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72036" name="Picture 4" descr="Soubor:Digestive system diagram cs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0"/>
            <a:ext cx="4716462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188913"/>
            <a:ext cx="8229600" cy="1143000"/>
          </a:xfrm>
        </p:spPr>
        <p:txBody>
          <a:bodyPr/>
          <a:lstStyle/>
          <a:p>
            <a:pPr algn="l" eaLnBrk="1" hangingPunct="1"/>
            <a:r>
              <a:rPr lang="cs-CZ" sz="3200" b="1" u="sng" smtClean="0">
                <a:solidFill>
                  <a:srgbClr val="FF7C80"/>
                </a:solidFill>
              </a:rPr>
              <a:t>Jak se tráví potrava?</a:t>
            </a:r>
            <a:endParaRPr lang="cs-CZ" sz="3200" b="1" smtClean="0">
              <a:solidFill>
                <a:srgbClr val="FF7C80"/>
              </a:solidFill>
            </a:endParaRPr>
          </a:p>
        </p:txBody>
      </p:sp>
      <p:sp>
        <p:nvSpPr>
          <p:cNvPr id="8197" name="AutoShape 7">
            <a:hlinkClick r:id="rId3" highlightClick="1"/>
          </p:cNvPr>
          <p:cNvSpPr>
            <a:spLocks noChangeArrowheads="1"/>
          </p:cNvSpPr>
          <p:nvPr/>
        </p:nvSpPr>
        <p:spPr bwMode="auto">
          <a:xfrm>
            <a:off x="250825" y="2276475"/>
            <a:ext cx="4105275" cy="28082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800" b="1">
                <a:solidFill>
                  <a:schemeClr val="tx2"/>
                </a:solidFill>
              </a:rPr>
              <a:t>internetový odkaz </a:t>
            </a:r>
          </a:p>
          <a:p>
            <a:pPr algn="ctr"/>
            <a:r>
              <a:rPr lang="cs-CZ" sz="2800" b="1">
                <a:solidFill>
                  <a:schemeClr val="tx2"/>
                </a:solidFill>
              </a:rPr>
              <a:t>na animaci trávení </a:t>
            </a:r>
          </a:p>
          <a:p>
            <a:pPr algn="ctr"/>
            <a:r>
              <a:rPr lang="cs-CZ" sz="2800" b="1">
                <a:solidFill>
                  <a:schemeClr val="tx2"/>
                </a:solidFill>
              </a:rPr>
              <a:t>potravy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9600" b="1" smtClean="0">
                <a:solidFill>
                  <a:srgbClr val="FF7C80"/>
                </a:solidFill>
              </a:rPr>
              <a:t>ŘEŠENÍ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4787900" y="1125538"/>
            <a:ext cx="3995738" cy="5732462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72036" name="Picture 4" descr="Soubor:Digestive system diagram cs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908050"/>
            <a:ext cx="4052888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2034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3850" y="1412875"/>
            <a:ext cx="4392613" cy="5184775"/>
          </a:xfrm>
        </p:spPr>
        <p:txBody>
          <a:bodyPr/>
          <a:lstStyle/>
          <a:p>
            <a:pPr eaLnBrk="1" hangingPunct="1"/>
            <a:r>
              <a:rPr lang="cs-CZ" sz="2800" b="1" smtClean="0">
                <a:solidFill>
                  <a:srgbClr val="FF9999"/>
                </a:solidFill>
              </a:rPr>
              <a:t>dutina ústní</a:t>
            </a:r>
          </a:p>
          <a:p>
            <a:pPr eaLnBrk="1" hangingPunct="1"/>
            <a:r>
              <a:rPr lang="cs-CZ" sz="2800" b="1" smtClean="0">
                <a:solidFill>
                  <a:srgbClr val="FF9999"/>
                </a:solidFill>
              </a:rPr>
              <a:t>hltan</a:t>
            </a:r>
          </a:p>
          <a:p>
            <a:pPr eaLnBrk="1" hangingPunct="1"/>
            <a:r>
              <a:rPr lang="cs-CZ" sz="2800" b="1" smtClean="0">
                <a:solidFill>
                  <a:srgbClr val="FF9999"/>
                </a:solidFill>
              </a:rPr>
              <a:t>jícen</a:t>
            </a:r>
          </a:p>
          <a:p>
            <a:pPr eaLnBrk="1" hangingPunct="1"/>
            <a:r>
              <a:rPr lang="cs-CZ" sz="2800" b="1" smtClean="0">
                <a:solidFill>
                  <a:srgbClr val="FF9999"/>
                </a:solidFill>
              </a:rPr>
              <a:t>žaludek</a:t>
            </a:r>
          </a:p>
          <a:p>
            <a:pPr eaLnBrk="1" hangingPunct="1"/>
            <a:r>
              <a:rPr lang="cs-CZ" sz="2800" b="1" smtClean="0">
                <a:solidFill>
                  <a:srgbClr val="FF9999"/>
                </a:solidFill>
              </a:rPr>
              <a:t>tenké střevo</a:t>
            </a:r>
          </a:p>
          <a:p>
            <a:pPr eaLnBrk="1" hangingPunct="1"/>
            <a:r>
              <a:rPr lang="cs-CZ" sz="2800" b="1" smtClean="0">
                <a:solidFill>
                  <a:srgbClr val="FF9999"/>
                </a:solidFill>
              </a:rPr>
              <a:t>tlusté střevo</a:t>
            </a:r>
          </a:p>
          <a:p>
            <a:pPr eaLnBrk="1" hangingPunct="1"/>
            <a:r>
              <a:rPr lang="cs-CZ" sz="2800" b="1" smtClean="0">
                <a:solidFill>
                  <a:srgbClr val="FF9999"/>
                </a:solidFill>
              </a:rPr>
              <a:t>konečník</a:t>
            </a:r>
          </a:p>
          <a:p>
            <a:pPr eaLnBrk="1" hangingPunct="1"/>
            <a:endParaRPr lang="cs-CZ" sz="2800" b="1" smtClean="0">
              <a:solidFill>
                <a:srgbClr val="FF9999"/>
              </a:solidFill>
            </a:endParaRPr>
          </a:p>
          <a:p>
            <a:pPr eaLnBrk="1" hangingPunct="1">
              <a:buFontTx/>
              <a:buNone/>
            </a:pPr>
            <a:r>
              <a:rPr lang="cs-CZ" sz="2800" b="1" smtClean="0">
                <a:solidFill>
                  <a:srgbClr val="FF9999"/>
                </a:solidFill>
              </a:rPr>
              <a:t>	+ játra</a:t>
            </a:r>
          </a:p>
          <a:p>
            <a:pPr eaLnBrk="1" hangingPunct="1"/>
            <a:endParaRPr lang="cs-CZ" sz="2400" b="1" smtClean="0">
              <a:solidFill>
                <a:srgbClr val="FF9999"/>
              </a:solidFill>
            </a:endParaRPr>
          </a:p>
        </p:txBody>
      </p:sp>
      <p:sp>
        <p:nvSpPr>
          <p:cNvPr id="172038" name="Line 6"/>
          <p:cNvSpPr>
            <a:spLocks noChangeShapeType="1"/>
          </p:cNvSpPr>
          <p:nvPr/>
        </p:nvSpPr>
        <p:spPr bwMode="auto">
          <a:xfrm>
            <a:off x="3132138" y="1557338"/>
            <a:ext cx="0" cy="3384550"/>
          </a:xfrm>
          <a:prstGeom prst="line">
            <a:avLst/>
          </a:prstGeom>
          <a:noFill/>
          <a:ln w="76200">
            <a:solidFill>
              <a:srgbClr val="FF0066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179388" y="0"/>
            <a:ext cx="8964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 sz="2800" b="1">
                <a:solidFill>
                  <a:schemeClr val="tx2"/>
                </a:solidFill>
              </a:rPr>
              <a:t>Vyjmenuj jednotlivé části trávicí soustavy v pořadí jak jimi prochází potrava: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72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8229600" cy="1143000"/>
          </a:xfrm>
        </p:spPr>
        <p:txBody>
          <a:bodyPr/>
          <a:lstStyle/>
          <a:p>
            <a:pPr algn="l"/>
            <a:r>
              <a:rPr lang="cs-CZ" sz="2800" b="1" smtClean="0"/>
              <a:t>Správně přiřaď funkci nebo pojem k názvu orgánu trávicí soustavy </a:t>
            </a:r>
            <a:r>
              <a:rPr lang="cs-CZ" sz="2000" b="1" smtClean="0">
                <a:solidFill>
                  <a:schemeClr val="tx1"/>
                </a:solidFill>
              </a:rPr>
              <a:t>(připiš čísla k příslušnému orgánu)</a:t>
            </a:r>
            <a:r>
              <a:rPr lang="cs-CZ" sz="2800" b="1" smtClean="0"/>
              <a:t>: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341438"/>
            <a:ext cx="4316412" cy="5327650"/>
          </a:xfrm>
        </p:spPr>
        <p:txBody>
          <a:bodyPr/>
          <a:lstStyle/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TENKÉ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JÁTRA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ÚSTNÍ DUTINA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ŽALUDEK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JÍCEN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TLUSTÉ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KONEČNÍK</a:t>
            </a:r>
          </a:p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341438"/>
            <a:ext cx="4244975" cy="5327650"/>
          </a:xfrm>
        </p:spPr>
        <p:txBody>
          <a:bodyPr/>
          <a:lstStyle/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1) tvorba žluči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2) pepsin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3) klky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4) ptyalin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5) HCl </a:t>
            </a:r>
            <a:r>
              <a:rPr lang="cs-CZ" sz="1800" b="1" smtClean="0">
                <a:solidFill>
                  <a:srgbClr val="FF9999"/>
                </a:solidFill>
              </a:rPr>
              <a:t>(kyselina chlorovodíková)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6) tračník, esovitá klička</a:t>
            </a:r>
          </a:p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</p:txBody>
      </p:sp>
      <p:sp>
        <p:nvSpPr>
          <p:cNvPr id="20492" name="Line 12"/>
          <p:cNvSpPr>
            <a:spLocks noChangeShapeType="1"/>
          </p:cNvSpPr>
          <p:nvPr/>
        </p:nvSpPr>
        <p:spPr bwMode="auto">
          <a:xfrm>
            <a:off x="3132138" y="2133600"/>
            <a:ext cx="1511300" cy="1008063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 flipV="1">
            <a:off x="1619250" y="2133600"/>
            <a:ext cx="3024188" cy="503238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>
            <a:off x="2843213" y="3141663"/>
            <a:ext cx="1800225" cy="503237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495" name="Line 15"/>
          <p:cNvSpPr>
            <a:spLocks noChangeShapeType="1"/>
          </p:cNvSpPr>
          <p:nvPr/>
        </p:nvSpPr>
        <p:spPr bwMode="auto">
          <a:xfrm flipV="1">
            <a:off x="2051050" y="2708275"/>
            <a:ext cx="2592388" cy="936625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496" name="Line 16"/>
          <p:cNvSpPr>
            <a:spLocks noChangeShapeType="1"/>
          </p:cNvSpPr>
          <p:nvPr/>
        </p:nvSpPr>
        <p:spPr bwMode="auto">
          <a:xfrm>
            <a:off x="2051050" y="3716338"/>
            <a:ext cx="2592388" cy="504825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497" name="Line 17"/>
          <p:cNvSpPr>
            <a:spLocks noChangeShapeType="1"/>
          </p:cNvSpPr>
          <p:nvPr/>
        </p:nvSpPr>
        <p:spPr bwMode="auto">
          <a:xfrm flipV="1">
            <a:off x="3276600" y="4652963"/>
            <a:ext cx="1366838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 animBg="1"/>
      <p:bldP spid="20493" grpId="0" animBg="1"/>
      <p:bldP spid="20494" grpId="0" animBg="1"/>
      <p:bldP spid="20495" grpId="0" animBg="1"/>
      <p:bldP spid="20496" grpId="0" animBg="1"/>
      <p:bldP spid="2049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8229600" cy="1143000"/>
          </a:xfrm>
        </p:spPr>
        <p:txBody>
          <a:bodyPr/>
          <a:lstStyle/>
          <a:p>
            <a:pPr algn="l"/>
            <a:r>
              <a:rPr lang="cs-CZ" sz="2800" b="1" smtClean="0"/>
              <a:t>Správně přiřaď funkci nebo pojem k názvu orgánu trávicí soustavy </a:t>
            </a:r>
            <a:r>
              <a:rPr lang="cs-CZ" sz="2000" b="1" smtClean="0">
                <a:solidFill>
                  <a:schemeClr val="tx1"/>
                </a:solidFill>
              </a:rPr>
              <a:t>(připiš čísla k příslušnému orgánu)</a:t>
            </a:r>
            <a:r>
              <a:rPr lang="cs-CZ" sz="2800" b="1" smtClean="0"/>
              <a:t>: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341438"/>
            <a:ext cx="4316412" cy="5327650"/>
          </a:xfrm>
        </p:spPr>
        <p:txBody>
          <a:bodyPr/>
          <a:lstStyle/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TENKÉ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JÁTRA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ÚSTNÍ DUTINA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ŽALUDEK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JÍCEN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TLUSTÉ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KONEČNÍK</a:t>
            </a:r>
          </a:p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341438"/>
            <a:ext cx="4244975" cy="5327650"/>
          </a:xfrm>
        </p:spPr>
        <p:txBody>
          <a:bodyPr/>
          <a:lstStyle/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1) vstřebávání živin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2) produkce slin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3) peristaltická vlna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4) odvádění nestrávených zbytků ven z těla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5) vstřebávání vody</a:t>
            </a:r>
            <a:endParaRPr lang="cs-CZ" sz="1800" b="1" smtClean="0">
              <a:solidFill>
                <a:srgbClr val="FF9999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9999"/>
                </a:solidFill>
              </a:rPr>
              <a:t>6) dvanáctník, lačník kyčelník</a:t>
            </a:r>
          </a:p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>
            <a:off x="3132138" y="2133600"/>
            <a:ext cx="1584325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541" name="Line 13"/>
          <p:cNvSpPr>
            <a:spLocks noChangeShapeType="1"/>
          </p:cNvSpPr>
          <p:nvPr/>
        </p:nvSpPr>
        <p:spPr bwMode="auto">
          <a:xfrm>
            <a:off x="3132138" y="2133600"/>
            <a:ext cx="1584325" cy="3311525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542" name="Line 14"/>
          <p:cNvSpPr>
            <a:spLocks noChangeShapeType="1"/>
          </p:cNvSpPr>
          <p:nvPr/>
        </p:nvSpPr>
        <p:spPr bwMode="auto">
          <a:xfrm flipV="1">
            <a:off x="2916238" y="2636838"/>
            <a:ext cx="1800225" cy="504825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543" name="Line 15"/>
          <p:cNvSpPr>
            <a:spLocks noChangeShapeType="1"/>
          </p:cNvSpPr>
          <p:nvPr/>
        </p:nvSpPr>
        <p:spPr bwMode="auto">
          <a:xfrm flipV="1">
            <a:off x="1476375" y="3141663"/>
            <a:ext cx="3167063" cy="1008062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544" name="Line 16"/>
          <p:cNvSpPr>
            <a:spLocks noChangeShapeType="1"/>
          </p:cNvSpPr>
          <p:nvPr/>
        </p:nvSpPr>
        <p:spPr bwMode="auto">
          <a:xfrm>
            <a:off x="3348038" y="4652963"/>
            <a:ext cx="1368425" cy="288925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545" name="Line 17"/>
          <p:cNvSpPr>
            <a:spLocks noChangeShapeType="1"/>
          </p:cNvSpPr>
          <p:nvPr/>
        </p:nvSpPr>
        <p:spPr bwMode="auto">
          <a:xfrm flipV="1">
            <a:off x="2268538" y="3716338"/>
            <a:ext cx="2447925" cy="1512887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0" grpId="0" animBg="1"/>
      <p:bldP spid="22541" grpId="0" animBg="1"/>
      <p:bldP spid="22542" grpId="0" animBg="1"/>
      <p:bldP spid="22543" grpId="0" animBg="1"/>
      <p:bldP spid="22544" grpId="0" animBg="1"/>
      <p:bldP spid="2254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8229600" cy="1143000"/>
          </a:xfrm>
        </p:spPr>
        <p:txBody>
          <a:bodyPr/>
          <a:lstStyle/>
          <a:p>
            <a:pPr algn="l"/>
            <a:r>
              <a:rPr lang="cs-CZ" sz="2800" b="1" smtClean="0"/>
              <a:t>Správně přiřaď funkci nebo pojem k názvu orgánu trávicí soustavy </a:t>
            </a:r>
            <a:r>
              <a:rPr lang="cs-CZ" sz="2000" b="1" smtClean="0">
                <a:solidFill>
                  <a:schemeClr val="tx1"/>
                </a:solidFill>
              </a:rPr>
              <a:t>(připiš čísla k příslušnému orgánu)</a:t>
            </a:r>
            <a:r>
              <a:rPr lang="cs-CZ" sz="2800" b="1" smtClean="0"/>
              <a:t>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341438"/>
            <a:ext cx="4316412" cy="5327650"/>
          </a:xfrm>
        </p:spPr>
        <p:txBody>
          <a:bodyPr/>
          <a:lstStyle/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TENKÉ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JÁTRA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ÚSTNÍ DUTINA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ŽALUDEK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JÍCEN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TLUSTÉ STŘEVO</a:t>
            </a:r>
          </a:p>
          <a:p>
            <a:pPr>
              <a:buFontTx/>
              <a:buNone/>
            </a:pPr>
            <a:r>
              <a:rPr lang="cs-CZ" b="1" smtClean="0">
                <a:solidFill>
                  <a:srgbClr val="FF5050"/>
                </a:solidFill>
              </a:rPr>
              <a:t>KONEČNÍK</a:t>
            </a:r>
          </a:p>
          <a:p>
            <a:pPr>
              <a:buFontTx/>
              <a:buNone/>
            </a:pPr>
            <a:endParaRPr lang="cs-CZ" b="1" smtClean="0">
              <a:solidFill>
                <a:srgbClr val="FF5050"/>
              </a:solidFill>
            </a:endParaRP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341438"/>
            <a:ext cx="4244975" cy="5327650"/>
          </a:xfrm>
        </p:spPr>
        <p:txBody>
          <a:bodyPr/>
          <a:lstStyle/>
          <a:p>
            <a:pPr marL="533400" indent="-533400"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 marL="533400" indent="-533400">
              <a:buFontTx/>
              <a:buAutoNum type="arabicParenR"/>
            </a:pPr>
            <a:r>
              <a:rPr lang="cs-CZ" b="1" smtClean="0">
                <a:solidFill>
                  <a:srgbClr val="FF9999"/>
                </a:solidFill>
              </a:rPr>
              <a:t>mechanické zpracování potravy</a:t>
            </a:r>
          </a:p>
          <a:p>
            <a:pPr marL="533400" indent="-533400">
              <a:buFontTx/>
              <a:buAutoNum type="arabicParenR"/>
            </a:pPr>
            <a:r>
              <a:rPr lang="cs-CZ" b="1" smtClean="0">
                <a:solidFill>
                  <a:srgbClr val="FF9999"/>
                </a:solidFill>
              </a:rPr>
              <a:t>zachytávání jedů</a:t>
            </a:r>
          </a:p>
          <a:p>
            <a:pPr marL="533400" indent="-533400">
              <a:buFontTx/>
              <a:buAutoNum type="arabicParenR"/>
            </a:pPr>
            <a:r>
              <a:rPr lang="cs-CZ" b="1" smtClean="0">
                <a:solidFill>
                  <a:srgbClr val="FF9999"/>
                </a:solidFill>
              </a:rPr>
              <a:t>zahušťování a vznik stolice</a:t>
            </a:r>
          </a:p>
          <a:p>
            <a:pPr marL="533400" indent="-533400">
              <a:buFontTx/>
              <a:buAutoNum type="arabicParenR"/>
            </a:pPr>
            <a:r>
              <a:rPr lang="cs-CZ" b="1" smtClean="0">
                <a:solidFill>
                  <a:srgbClr val="FF9999"/>
                </a:solidFill>
              </a:rPr>
              <a:t>chemické zpracování potravy</a:t>
            </a:r>
          </a:p>
          <a:p>
            <a:pPr marL="533400" indent="-533400">
              <a:buFontTx/>
              <a:buAutoNum type="arabicParenR"/>
            </a:pPr>
            <a:r>
              <a:rPr lang="cs-CZ" b="1" smtClean="0">
                <a:solidFill>
                  <a:srgbClr val="FF9999"/>
                </a:solidFill>
              </a:rPr>
              <a:t>slepé střevo</a:t>
            </a:r>
          </a:p>
          <a:p>
            <a:pPr marL="533400" indent="-533400"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  <a:p>
            <a:pPr marL="533400" indent="-533400">
              <a:buFontTx/>
              <a:buNone/>
            </a:pPr>
            <a:endParaRPr lang="cs-CZ" b="1" smtClean="0">
              <a:solidFill>
                <a:srgbClr val="FF9999"/>
              </a:solidFill>
            </a:endParaRPr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>
            <a:off x="3132138" y="2133600"/>
            <a:ext cx="1584325" cy="2303463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>
            <a:off x="1619250" y="2636838"/>
            <a:ext cx="3024188" cy="360362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4590" name="Line 14"/>
          <p:cNvSpPr>
            <a:spLocks noChangeShapeType="1"/>
          </p:cNvSpPr>
          <p:nvPr/>
        </p:nvSpPr>
        <p:spPr bwMode="auto">
          <a:xfrm flipV="1">
            <a:off x="2843213" y="2205038"/>
            <a:ext cx="1800225" cy="936625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4591" name="Line 15"/>
          <p:cNvSpPr>
            <a:spLocks noChangeShapeType="1"/>
          </p:cNvSpPr>
          <p:nvPr/>
        </p:nvSpPr>
        <p:spPr bwMode="auto">
          <a:xfrm>
            <a:off x="2916238" y="3213100"/>
            <a:ext cx="1727200" cy="12954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4592" name="Line 16"/>
          <p:cNvSpPr>
            <a:spLocks noChangeShapeType="1"/>
          </p:cNvSpPr>
          <p:nvPr/>
        </p:nvSpPr>
        <p:spPr bwMode="auto">
          <a:xfrm flipV="1">
            <a:off x="3276600" y="3644900"/>
            <a:ext cx="1439863" cy="1008063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4593" name="Line 17"/>
          <p:cNvSpPr>
            <a:spLocks noChangeShapeType="1"/>
          </p:cNvSpPr>
          <p:nvPr/>
        </p:nvSpPr>
        <p:spPr bwMode="auto">
          <a:xfrm>
            <a:off x="3276600" y="4724400"/>
            <a:ext cx="1366838" cy="649288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8" grpId="0" animBg="1"/>
      <p:bldP spid="24589" grpId="0" animBg="1"/>
      <p:bldP spid="24590" grpId="0" animBg="1"/>
      <p:bldP spid="24591" grpId="0" animBg="1"/>
      <p:bldP spid="24592" grpId="0" animBg="1"/>
      <p:bldP spid="2459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ChangeArrowheads="1"/>
          </p:cNvSpPr>
          <p:nvPr/>
        </p:nvSpPr>
        <p:spPr bwMode="auto">
          <a:xfrm>
            <a:off x="4716463" y="0"/>
            <a:ext cx="4427537" cy="68580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72036" name="Picture 4" descr="Soubor:Digestive system diagram cs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0"/>
            <a:ext cx="4716462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188913"/>
            <a:ext cx="8229600" cy="1143000"/>
          </a:xfrm>
        </p:spPr>
        <p:txBody>
          <a:bodyPr/>
          <a:lstStyle/>
          <a:p>
            <a:pPr algn="l" eaLnBrk="1" hangingPunct="1"/>
            <a:r>
              <a:rPr lang="cs-CZ" sz="3200" b="1" u="sng" smtClean="0">
                <a:solidFill>
                  <a:srgbClr val="FF7C80"/>
                </a:solidFill>
              </a:rPr>
              <a:t>Jak se tráví potrava?</a:t>
            </a:r>
            <a:endParaRPr lang="cs-CZ" sz="3200" b="1" smtClean="0">
              <a:solidFill>
                <a:srgbClr val="FF7C80"/>
              </a:solidFill>
            </a:endParaRPr>
          </a:p>
        </p:txBody>
      </p:sp>
      <p:sp>
        <p:nvSpPr>
          <p:cNvPr id="14341" name="AutoShape 5">
            <a:hlinkClick r:id="rId3" highlightClick="1"/>
          </p:cNvPr>
          <p:cNvSpPr>
            <a:spLocks noChangeArrowheads="1"/>
          </p:cNvSpPr>
          <p:nvPr/>
        </p:nvSpPr>
        <p:spPr bwMode="auto">
          <a:xfrm>
            <a:off x="250825" y="2276475"/>
            <a:ext cx="4105275" cy="28082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800" b="1">
                <a:solidFill>
                  <a:schemeClr val="tx2"/>
                </a:solidFill>
              </a:rPr>
              <a:t>internetový odkaz </a:t>
            </a:r>
          </a:p>
          <a:p>
            <a:pPr algn="ctr"/>
            <a:r>
              <a:rPr lang="cs-CZ" sz="2800" b="1">
                <a:solidFill>
                  <a:schemeClr val="tx2"/>
                </a:solidFill>
              </a:rPr>
              <a:t>na animaci trávení </a:t>
            </a:r>
          </a:p>
          <a:p>
            <a:pPr algn="ctr"/>
            <a:r>
              <a:rPr lang="cs-CZ" sz="2800" b="1">
                <a:solidFill>
                  <a:schemeClr val="tx2"/>
                </a:solidFill>
              </a:rPr>
              <a:t>potravy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1052513"/>
          </a:xfrm>
        </p:spPr>
        <p:txBody>
          <a:bodyPr/>
          <a:lstStyle/>
          <a:p>
            <a:pPr eaLnBrk="1" hangingPunct="1"/>
            <a:r>
              <a:rPr lang="cs-CZ" smtClean="0"/>
              <a:t>Citace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052513"/>
            <a:ext cx="8964613" cy="507365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cs-CZ" sz="2400" smtClean="0"/>
              <a:t>REMESZ, Olek. </a:t>
            </a:r>
            <a:r>
              <a:rPr lang="cs-CZ" sz="2400" i="1" smtClean="0"/>
              <a:t>Tractus intestinalis duodenum.svg </a:t>
            </a:r>
            <a:r>
              <a:rPr lang="cs-CZ" sz="2400" smtClean="0"/>
              <a:t>[online]. 24. ledna 2012 19:09. [cit. 2012-01-24]. Dostupný z WWW:</a:t>
            </a:r>
            <a:r>
              <a:rPr lang="cs-CZ" sz="2400" b="1" smtClean="0"/>
              <a:t> &lt;</a:t>
            </a:r>
            <a:r>
              <a:rPr lang="cs-CZ" sz="2400" smtClean="0">
                <a:hlinkClick r:id="rId2"/>
              </a:rPr>
              <a:t>http://cs.wikipedia.org/wiki/Soubor:Tractus_intestinalis_duodenum.svg</a:t>
            </a:r>
            <a:r>
              <a:rPr lang="cs-CZ" sz="2400" b="1" smtClean="0"/>
              <a:t>&gt;</a:t>
            </a:r>
            <a:r>
              <a:rPr lang="cs-CZ" sz="2400" smtClean="0"/>
              <a:t>.</a:t>
            </a:r>
          </a:p>
          <a:p>
            <a:pPr eaLnBrk="1" hangingPunct="1"/>
            <a:r>
              <a:rPr lang="cs-CZ" sz="2400" smtClean="0">
                <a:hlinkClick r:id="rId3"/>
              </a:rPr>
              <a:t>http://cs.wikipedia.org/wiki/Soubor:Digestive_system_diagram_cs.svg</a:t>
            </a:r>
            <a:r>
              <a:rPr lang="cs-CZ" sz="2400" smtClean="0"/>
              <a:t> (volné dílo)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6">
      <a:dk1>
        <a:srgbClr val="005A58"/>
      </a:dk1>
      <a:lt1>
        <a:srgbClr val="FFFFFF"/>
      </a:lt1>
      <a:dk2>
        <a:srgbClr val="008080"/>
      </a:dk2>
      <a:lt2>
        <a:srgbClr val="FFFF99"/>
      </a:lt2>
      <a:accent1>
        <a:srgbClr val="006462"/>
      </a:accent1>
      <a:accent2>
        <a:srgbClr val="6D6FC7"/>
      </a:accent2>
      <a:accent3>
        <a:srgbClr val="AAC0C0"/>
      </a:accent3>
      <a:accent4>
        <a:srgbClr val="DADADA"/>
      </a:accent4>
      <a:accent5>
        <a:srgbClr val="AAB8B7"/>
      </a:accent5>
      <a:accent6>
        <a:srgbClr val="6264B4"/>
      </a:accent6>
      <a:hlink>
        <a:srgbClr val="00FFFF"/>
      </a:hlink>
      <a:folHlink>
        <a:srgbClr val="00FF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1853</TotalTime>
  <Words>427</Words>
  <Application>Microsoft Office PowerPoint</Application>
  <PresentationFormat>Předvádění na obrazovce (4:3)</PresentationFormat>
  <Paragraphs>126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Arial</vt:lpstr>
      <vt:lpstr>Calibri</vt:lpstr>
      <vt:lpstr>Výchozí návrh</vt:lpstr>
      <vt:lpstr>TRÁVICÍ SOUSTAVA  (opakování)</vt:lpstr>
      <vt:lpstr>TRÁVICÍ SOUSTAVA (opakování) </vt:lpstr>
      <vt:lpstr>Vyjmenuj jednotlivé části trávicí soustavy v pořadí jak jimi prochází potrava:</vt:lpstr>
      <vt:lpstr>Správně přiřaď funkci nebo pojem k názvu orgánu trávicí soustavy (připiš čísla k příslušnému orgánu):</vt:lpstr>
      <vt:lpstr>Správně přiřaď funkci nebo pojem k názvu orgánu trávicí soustavy (připiš čísla k příslušnému orgánu):</vt:lpstr>
      <vt:lpstr>Správně přiřaď funkci nebo pojem k názvu orgánu trávicí soustavy (připiš čísla k příslušnému orgánu):</vt:lpstr>
      <vt:lpstr>Jak se tráví potrava?</vt:lpstr>
      <vt:lpstr>ŘEŠENÍ</vt:lpstr>
      <vt:lpstr>Snímek 9</vt:lpstr>
      <vt:lpstr>Správně přiřaď funkci nebo pojem k názvu orgánu trávicí soustavy (připiš čísla k příslušnému orgánu):</vt:lpstr>
      <vt:lpstr>Správně přiřaď funkci nebo pojem k názvu orgánu trávicí soustavy (připiš čísla k příslušnému orgánu):</vt:lpstr>
      <vt:lpstr>Správně přiřaď funkci nebo pojem k názvu orgánu trávicí soustavy (připiš čísla k příslušnému orgánu):</vt:lpstr>
      <vt:lpstr>Jak se tráví potrava?</vt:lpstr>
      <vt:lpstr>Citace</vt:lpstr>
    </vt:vector>
  </TitlesOfParts>
  <Company>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PTYALIN</dc:title>
  <dc:creator>Standard</dc:creator>
  <cp:lastModifiedBy>expert</cp:lastModifiedBy>
  <cp:revision>238</cp:revision>
  <dcterms:created xsi:type="dcterms:W3CDTF">2009-02-04T18:24:43Z</dcterms:created>
  <dcterms:modified xsi:type="dcterms:W3CDTF">2012-03-18T19:55:51Z</dcterms:modified>
</cp:coreProperties>
</file>