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59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5" autoAdjust="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www.funny.cz/vtipne-obrazky/zvirata/vesela-krava/4600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861856"/>
          </a:xfrm>
        </p:spPr>
        <p:txBody>
          <a:bodyPr/>
          <a:lstStyle/>
          <a:p>
            <a:r>
              <a:rPr lang="cs-CZ" dirty="0">
                <a:ln>
                  <a:solidFill>
                    <a:schemeClr val="bg2">
                      <a:lumMod val="50000"/>
                    </a:schemeClr>
                  </a:solidFill>
                </a:ln>
                <a:latin typeface="Franklin Gothic Medium" pitchFamily="34" charset="0"/>
              </a:rPr>
              <a:t>DIGITÁLNÍ UČEBNÍ MATERIÁL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94714680"/>
              </p:ext>
            </p:extLst>
          </p:nvPr>
        </p:nvGraphicFramePr>
        <p:xfrm>
          <a:off x="467544" y="1268760"/>
          <a:ext cx="8424936" cy="4473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/>
                <a:gridCol w="4176464"/>
              </a:tblGrid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lang="cs-CZ" sz="14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1400" b="1" i="0" u="none" strike="noStrike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projektu</a:t>
                      </a:r>
                      <a:r>
                        <a:rPr lang="cs-CZ" sz="1400" b="1" i="0" u="none" strike="noStrik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cs-CZ" sz="14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Škola budoucnosti s využitím IT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6908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lang="cs-CZ" sz="14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VY_7_INOVACE_TE 4</a:t>
                      </a:r>
                      <a:endParaRPr lang="cs-CZ" sz="14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524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lang="cs-CZ" sz="14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Střední průmyslová škola a Střední odborná škola gastronomie a</a:t>
                      </a:r>
                      <a:r>
                        <a:rPr lang="cs-CZ" sz="1400" b="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služeb, Most, p. o.</a:t>
                      </a:r>
                      <a:endParaRPr lang="cs-CZ" sz="1400" b="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Předmět:</a:t>
                      </a:r>
                      <a:endParaRPr lang="cs-CZ" sz="14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Technologie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Tematický okruh:</a:t>
                      </a:r>
                      <a:endParaRPr lang="cs-CZ" sz="14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Pokrmy z hovězího masa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sz="14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Hovězí maso 3.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14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Jméno autora:</a:t>
                      </a:r>
                      <a:endParaRPr lang="cs-CZ" sz="14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Mgr. Danuše Sommerová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Datum tvorby:</a:t>
                      </a:r>
                      <a:endParaRPr lang="cs-CZ" sz="14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25.08.2012</a:t>
                      </a:r>
                      <a:endParaRPr lang="cs-CZ" sz="1400" b="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9368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lang="cs-CZ" sz="14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Prezentace seznamuje žáky s tepelnou úpravou hovězího masa. Materiál je určen pro žáky 3. ročníku studijního oboru Gastronomie, do předmětu „Technologie “. Slouží k procvičování studia na interaktivní tabuli. </a:t>
                      </a:r>
                      <a:endParaRPr lang="cs-CZ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5684838"/>
            <a:ext cx="4791075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8664022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692696"/>
            <a:ext cx="2235949" cy="276726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1052736"/>
            <a:ext cx="8077200" cy="1673352"/>
          </a:xfrm>
        </p:spPr>
        <p:txBody>
          <a:bodyPr>
            <a:normAutofit/>
          </a:bodyPr>
          <a:lstStyle/>
          <a:p>
            <a:r>
              <a:rPr lang="cs-CZ" sz="7200" dirty="0" smtClean="0"/>
              <a:t>Hovězí maso 3. </a:t>
            </a:r>
            <a:endParaRPr lang="cs-CZ" sz="7200" dirty="0"/>
          </a:p>
        </p:txBody>
      </p:sp>
    </p:spTree>
    <p:extLst>
      <p:ext uri="{BB962C8B-B14F-4D97-AF65-F5344CB8AC3E}">
        <p14:creationId xmlns="" xmlns:p14="http://schemas.microsoft.com/office/powerpoint/2010/main" val="338907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dušení hovězího masa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používáme: 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kýtu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err="1" smtClean="0"/>
              <a:t>předkýtí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kližku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roštěnec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plec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svíčková – v gastronomických provozech </a:t>
            </a:r>
            <a:r>
              <a:rPr lang="cs-CZ" dirty="0" smtClean="0"/>
              <a:t>                         s </a:t>
            </a:r>
            <a:r>
              <a:rPr lang="cs-CZ" dirty="0" smtClean="0"/>
              <a:t>nejvyšší úrovní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94830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příprava před dušením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omýváme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krájíme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protýkáme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naklepeme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kořeníme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orestujeme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8633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používaných základů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cibulový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paprikový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zeleninový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karamelový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00510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hovězí maso dušené v kostkách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hovězí guláš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plzeňský guláš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debrecínský guláš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maďarský guláš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karlovarský guláš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…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82218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hovězích pečení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přírodní</a:t>
            </a:r>
          </a:p>
          <a:p>
            <a:r>
              <a:rPr lang="cs-CZ" dirty="0" smtClean="0"/>
              <a:t>pražská</a:t>
            </a:r>
          </a:p>
          <a:p>
            <a:r>
              <a:rPr lang="cs-CZ" dirty="0" smtClean="0"/>
              <a:t>frankfurtská</a:t>
            </a:r>
          </a:p>
          <a:p>
            <a:r>
              <a:rPr lang="cs-CZ" dirty="0" smtClean="0"/>
              <a:t>štěpánská</a:t>
            </a:r>
          </a:p>
          <a:p>
            <a:r>
              <a:rPr lang="cs-CZ" dirty="0" smtClean="0"/>
              <a:t>znojemská</a:t>
            </a:r>
          </a:p>
          <a:p>
            <a:r>
              <a:rPr lang="cs-CZ" dirty="0" smtClean="0"/>
              <a:t>…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4322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Pracovní list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popište přípravu vybraných hovězích pečení:</a:t>
            </a:r>
          </a:p>
          <a:p>
            <a:pPr marL="457200" lvl="1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	</a:t>
            </a:r>
            <a:r>
              <a:rPr lang="cs-CZ" dirty="0" smtClean="0">
                <a:solidFill>
                  <a:srgbClr val="FF0000"/>
                </a:solidFill>
              </a:rPr>
              <a:t>pražská</a:t>
            </a:r>
          </a:p>
          <a:p>
            <a:pPr marL="457200" lvl="1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	štěpánská</a:t>
            </a:r>
          </a:p>
          <a:p>
            <a:pPr marL="457200" lvl="1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	burgundská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557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Správné 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Štěpánská hovězí pečeně</a:t>
            </a:r>
          </a:p>
          <a:p>
            <a:endParaRPr lang="cs-CZ" dirty="0" smtClean="0"/>
          </a:p>
          <a:p>
            <a:pPr lvl="1"/>
            <a:r>
              <a:rPr lang="cs-CZ" dirty="0" smtClean="0"/>
              <a:t> špalík hovězího masa prošpikujeme,  utvoříme kapsu, plníme vařeným vajíčkem, dusíme  troubě na tmavém cibulovém základě, zahustíme moukou</a:t>
            </a:r>
          </a:p>
          <a:p>
            <a:pPr lvl="1"/>
            <a:r>
              <a:rPr lang="cs-CZ" dirty="0" smtClean="0"/>
              <a:t>/HM zadní – kapsa – vejce – dusíme v troubě na CZ, zahustíme moukou/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40526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Správné 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Pražská hovězí pečeně</a:t>
            </a:r>
          </a:p>
          <a:p>
            <a:pPr lvl="1"/>
            <a:r>
              <a:rPr lang="cs-CZ" dirty="0" smtClean="0"/>
              <a:t>Hovězí maso zadní – kapa – pražská nádivka – pečené na CZ, zahuštěné moukou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37865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Správné 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Burgundská hovězí pečeně</a:t>
            </a:r>
          </a:p>
          <a:p>
            <a:pPr lvl="2">
              <a:buNone/>
            </a:pPr>
            <a:endParaRPr lang="cs-CZ" dirty="0" smtClean="0"/>
          </a:p>
          <a:p>
            <a:pPr lvl="2"/>
            <a:r>
              <a:rPr lang="cs-CZ" dirty="0" smtClean="0"/>
              <a:t>hovězí maso zadní prošpikujeme slaninu</a:t>
            </a:r>
          </a:p>
          <a:p>
            <a:pPr lvl="2"/>
            <a:r>
              <a:rPr lang="cs-CZ" dirty="0"/>
              <a:t>d</a:t>
            </a:r>
            <a:r>
              <a:rPr lang="cs-CZ" dirty="0" smtClean="0"/>
              <a:t>usíme v troubě / pečeme/ na karamelovém základě, DK</a:t>
            </a:r>
          </a:p>
          <a:p>
            <a:pPr lvl="2"/>
            <a:r>
              <a:rPr lang="cs-CZ" dirty="0"/>
              <a:t>p</a:t>
            </a:r>
            <a:r>
              <a:rPr lang="cs-CZ" dirty="0" smtClean="0"/>
              <a:t>řidáme rajský protlak, citron </a:t>
            </a:r>
          </a:p>
          <a:p>
            <a:pPr lvl="2"/>
            <a:r>
              <a:rPr lang="cs-CZ" dirty="0"/>
              <a:t>š</a:t>
            </a:r>
            <a:r>
              <a:rPr lang="cs-CZ" dirty="0" smtClean="0"/>
              <a:t>ťávu zahustíme moukou </a:t>
            </a:r>
          </a:p>
          <a:p>
            <a:pPr lvl="2"/>
            <a:r>
              <a:rPr lang="cs-CZ" dirty="0"/>
              <a:t>p</a:t>
            </a:r>
            <a:r>
              <a:rPr lang="cs-CZ" dirty="0" smtClean="0"/>
              <a:t>řed dokončením přidáme červené víno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8500455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Pečení na anglický způsob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75191"/>
            <a:ext cx="8712968" cy="4625609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zprudka na rozpáleném tuku</a:t>
            </a:r>
          </a:p>
          <a:p>
            <a:r>
              <a:rPr lang="cs-CZ" dirty="0" smtClean="0"/>
              <a:t>maso zůstává uprostřed růžové</a:t>
            </a:r>
          </a:p>
          <a:p>
            <a:r>
              <a:rPr lang="cs-CZ" dirty="0" smtClean="0"/>
              <a:t>používáme:  svíčkovou, roštěnec</a:t>
            </a:r>
          </a:p>
          <a:p>
            <a:r>
              <a:rPr lang="cs-CZ" dirty="0"/>
              <a:t> </a:t>
            </a:r>
            <a:r>
              <a:rPr lang="cs-CZ" dirty="0" smtClean="0"/>
              <a:t>teplota uprostřed masa nesmí přesáhnout 60 C</a:t>
            </a:r>
            <a:r>
              <a:rPr lang="cs-CZ" baseline="30000" dirty="0" smtClean="0"/>
              <a:t>o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279665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Pokrmy upravené anglickým způsobem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Anglická svíčková</a:t>
            </a:r>
          </a:p>
          <a:p>
            <a:r>
              <a:rPr lang="cs-CZ" dirty="0" smtClean="0"/>
              <a:t>Svíčková Wellington</a:t>
            </a:r>
          </a:p>
          <a:p>
            <a:r>
              <a:rPr lang="cs-CZ" dirty="0" smtClean="0"/>
              <a:t>Svíčková </a:t>
            </a:r>
            <a:r>
              <a:rPr lang="cs-CZ" dirty="0" err="1" smtClean="0"/>
              <a:t>Colbert</a:t>
            </a:r>
            <a:endParaRPr lang="cs-CZ" dirty="0" smtClean="0"/>
          </a:p>
          <a:p>
            <a:r>
              <a:rPr lang="cs-CZ" dirty="0" smtClean="0"/>
              <a:t>Anglický rostbíf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1150295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Hovězí vnitřnosti / droby/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r>
              <a:rPr lang="cs-CZ" sz="3600" dirty="0" smtClean="0"/>
              <a:t>nejčastěji upravujeme:</a:t>
            </a:r>
          </a:p>
          <a:p>
            <a:pPr>
              <a:buNone/>
            </a:pPr>
            <a:r>
              <a:rPr lang="cs-CZ" sz="3600" dirty="0" smtClean="0"/>
              <a:t> </a:t>
            </a:r>
          </a:p>
          <a:p>
            <a:pPr lvl="2"/>
            <a:r>
              <a:rPr lang="cs-CZ" sz="3500" dirty="0" smtClean="0"/>
              <a:t>játra</a:t>
            </a:r>
          </a:p>
          <a:p>
            <a:pPr lvl="2"/>
            <a:r>
              <a:rPr lang="cs-CZ" sz="3500" dirty="0" smtClean="0"/>
              <a:t>ledvinky</a:t>
            </a:r>
          </a:p>
          <a:p>
            <a:pPr lvl="2"/>
            <a:r>
              <a:rPr lang="cs-CZ" sz="3500" dirty="0" smtClean="0"/>
              <a:t>žaludek</a:t>
            </a:r>
          </a:p>
          <a:p>
            <a:pPr lvl="2"/>
            <a:r>
              <a:rPr lang="cs-CZ" sz="3500" dirty="0" smtClean="0"/>
              <a:t>býčí žlázy</a:t>
            </a:r>
          </a:p>
          <a:p>
            <a:pPr lvl="2"/>
            <a:r>
              <a:rPr lang="cs-CZ" sz="3500" dirty="0" smtClean="0"/>
              <a:t>vemínko</a:t>
            </a:r>
          </a:p>
          <a:p>
            <a:pPr lvl="2"/>
            <a:r>
              <a:rPr lang="cs-CZ" sz="3500" dirty="0" smtClean="0"/>
              <a:t>srdce …</a:t>
            </a:r>
          </a:p>
          <a:p>
            <a:pPr lvl="2"/>
            <a:endParaRPr lang="cs-CZ" dirty="0" smtClean="0"/>
          </a:p>
          <a:p>
            <a:endParaRPr lang="cs-CZ" dirty="0" smtClean="0"/>
          </a:p>
          <a:p>
            <a:pPr lvl="8"/>
            <a:r>
              <a:rPr lang="cs-CZ" dirty="0"/>
              <a:t> </a:t>
            </a:r>
            <a:r>
              <a:rPr lang="cs-CZ" dirty="0" smtClean="0"/>
              <a:t>                                                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653034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Charakteristika hovězích vnitřností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smtClean="0"/>
              <a:t>Vysoká biologická hodnota</a:t>
            </a:r>
          </a:p>
          <a:p>
            <a:pPr>
              <a:buNone/>
            </a:pPr>
            <a:endParaRPr lang="cs-CZ" dirty="0" smtClean="0"/>
          </a:p>
          <a:p>
            <a:pPr lvl="2"/>
            <a:r>
              <a:rPr lang="cs-CZ" sz="3200" dirty="0" smtClean="0"/>
              <a:t>Minerální látky – hlavně FE, P</a:t>
            </a:r>
          </a:p>
          <a:p>
            <a:pPr lvl="2"/>
            <a:r>
              <a:rPr lang="cs-CZ" sz="3200" dirty="0" smtClean="0"/>
              <a:t>Vitamíny – A,B,C,D,PP</a:t>
            </a:r>
          </a:p>
          <a:p>
            <a:pPr lvl="2"/>
            <a:r>
              <a:rPr lang="cs-CZ" sz="3200" dirty="0" smtClean="0"/>
              <a:t>Vodnaté – brzy se kazí</a:t>
            </a:r>
            <a:endParaRPr lang="cs-CZ" sz="3200" dirty="0"/>
          </a:p>
        </p:txBody>
      </p:sp>
    </p:spTree>
    <p:extLst>
      <p:ext uri="{BB962C8B-B14F-4D97-AF65-F5344CB8AC3E}">
        <p14:creationId xmlns="" xmlns:p14="http://schemas.microsoft.com/office/powerpoint/2010/main" val="40198581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Předběžná úprava drobů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Odblanit</a:t>
            </a:r>
          </a:p>
          <a:p>
            <a:r>
              <a:rPr lang="cs-CZ" dirty="0" smtClean="0"/>
              <a:t>Vykrájet zbytky žilek</a:t>
            </a:r>
          </a:p>
          <a:p>
            <a:r>
              <a:rPr lang="cs-CZ" dirty="0" smtClean="0"/>
              <a:t>Omýt</a:t>
            </a:r>
          </a:p>
          <a:p>
            <a:r>
              <a:rPr lang="cs-CZ" dirty="0" smtClean="0"/>
              <a:t>Některé spařujeme, stáhneme kůži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4754829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Úprava hovězích vnitřností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Vařením</a:t>
            </a:r>
          </a:p>
          <a:p>
            <a:r>
              <a:rPr lang="cs-CZ" dirty="0" smtClean="0"/>
              <a:t>Zaděláváním</a:t>
            </a:r>
          </a:p>
          <a:p>
            <a:r>
              <a:rPr lang="cs-CZ" dirty="0" smtClean="0"/>
              <a:t>Dušením</a:t>
            </a:r>
          </a:p>
          <a:p>
            <a:r>
              <a:rPr lang="cs-CZ" dirty="0" smtClean="0"/>
              <a:t>Smažením / pouze </a:t>
            </a:r>
            <a:r>
              <a:rPr lang="cs-CZ" dirty="0" err="1" smtClean="0"/>
              <a:t>vemínko</a:t>
            </a:r>
            <a:r>
              <a:rPr lang="cs-CZ" dirty="0" smtClean="0"/>
              <a:t> a býčí žlázy /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583884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Úprava hovězích jater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hlavně k přípravě  zavářek do polévek</a:t>
            </a:r>
          </a:p>
          <a:p>
            <a:r>
              <a:rPr lang="cs-CZ" dirty="0" smtClean="0"/>
              <a:t>dále k úpravě dušením, smažením</a:t>
            </a:r>
          </a:p>
          <a:p>
            <a:endParaRPr lang="cs-CZ" dirty="0" smtClean="0"/>
          </a:p>
          <a:p>
            <a:pPr lvl="2"/>
            <a:r>
              <a:rPr lang="cs-CZ" sz="2800" dirty="0" smtClean="0"/>
              <a:t>Hovězí ledvinky na cibulce</a:t>
            </a:r>
          </a:p>
          <a:p>
            <a:pPr lvl="2"/>
            <a:r>
              <a:rPr lang="cs-CZ" sz="2800" dirty="0" smtClean="0"/>
              <a:t>Hovězí srdce na smetaně</a:t>
            </a:r>
          </a:p>
          <a:p>
            <a:pPr lvl="2"/>
            <a:r>
              <a:rPr lang="cs-CZ" sz="2800" dirty="0" smtClean="0"/>
              <a:t>Hovězí játra na cibulce</a:t>
            </a:r>
          </a:p>
          <a:p>
            <a:pPr lvl="2"/>
            <a:r>
              <a:rPr lang="cs-CZ" sz="2800" dirty="0" smtClean="0"/>
              <a:t>Hovězí vemínko smažené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41401272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LITERATURA: </a:t>
            </a:r>
          </a:p>
          <a:p>
            <a:r>
              <a:rPr lang="cs-CZ" sz="2000" dirty="0" smtClean="0"/>
              <a:t>Sedláčková, Hana. </a:t>
            </a:r>
            <a:r>
              <a:rPr lang="cs-CZ" sz="2000" i="1" dirty="0" smtClean="0"/>
              <a:t>Technologie přípravy pokrmů</a:t>
            </a:r>
            <a:r>
              <a:rPr lang="cs-CZ" sz="2000" dirty="0" smtClean="0"/>
              <a:t>. Praha: nakladatelství Fortuna, 2000. ISBN 80-7168-737-5</a:t>
            </a:r>
          </a:p>
          <a:p>
            <a:endParaRPr lang="cs-CZ" sz="2000" dirty="0"/>
          </a:p>
          <a:p>
            <a:r>
              <a:rPr lang="cs-CZ" dirty="0" smtClean="0"/>
              <a:t>INTERNET:</a:t>
            </a:r>
          </a:p>
          <a:p>
            <a:r>
              <a:rPr lang="cs-CZ" sz="1600" dirty="0" smtClean="0">
                <a:hlinkClick r:id="rId2"/>
              </a:rPr>
              <a:t>http://www.</a:t>
            </a:r>
            <a:r>
              <a:rPr lang="cs-CZ" sz="1600" dirty="0" err="1" smtClean="0">
                <a:hlinkClick r:id="rId2"/>
              </a:rPr>
              <a:t>funny.cz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vtipne</a:t>
            </a:r>
            <a:r>
              <a:rPr lang="cs-CZ" sz="1600" dirty="0" smtClean="0">
                <a:hlinkClick r:id="rId2"/>
              </a:rPr>
              <a:t>-</a:t>
            </a:r>
            <a:r>
              <a:rPr lang="cs-CZ" sz="1600" dirty="0" err="1" smtClean="0">
                <a:hlinkClick r:id="rId2"/>
              </a:rPr>
              <a:t>obrazky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zvirata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vesela</a:t>
            </a:r>
            <a:r>
              <a:rPr lang="cs-CZ" sz="1600" dirty="0" smtClean="0">
                <a:hlinkClick r:id="rId2"/>
              </a:rPr>
              <a:t>-</a:t>
            </a:r>
            <a:r>
              <a:rPr lang="cs-CZ" sz="1600" dirty="0" err="1" smtClean="0">
                <a:hlinkClick r:id="rId2"/>
              </a:rPr>
              <a:t>krava</a:t>
            </a:r>
            <a:r>
              <a:rPr lang="cs-CZ" sz="1600" dirty="0" smtClean="0">
                <a:hlinkClick r:id="rId2"/>
              </a:rPr>
              <a:t>/4600/</a:t>
            </a:r>
            <a:endParaRPr lang="cs-CZ" sz="1600" dirty="0" smtClean="0"/>
          </a:p>
          <a:p>
            <a:r>
              <a:rPr lang="cs-CZ" sz="1600" dirty="0" smtClean="0">
                <a:hlinkClick r:id="rId3"/>
              </a:rPr>
              <a:t>http://office.</a:t>
            </a:r>
            <a:r>
              <a:rPr lang="cs-CZ" sz="1600" dirty="0" err="1" smtClean="0">
                <a:hlinkClick r:id="rId3"/>
              </a:rPr>
              <a:t>microsoft.com</a:t>
            </a:r>
            <a:r>
              <a:rPr lang="cs-CZ" sz="1600" b="1" dirty="0" smtClean="0"/>
              <a:t>, </a:t>
            </a:r>
            <a:r>
              <a:rPr lang="cs-CZ" sz="1600" dirty="0" smtClean="0"/>
              <a:t>Galerie Office, 25.08.2012</a:t>
            </a:r>
          </a:p>
          <a:p>
            <a:endParaRPr lang="cs-CZ" sz="1600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="" xmlns:p14="http://schemas.microsoft.com/office/powerpoint/2010/main" val="200377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63</TotalTime>
  <Words>443</Words>
  <Application>Microsoft Office PowerPoint</Application>
  <PresentationFormat>Předvádění na obrazovce (4:3)</PresentationFormat>
  <Paragraphs>140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Modul</vt:lpstr>
      <vt:lpstr>DIGITÁLNÍ UČEBNÍ MATERIÁL</vt:lpstr>
      <vt:lpstr>Hovězí maso 3. </vt:lpstr>
      <vt:lpstr>dušení hovězího masa</vt:lpstr>
      <vt:lpstr>příprava před dušením</vt:lpstr>
      <vt:lpstr>druhy používaných základů</vt:lpstr>
      <vt:lpstr>hovězí maso dušené v kostkách</vt:lpstr>
      <vt:lpstr>druhy hovězích pečení</vt:lpstr>
      <vt:lpstr>Pracovní list</vt:lpstr>
      <vt:lpstr>Správné řešení</vt:lpstr>
      <vt:lpstr>Správné řešení</vt:lpstr>
      <vt:lpstr>Správné řešení</vt:lpstr>
      <vt:lpstr>Pečení na anglický způsob</vt:lpstr>
      <vt:lpstr>Pokrmy upravené anglickým způsobem</vt:lpstr>
      <vt:lpstr>Hovězí vnitřnosti / droby/</vt:lpstr>
      <vt:lpstr>Charakteristika hovězích vnitřností</vt:lpstr>
      <vt:lpstr>Předběžná úprava drobů</vt:lpstr>
      <vt:lpstr>Úprava hovězích vnitřností</vt:lpstr>
      <vt:lpstr>Úprava hovězích jater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</dc:title>
  <cp:lastModifiedBy>Dum</cp:lastModifiedBy>
  <cp:revision>31</cp:revision>
  <dcterms:modified xsi:type="dcterms:W3CDTF">2013-08-23T07:17:42Z</dcterms:modified>
</cp:coreProperties>
</file>