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32" r:id="rId1"/>
  </p:sldMasterIdLst>
  <p:notesMasterIdLst>
    <p:notesMasterId r:id="rId10"/>
  </p:notesMasterIdLst>
  <p:sldIdLst>
    <p:sldId id="257" r:id="rId2"/>
    <p:sldId id="258" r:id="rId3"/>
    <p:sldId id="264" r:id="rId4"/>
    <p:sldId id="260" r:id="rId5"/>
    <p:sldId id="261" r:id="rId6"/>
    <p:sldId id="262" r:id="rId7"/>
    <p:sldId id="263" r:id="rId8"/>
    <p:sldId id="25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34587" autoAdjust="0"/>
    <p:restoredTop sz="78514" autoAdjust="0"/>
  </p:normalViewPr>
  <p:slideViewPr>
    <p:cSldViewPr showGuides="1">
      <p:cViewPr varScale="1">
        <p:scale>
          <a:sx n="74" d="100"/>
          <a:sy n="74" d="100"/>
        </p:scale>
        <p:origin x="-103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9EF5541-CECF-4C45-9A07-A85E9DD0E1E0}" type="doc">
      <dgm:prSet loTypeId="urn:microsoft.com/office/officeart/2005/8/layout/vList2" loCatId="list" qsTypeId="urn:microsoft.com/office/officeart/2005/8/quickstyle/simple1" qsCatId="simple" csTypeId="urn:microsoft.com/office/officeart/2005/8/colors/accent2_4" csCatId="accent2"/>
      <dgm:spPr/>
      <dgm:t>
        <a:bodyPr/>
        <a:lstStyle/>
        <a:p>
          <a:endParaRPr lang="cs-CZ"/>
        </a:p>
      </dgm:t>
    </dgm:pt>
    <dgm:pt modelId="{3AFBC628-4BBD-4F6A-A43E-57F9CE44F179}">
      <dgm:prSet/>
      <dgm:spPr/>
      <dgm:t>
        <a:bodyPr/>
        <a:lstStyle/>
        <a:p>
          <a:pPr rtl="0"/>
          <a:r>
            <a:rPr lang="cs-CZ" dirty="0" smtClean="0"/>
            <a:t>Dříve, když ještě neexistovaly peníze, museli lidé směňovat zboží jedno za druhé (např. kožešiny za maso).</a:t>
          </a:r>
          <a:endParaRPr lang="cs-CZ" dirty="0"/>
        </a:p>
      </dgm:t>
    </dgm:pt>
    <dgm:pt modelId="{8583BEC4-BF8C-488B-8779-A35AEFF6ABF9}" type="parTrans" cxnId="{B13A1E9A-C47E-46EE-A6D8-D2C3BD187D44}">
      <dgm:prSet/>
      <dgm:spPr/>
      <dgm:t>
        <a:bodyPr/>
        <a:lstStyle/>
        <a:p>
          <a:endParaRPr lang="cs-CZ"/>
        </a:p>
      </dgm:t>
    </dgm:pt>
    <dgm:pt modelId="{EFA21B81-482B-4CCF-81FD-48C1C38FDB32}" type="sibTrans" cxnId="{B13A1E9A-C47E-46EE-A6D8-D2C3BD187D44}">
      <dgm:prSet/>
      <dgm:spPr/>
      <dgm:t>
        <a:bodyPr/>
        <a:lstStyle/>
        <a:p>
          <a:endParaRPr lang="cs-CZ"/>
        </a:p>
      </dgm:t>
    </dgm:pt>
    <dgm:pt modelId="{EC799506-C481-4643-AFE9-3BB86BE51336}">
      <dgm:prSet/>
      <dgm:spPr/>
      <dgm:t>
        <a:bodyPr/>
        <a:lstStyle/>
        <a:p>
          <a:pPr rtl="0"/>
          <a:r>
            <a:rPr lang="cs-CZ" dirty="0" smtClean="0"/>
            <a:t>Postupně se začaly objevovat různé formy platidel (obilí, dobytek,bronzové hřivny, zlato).</a:t>
          </a:r>
          <a:endParaRPr lang="cs-CZ" dirty="0"/>
        </a:p>
      </dgm:t>
    </dgm:pt>
    <dgm:pt modelId="{48366B2E-67BE-45AD-BAF2-DDFA261B00DD}" type="parTrans" cxnId="{5BB48D3D-E543-40E1-AD5B-7C96168F9615}">
      <dgm:prSet/>
      <dgm:spPr/>
      <dgm:t>
        <a:bodyPr/>
        <a:lstStyle/>
        <a:p>
          <a:endParaRPr lang="cs-CZ"/>
        </a:p>
      </dgm:t>
    </dgm:pt>
    <dgm:pt modelId="{3E7A91F2-EE88-4420-8E40-AF0E1A922E10}" type="sibTrans" cxnId="{5BB48D3D-E543-40E1-AD5B-7C96168F9615}">
      <dgm:prSet/>
      <dgm:spPr/>
      <dgm:t>
        <a:bodyPr/>
        <a:lstStyle/>
        <a:p>
          <a:endParaRPr lang="cs-CZ"/>
        </a:p>
      </dgm:t>
    </dgm:pt>
    <dgm:pt modelId="{66DD35F4-E6FC-41AF-9D4E-00B2ED49A886}">
      <dgm:prSet/>
      <dgm:spPr/>
      <dgm:t>
        <a:bodyPr/>
        <a:lstStyle/>
        <a:p>
          <a:pPr rtl="0"/>
          <a:r>
            <a:rPr lang="cs-CZ" dirty="0" smtClean="0"/>
            <a:t>Dnes používáme papírové bankovky a kovové mince.</a:t>
          </a:r>
          <a:endParaRPr lang="cs-CZ" dirty="0"/>
        </a:p>
      </dgm:t>
    </dgm:pt>
    <dgm:pt modelId="{7DB24125-9035-477B-AFEB-09C0FAB699DF}" type="parTrans" cxnId="{6D6B4D90-C2B1-407D-B534-DDA86ED70B99}">
      <dgm:prSet/>
      <dgm:spPr/>
      <dgm:t>
        <a:bodyPr/>
        <a:lstStyle/>
        <a:p>
          <a:endParaRPr lang="cs-CZ"/>
        </a:p>
      </dgm:t>
    </dgm:pt>
    <dgm:pt modelId="{DBADB53C-12BB-41FA-8F06-14207937ABFC}" type="sibTrans" cxnId="{6D6B4D90-C2B1-407D-B534-DDA86ED70B99}">
      <dgm:prSet/>
      <dgm:spPr/>
      <dgm:t>
        <a:bodyPr/>
        <a:lstStyle/>
        <a:p>
          <a:endParaRPr lang="cs-CZ"/>
        </a:p>
      </dgm:t>
    </dgm:pt>
    <dgm:pt modelId="{93593572-591B-4FFC-B725-A5DD43E698B8}">
      <dgm:prSet/>
      <dgm:spPr/>
      <dgm:t>
        <a:bodyPr/>
        <a:lstStyle/>
        <a:p>
          <a:pPr rtl="0"/>
          <a:r>
            <a:rPr lang="cs-CZ" dirty="0" smtClean="0"/>
            <a:t>V různých zemích se používají různé měny. </a:t>
          </a:r>
          <a:endParaRPr lang="cs-CZ" dirty="0"/>
        </a:p>
      </dgm:t>
    </dgm:pt>
    <dgm:pt modelId="{52E7CEC9-DDA7-46EC-9095-A738FD79F414}" type="parTrans" cxnId="{510E7CA8-9817-4E14-98BC-69616A84A8E8}">
      <dgm:prSet/>
      <dgm:spPr/>
      <dgm:t>
        <a:bodyPr/>
        <a:lstStyle/>
        <a:p>
          <a:endParaRPr lang="cs-CZ"/>
        </a:p>
      </dgm:t>
    </dgm:pt>
    <dgm:pt modelId="{F5E295AD-CAEB-415D-BD37-895216F819C5}" type="sibTrans" cxnId="{510E7CA8-9817-4E14-98BC-69616A84A8E8}">
      <dgm:prSet/>
      <dgm:spPr/>
      <dgm:t>
        <a:bodyPr/>
        <a:lstStyle/>
        <a:p>
          <a:endParaRPr lang="cs-CZ"/>
        </a:p>
      </dgm:t>
    </dgm:pt>
    <dgm:pt modelId="{EB6335DE-9628-401B-9A00-42454CECC879}">
      <dgm:prSet/>
      <dgm:spPr/>
      <dgm:t>
        <a:bodyPr/>
        <a:lstStyle/>
        <a:p>
          <a:pPr rtl="0"/>
          <a:r>
            <a:rPr lang="cs-CZ" dirty="0" smtClean="0"/>
            <a:t>např. v USA dolary, v EU eura, v ČR české koruny.</a:t>
          </a:r>
          <a:endParaRPr lang="cs-CZ" dirty="0"/>
        </a:p>
      </dgm:t>
    </dgm:pt>
    <dgm:pt modelId="{0F9F3771-0975-4F6B-8BC5-6F028BB3ECE0}" type="parTrans" cxnId="{E1B6B466-0B1A-461C-B09B-A1F3BDD6101F}">
      <dgm:prSet/>
      <dgm:spPr/>
      <dgm:t>
        <a:bodyPr/>
        <a:lstStyle/>
        <a:p>
          <a:endParaRPr lang="cs-CZ"/>
        </a:p>
      </dgm:t>
    </dgm:pt>
    <dgm:pt modelId="{3AE0D253-6B6E-411B-91FA-36EFA2749B8A}" type="sibTrans" cxnId="{E1B6B466-0B1A-461C-B09B-A1F3BDD6101F}">
      <dgm:prSet/>
      <dgm:spPr/>
      <dgm:t>
        <a:bodyPr/>
        <a:lstStyle/>
        <a:p>
          <a:endParaRPr lang="cs-CZ"/>
        </a:p>
      </dgm:t>
    </dgm:pt>
    <dgm:pt modelId="{FF1B6E78-231C-4612-8CB0-355BA4C5CBEC}" type="pres">
      <dgm:prSet presAssocID="{A9EF5541-CECF-4C45-9A07-A85E9DD0E1E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8432195F-A5BE-424F-87AE-0FE3C2F6EAB3}" type="pres">
      <dgm:prSet presAssocID="{3AFBC628-4BBD-4F6A-A43E-57F9CE44F179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4748F9-8EBD-47CC-B3E0-8F7E6BC05E0A}" type="pres">
      <dgm:prSet presAssocID="{EFA21B81-482B-4CCF-81FD-48C1C38FDB32}" presName="spacer" presStyleCnt="0"/>
      <dgm:spPr/>
    </dgm:pt>
    <dgm:pt modelId="{EC48DCF5-8B5B-4BE4-B2A1-F962045FC281}" type="pres">
      <dgm:prSet presAssocID="{EC799506-C481-4643-AFE9-3BB86BE51336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571226C-2327-4836-8A78-6C9115BF317F}" type="pres">
      <dgm:prSet presAssocID="{3E7A91F2-EE88-4420-8E40-AF0E1A922E10}" presName="spacer" presStyleCnt="0"/>
      <dgm:spPr/>
    </dgm:pt>
    <dgm:pt modelId="{F79E7929-4613-4BE1-950C-4AE2A9068CB7}" type="pres">
      <dgm:prSet presAssocID="{66DD35F4-E6FC-41AF-9D4E-00B2ED49A886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9388998-5F34-4B75-B1A8-3D772162C763}" type="pres">
      <dgm:prSet presAssocID="{DBADB53C-12BB-41FA-8F06-14207937ABFC}" presName="spacer" presStyleCnt="0"/>
      <dgm:spPr/>
    </dgm:pt>
    <dgm:pt modelId="{5AB77728-356E-4AA5-9877-957B8E2B3FE9}" type="pres">
      <dgm:prSet presAssocID="{93593572-591B-4FFC-B725-A5DD43E698B8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F0AE7B4-BF49-4D42-A163-19EC22CF6B7B}" type="pres">
      <dgm:prSet presAssocID="{F5E295AD-CAEB-415D-BD37-895216F819C5}" presName="spacer" presStyleCnt="0"/>
      <dgm:spPr/>
    </dgm:pt>
    <dgm:pt modelId="{7F72AB73-630C-4E17-89A6-5CB5407D6547}" type="pres">
      <dgm:prSet presAssocID="{EB6335DE-9628-401B-9A00-42454CECC879}" presName="parentText" presStyleLbl="node1" presStyleIdx="4" presStyleCnt="5" custLinFactY="-983" custLinFactNeighborX="126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D6B4D90-C2B1-407D-B534-DDA86ED70B99}" srcId="{A9EF5541-CECF-4C45-9A07-A85E9DD0E1E0}" destId="{66DD35F4-E6FC-41AF-9D4E-00B2ED49A886}" srcOrd="2" destOrd="0" parTransId="{7DB24125-9035-477B-AFEB-09C0FAB699DF}" sibTransId="{DBADB53C-12BB-41FA-8F06-14207937ABFC}"/>
    <dgm:cxn modelId="{B13A1E9A-C47E-46EE-A6D8-D2C3BD187D44}" srcId="{A9EF5541-CECF-4C45-9A07-A85E9DD0E1E0}" destId="{3AFBC628-4BBD-4F6A-A43E-57F9CE44F179}" srcOrd="0" destOrd="0" parTransId="{8583BEC4-BF8C-488B-8779-A35AEFF6ABF9}" sibTransId="{EFA21B81-482B-4CCF-81FD-48C1C38FDB32}"/>
    <dgm:cxn modelId="{60E32844-175E-4704-A558-47559F22CAB9}" type="presOf" srcId="{93593572-591B-4FFC-B725-A5DD43E698B8}" destId="{5AB77728-356E-4AA5-9877-957B8E2B3FE9}" srcOrd="0" destOrd="0" presId="urn:microsoft.com/office/officeart/2005/8/layout/vList2"/>
    <dgm:cxn modelId="{510E7CA8-9817-4E14-98BC-69616A84A8E8}" srcId="{A9EF5541-CECF-4C45-9A07-A85E9DD0E1E0}" destId="{93593572-591B-4FFC-B725-A5DD43E698B8}" srcOrd="3" destOrd="0" parTransId="{52E7CEC9-DDA7-46EC-9095-A738FD79F414}" sibTransId="{F5E295AD-CAEB-415D-BD37-895216F819C5}"/>
    <dgm:cxn modelId="{1215552B-14AF-4AA1-9529-AA942F42EB17}" type="presOf" srcId="{EC799506-C481-4643-AFE9-3BB86BE51336}" destId="{EC48DCF5-8B5B-4BE4-B2A1-F962045FC281}" srcOrd="0" destOrd="0" presId="urn:microsoft.com/office/officeart/2005/8/layout/vList2"/>
    <dgm:cxn modelId="{E1B6B466-0B1A-461C-B09B-A1F3BDD6101F}" srcId="{A9EF5541-CECF-4C45-9A07-A85E9DD0E1E0}" destId="{EB6335DE-9628-401B-9A00-42454CECC879}" srcOrd="4" destOrd="0" parTransId="{0F9F3771-0975-4F6B-8BC5-6F028BB3ECE0}" sibTransId="{3AE0D253-6B6E-411B-91FA-36EFA2749B8A}"/>
    <dgm:cxn modelId="{308E786F-B1A2-47A0-92E2-E5B9E30CB025}" type="presOf" srcId="{EB6335DE-9628-401B-9A00-42454CECC879}" destId="{7F72AB73-630C-4E17-89A6-5CB5407D6547}" srcOrd="0" destOrd="0" presId="urn:microsoft.com/office/officeart/2005/8/layout/vList2"/>
    <dgm:cxn modelId="{5BB48D3D-E543-40E1-AD5B-7C96168F9615}" srcId="{A9EF5541-CECF-4C45-9A07-A85E9DD0E1E0}" destId="{EC799506-C481-4643-AFE9-3BB86BE51336}" srcOrd="1" destOrd="0" parTransId="{48366B2E-67BE-45AD-BAF2-DDFA261B00DD}" sibTransId="{3E7A91F2-EE88-4420-8E40-AF0E1A922E10}"/>
    <dgm:cxn modelId="{2DEA7F1B-4A38-427C-B33F-ED163566F0B4}" type="presOf" srcId="{A9EF5541-CECF-4C45-9A07-A85E9DD0E1E0}" destId="{FF1B6E78-231C-4612-8CB0-355BA4C5CBEC}" srcOrd="0" destOrd="0" presId="urn:microsoft.com/office/officeart/2005/8/layout/vList2"/>
    <dgm:cxn modelId="{40F31FDD-750E-4493-A31D-48C19AC7C7B7}" type="presOf" srcId="{66DD35F4-E6FC-41AF-9D4E-00B2ED49A886}" destId="{F79E7929-4613-4BE1-950C-4AE2A9068CB7}" srcOrd="0" destOrd="0" presId="urn:microsoft.com/office/officeart/2005/8/layout/vList2"/>
    <dgm:cxn modelId="{715A7A0D-9330-4503-A1F0-ABFEB7179205}" type="presOf" srcId="{3AFBC628-4BBD-4F6A-A43E-57F9CE44F179}" destId="{8432195F-A5BE-424F-87AE-0FE3C2F6EAB3}" srcOrd="0" destOrd="0" presId="urn:microsoft.com/office/officeart/2005/8/layout/vList2"/>
    <dgm:cxn modelId="{35D0176F-6C82-4591-95BE-CF2697E71615}" type="presParOf" srcId="{FF1B6E78-231C-4612-8CB0-355BA4C5CBEC}" destId="{8432195F-A5BE-424F-87AE-0FE3C2F6EAB3}" srcOrd="0" destOrd="0" presId="urn:microsoft.com/office/officeart/2005/8/layout/vList2"/>
    <dgm:cxn modelId="{8BB51086-65C1-4190-AE6E-82EF856CDFBD}" type="presParOf" srcId="{FF1B6E78-231C-4612-8CB0-355BA4C5CBEC}" destId="{464748F9-8EBD-47CC-B3E0-8F7E6BC05E0A}" srcOrd="1" destOrd="0" presId="urn:microsoft.com/office/officeart/2005/8/layout/vList2"/>
    <dgm:cxn modelId="{72EE90AF-619D-46A3-BB5F-1657A3EC2CB8}" type="presParOf" srcId="{FF1B6E78-231C-4612-8CB0-355BA4C5CBEC}" destId="{EC48DCF5-8B5B-4BE4-B2A1-F962045FC281}" srcOrd="2" destOrd="0" presId="urn:microsoft.com/office/officeart/2005/8/layout/vList2"/>
    <dgm:cxn modelId="{444F05F8-FBD8-44CA-9422-5F01216C4D96}" type="presParOf" srcId="{FF1B6E78-231C-4612-8CB0-355BA4C5CBEC}" destId="{5571226C-2327-4836-8A78-6C9115BF317F}" srcOrd="3" destOrd="0" presId="urn:microsoft.com/office/officeart/2005/8/layout/vList2"/>
    <dgm:cxn modelId="{FFF55351-F106-4BD2-8601-D9E28F162FF6}" type="presParOf" srcId="{FF1B6E78-231C-4612-8CB0-355BA4C5CBEC}" destId="{F79E7929-4613-4BE1-950C-4AE2A9068CB7}" srcOrd="4" destOrd="0" presId="urn:microsoft.com/office/officeart/2005/8/layout/vList2"/>
    <dgm:cxn modelId="{A684A767-51E0-4714-B3BD-F5AE120F7FA3}" type="presParOf" srcId="{FF1B6E78-231C-4612-8CB0-355BA4C5CBEC}" destId="{69388998-5F34-4B75-B1A8-3D772162C763}" srcOrd="5" destOrd="0" presId="urn:microsoft.com/office/officeart/2005/8/layout/vList2"/>
    <dgm:cxn modelId="{D94E8E09-4507-4D03-A7D9-4F2D8BADFBB0}" type="presParOf" srcId="{FF1B6E78-231C-4612-8CB0-355BA4C5CBEC}" destId="{5AB77728-356E-4AA5-9877-957B8E2B3FE9}" srcOrd="6" destOrd="0" presId="urn:microsoft.com/office/officeart/2005/8/layout/vList2"/>
    <dgm:cxn modelId="{294D5B04-9C1D-4405-8A08-6789DD4CAF02}" type="presParOf" srcId="{FF1B6E78-231C-4612-8CB0-355BA4C5CBEC}" destId="{EF0AE7B4-BF49-4D42-A163-19EC22CF6B7B}" srcOrd="7" destOrd="0" presId="urn:microsoft.com/office/officeart/2005/8/layout/vList2"/>
    <dgm:cxn modelId="{81A83764-F5F0-4762-B105-8C315DF70A41}" type="presParOf" srcId="{FF1B6E78-231C-4612-8CB0-355BA4C5CBEC}" destId="{7F72AB73-630C-4E17-89A6-5CB5407D6547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6827873-242C-4E26-9FD8-BF162228C980}" type="doc">
      <dgm:prSet loTypeId="urn:microsoft.com/office/officeart/2005/8/layout/vList2" loCatId="list" qsTypeId="urn:microsoft.com/office/officeart/2005/8/quickstyle/simple1" qsCatId="simple" csTypeId="urn:microsoft.com/office/officeart/2005/8/colors/accent2_3" csCatId="accent2"/>
      <dgm:spPr/>
      <dgm:t>
        <a:bodyPr/>
        <a:lstStyle/>
        <a:p>
          <a:endParaRPr lang="cs-CZ"/>
        </a:p>
      </dgm:t>
    </dgm:pt>
    <dgm:pt modelId="{347BD554-1965-4D59-A2E6-7A065538D9C8}">
      <dgm:prSet/>
      <dgm:spPr/>
      <dgm:t>
        <a:bodyPr/>
        <a:lstStyle/>
        <a:p>
          <a:pPr rtl="0"/>
          <a:r>
            <a:rPr lang="cs-CZ" dirty="0" smtClean="0"/>
            <a:t>Aby člověk mohl být soběstačný a koupit si věci a služby, které potřebuje k životu, musí chodit do práce a umět šetřit. </a:t>
          </a:r>
          <a:endParaRPr lang="cs-CZ" dirty="0"/>
        </a:p>
      </dgm:t>
    </dgm:pt>
    <dgm:pt modelId="{67C75C80-20E9-4699-9DEC-E292EE16EBE4}" type="parTrans" cxnId="{ACD05AD1-E855-4366-94DE-9EDB9BBB9013}">
      <dgm:prSet/>
      <dgm:spPr/>
      <dgm:t>
        <a:bodyPr/>
        <a:lstStyle/>
        <a:p>
          <a:endParaRPr lang="cs-CZ"/>
        </a:p>
      </dgm:t>
    </dgm:pt>
    <dgm:pt modelId="{7A061ADF-2F24-46B9-BD54-812FAB415B5E}" type="sibTrans" cxnId="{ACD05AD1-E855-4366-94DE-9EDB9BBB9013}">
      <dgm:prSet/>
      <dgm:spPr/>
      <dgm:t>
        <a:bodyPr/>
        <a:lstStyle/>
        <a:p>
          <a:endParaRPr lang="cs-CZ"/>
        </a:p>
      </dgm:t>
    </dgm:pt>
    <dgm:pt modelId="{B60D215F-EDC6-4FDA-B4C6-2D734AC6F4E7}">
      <dgm:prSet/>
      <dgm:spPr/>
      <dgm:t>
        <a:bodyPr/>
        <a:lstStyle/>
        <a:p>
          <a:pPr rtl="0"/>
          <a:r>
            <a:rPr lang="cs-CZ" dirty="0" smtClean="0"/>
            <a:t>Šetřit znamená nekupovat každou hloupost, která se nám líbí, ale dobře si každý nákup rozmyslet a koupit si jen to, na co nám naše peníze stačí.</a:t>
          </a:r>
          <a:endParaRPr lang="cs-CZ" dirty="0"/>
        </a:p>
      </dgm:t>
    </dgm:pt>
    <dgm:pt modelId="{AD34A4C9-75F0-4311-A356-9EBC4B01F28C}" type="parTrans" cxnId="{8B988985-B461-4BE9-8345-9D123A144C62}">
      <dgm:prSet/>
      <dgm:spPr/>
      <dgm:t>
        <a:bodyPr/>
        <a:lstStyle/>
        <a:p>
          <a:endParaRPr lang="cs-CZ"/>
        </a:p>
      </dgm:t>
    </dgm:pt>
    <dgm:pt modelId="{20A55FB2-6646-44BB-B5EF-B73367566695}" type="sibTrans" cxnId="{8B988985-B461-4BE9-8345-9D123A144C62}">
      <dgm:prSet/>
      <dgm:spPr/>
      <dgm:t>
        <a:bodyPr/>
        <a:lstStyle/>
        <a:p>
          <a:endParaRPr lang="cs-CZ"/>
        </a:p>
      </dgm:t>
    </dgm:pt>
    <dgm:pt modelId="{AD686FD5-52F3-4E82-BF81-3A333B202622}">
      <dgm:prSet/>
      <dgm:spPr/>
      <dgm:t>
        <a:bodyPr/>
        <a:lstStyle/>
        <a:p>
          <a:pPr rtl="0"/>
          <a:r>
            <a:rPr lang="cs-CZ" dirty="0" smtClean="0"/>
            <a:t>Když budeme nakupovat na dluh, potom nám nebudou zbývat peníze na důležité věci a budeme mít velké starosti s živobytím. Nakonec můžeme skončit na ulici jako bezdomovci.</a:t>
          </a:r>
          <a:endParaRPr lang="cs-CZ" dirty="0"/>
        </a:p>
      </dgm:t>
    </dgm:pt>
    <dgm:pt modelId="{7172393A-7F73-43DD-95EC-84451143DFC3}" type="parTrans" cxnId="{4E3C9358-2AED-44BC-9B24-A2FF5E59C86A}">
      <dgm:prSet/>
      <dgm:spPr/>
      <dgm:t>
        <a:bodyPr/>
        <a:lstStyle/>
        <a:p>
          <a:endParaRPr lang="cs-CZ"/>
        </a:p>
      </dgm:t>
    </dgm:pt>
    <dgm:pt modelId="{8A8242B4-0761-4032-AB57-3DAE51B51D64}" type="sibTrans" cxnId="{4E3C9358-2AED-44BC-9B24-A2FF5E59C86A}">
      <dgm:prSet/>
      <dgm:spPr/>
      <dgm:t>
        <a:bodyPr/>
        <a:lstStyle/>
        <a:p>
          <a:endParaRPr lang="cs-CZ"/>
        </a:p>
      </dgm:t>
    </dgm:pt>
    <dgm:pt modelId="{48F811DB-EC30-476C-B328-F54BDD6237E4}" type="pres">
      <dgm:prSet presAssocID="{E6827873-242C-4E26-9FD8-BF162228C98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70AA835-51B7-4458-ACC7-362D3540B5F5}" type="pres">
      <dgm:prSet presAssocID="{347BD554-1965-4D59-A2E6-7A065538D9C8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99F6CB8-AA56-4A34-91C0-971EB2A35D53}" type="pres">
      <dgm:prSet presAssocID="{7A061ADF-2F24-46B9-BD54-812FAB415B5E}" presName="spacer" presStyleCnt="0"/>
      <dgm:spPr/>
    </dgm:pt>
    <dgm:pt modelId="{12E50818-EFFD-48F7-92AD-5E5AA8F9266C}" type="pres">
      <dgm:prSet presAssocID="{B60D215F-EDC6-4FDA-B4C6-2D734AC6F4E7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DC910BA-23DC-404E-A9CD-09C2D31AACF0}" type="pres">
      <dgm:prSet presAssocID="{20A55FB2-6646-44BB-B5EF-B73367566695}" presName="spacer" presStyleCnt="0"/>
      <dgm:spPr/>
    </dgm:pt>
    <dgm:pt modelId="{B4571CE0-05FD-42E3-BAD4-64D653B9CCAA}" type="pres">
      <dgm:prSet presAssocID="{AD686FD5-52F3-4E82-BF81-3A333B202622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E3C9358-2AED-44BC-9B24-A2FF5E59C86A}" srcId="{E6827873-242C-4E26-9FD8-BF162228C980}" destId="{AD686FD5-52F3-4E82-BF81-3A333B202622}" srcOrd="2" destOrd="0" parTransId="{7172393A-7F73-43DD-95EC-84451143DFC3}" sibTransId="{8A8242B4-0761-4032-AB57-3DAE51B51D64}"/>
    <dgm:cxn modelId="{768DE487-6699-40A4-A277-0E806642813D}" type="presOf" srcId="{B60D215F-EDC6-4FDA-B4C6-2D734AC6F4E7}" destId="{12E50818-EFFD-48F7-92AD-5E5AA8F9266C}" srcOrd="0" destOrd="0" presId="urn:microsoft.com/office/officeart/2005/8/layout/vList2"/>
    <dgm:cxn modelId="{ACD05AD1-E855-4366-94DE-9EDB9BBB9013}" srcId="{E6827873-242C-4E26-9FD8-BF162228C980}" destId="{347BD554-1965-4D59-A2E6-7A065538D9C8}" srcOrd="0" destOrd="0" parTransId="{67C75C80-20E9-4699-9DEC-E292EE16EBE4}" sibTransId="{7A061ADF-2F24-46B9-BD54-812FAB415B5E}"/>
    <dgm:cxn modelId="{632565AA-78F7-43B8-81FE-D10C35521145}" type="presOf" srcId="{AD686FD5-52F3-4E82-BF81-3A333B202622}" destId="{B4571CE0-05FD-42E3-BAD4-64D653B9CCAA}" srcOrd="0" destOrd="0" presId="urn:microsoft.com/office/officeart/2005/8/layout/vList2"/>
    <dgm:cxn modelId="{89E24FCB-2265-4747-A3C3-044B3DFBE309}" type="presOf" srcId="{347BD554-1965-4D59-A2E6-7A065538D9C8}" destId="{170AA835-51B7-4458-ACC7-362D3540B5F5}" srcOrd="0" destOrd="0" presId="urn:microsoft.com/office/officeart/2005/8/layout/vList2"/>
    <dgm:cxn modelId="{F7EE36DC-2121-42D9-85A6-5B229CB78751}" type="presOf" srcId="{E6827873-242C-4E26-9FD8-BF162228C980}" destId="{48F811DB-EC30-476C-B328-F54BDD6237E4}" srcOrd="0" destOrd="0" presId="urn:microsoft.com/office/officeart/2005/8/layout/vList2"/>
    <dgm:cxn modelId="{8B988985-B461-4BE9-8345-9D123A144C62}" srcId="{E6827873-242C-4E26-9FD8-BF162228C980}" destId="{B60D215F-EDC6-4FDA-B4C6-2D734AC6F4E7}" srcOrd="1" destOrd="0" parTransId="{AD34A4C9-75F0-4311-A356-9EBC4B01F28C}" sibTransId="{20A55FB2-6646-44BB-B5EF-B73367566695}"/>
    <dgm:cxn modelId="{44E555BD-75DD-4B0D-8A33-884FD813C26E}" type="presParOf" srcId="{48F811DB-EC30-476C-B328-F54BDD6237E4}" destId="{170AA835-51B7-4458-ACC7-362D3540B5F5}" srcOrd="0" destOrd="0" presId="urn:microsoft.com/office/officeart/2005/8/layout/vList2"/>
    <dgm:cxn modelId="{3D02B03C-98BD-4B21-B2C8-909E7DCCCA94}" type="presParOf" srcId="{48F811DB-EC30-476C-B328-F54BDD6237E4}" destId="{699F6CB8-AA56-4A34-91C0-971EB2A35D53}" srcOrd="1" destOrd="0" presId="urn:microsoft.com/office/officeart/2005/8/layout/vList2"/>
    <dgm:cxn modelId="{B71C7E35-AAAE-4AD3-BEDB-4174E22BE102}" type="presParOf" srcId="{48F811DB-EC30-476C-B328-F54BDD6237E4}" destId="{12E50818-EFFD-48F7-92AD-5E5AA8F9266C}" srcOrd="2" destOrd="0" presId="urn:microsoft.com/office/officeart/2005/8/layout/vList2"/>
    <dgm:cxn modelId="{E1B2F3F0-8CB5-476C-8319-A067E9F3B2AA}" type="presParOf" srcId="{48F811DB-EC30-476C-B328-F54BDD6237E4}" destId="{0DC910BA-23DC-404E-A9CD-09C2D31AACF0}" srcOrd="3" destOrd="0" presId="urn:microsoft.com/office/officeart/2005/8/layout/vList2"/>
    <dgm:cxn modelId="{6FD59CBA-9BE9-42DC-9A7E-7848B785423F}" type="presParOf" srcId="{48F811DB-EC30-476C-B328-F54BDD6237E4}" destId="{B4571CE0-05FD-42E3-BAD4-64D653B9CCAA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32195F-A5BE-424F-87AE-0FE3C2F6EAB3}">
      <dsp:nvSpPr>
        <dsp:cNvPr id="0" name=""/>
        <dsp:cNvSpPr/>
      </dsp:nvSpPr>
      <dsp:spPr>
        <a:xfrm>
          <a:off x="0" y="90360"/>
          <a:ext cx="8229600" cy="795600"/>
        </a:xfrm>
        <a:prstGeom prst="roundRect">
          <a:avLst/>
        </a:prstGeom>
        <a:solidFill>
          <a:schemeClr val="accent2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Dříve, když ještě neexistovaly peníze, museli lidé směňovat zboží jedno za druhé (např. kožešiny za maso).</a:t>
          </a:r>
          <a:endParaRPr lang="cs-CZ" sz="2000" kern="1200" dirty="0"/>
        </a:p>
      </dsp:txBody>
      <dsp:txXfrm>
        <a:off x="38838" y="129198"/>
        <a:ext cx="8151924" cy="717924"/>
      </dsp:txXfrm>
    </dsp:sp>
    <dsp:sp modelId="{EC48DCF5-8B5B-4BE4-B2A1-F962045FC281}">
      <dsp:nvSpPr>
        <dsp:cNvPr id="0" name=""/>
        <dsp:cNvSpPr/>
      </dsp:nvSpPr>
      <dsp:spPr>
        <a:xfrm>
          <a:off x="0" y="943560"/>
          <a:ext cx="8229600" cy="795600"/>
        </a:xfrm>
        <a:prstGeom prst="roundRect">
          <a:avLst/>
        </a:prstGeom>
        <a:solidFill>
          <a:schemeClr val="accent2">
            <a:shade val="50000"/>
            <a:hueOff val="286334"/>
            <a:satOff val="-17088"/>
            <a:lumOff val="2161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Postupně se začaly objevovat různé formy platidel (obilí, dobytek,bronzové hřivny, zlato).</a:t>
          </a:r>
          <a:endParaRPr lang="cs-CZ" sz="2000" kern="1200" dirty="0"/>
        </a:p>
      </dsp:txBody>
      <dsp:txXfrm>
        <a:off x="38838" y="982398"/>
        <a:ext cx="8151924" cy="717924"/>
      </dsp:txXfrm>
    </dsp:sp>
    <dsp:sp modelId="{F79E7929-4613-4BE1-950C-4AE2A9068CB7}">
      <dsp:nvSpPr>
        <dsp:cNvPr id="0" name=""/>
        <dsp:cNvSpPr/>
      </dsp:nvSpPr>
      <dsp:spPr>
        <a:xfrm>
          <a:off x="0" y="1796760"/>
          <a:ext cx="8229600" cy="795600"/>
        </a:xfrm>
        <a:prstGeom prst="roundRect">
          <a:avLst/>
        </a:prstGeom>
        <a:solidFill>
          <a:schemeClr val="accent2">
            <a:shade val="50000"/>
            <a:hueOff val="572668"/>
            <a:satOff val="-34176"/>
            <a:lumOff val="4321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Dnes používáme papírové bankovky a kovové mince.</a:t>
          </a:r>
          <a:endParaRPr lang="cs-CZ" sz="2000" kern="1200" dirty="0"/>
        </a:p>
      </dsp:txBody>
      <dsp:txXfrm>
        <a:off x="38838" y="1835598"/>
        <a:ext cx="8151924" cy="717924"/>
      </dsp:txXfrm>
    </dsp:sp>
    <dsp:sp modelId="{5AB77728-356E-4AA5-9877-957B8E2B3FE9}">
      <dsp:nvSpPr>
        <dsp:cNvPr id="0" name=""/>
        <dsp:cNvSpPr/>
      </dsp:nvSpPr>
      <dsp:spPr>
        <a:xfrm>
          <a:off x="0" y="2649960"/>
          <a:ext cx="8229600" cy="795600"/>
        </a:xfrm>
        <a:prstGeom prst="roundRect">
          <a:avLst/>
        </a:prstGeom>
        <a:solidFill>
          <a:schemeClr val="accent2">
            <a:shade val="50000"/>
            <a:hueOff val="572668"/>
            <a:satOff val="-34176"/>
            <a:lumOff val="4321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V různých zemích se používají různé měny. </a:t>
          </a:r>
          <a:endParaRPr lang="cs-CZ" sz="2000" kern="1200" dirty="0"/>
        </a:p>
      </dsp:txBody>
      <dsp:txXfrm>
        <a:off x="38838" y="2688798"/>
        <a:ext cx="8151924" cy="717924"/>
      </dsp:txXfrm>
    </dsp:sp>
    <dsp:sp modelId="{7F72AB73-630C-4E17-89A6-5CB5407D6547}">
      <dsp:nvSpPr>
        <dsp:cNvPr id="0" name=""/>
        <dsp:cNvSpPr/>
      </dsp:nvSpPr>
      <dsp:spPr>
        <a:xfrm>
          <a:off x="0" y="3437739"/>
          <a:ext cx="8229600" cy="795600"/>
        </a:xfrm>
        <a:prstGeom prst="roundRect">
          <a:avLst/>
        </a:prstGeom>
        <a:solidFill>
          <a:schemeClr val="accent2">
            <a:shade val="50000"/>
            <a:hueOff val="286334"/>
            <a:satOff val="-17088"/>
            <a:lumOff val="2161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např. v USA dolary, v EU eura, v ČR české koruny.</a:t>
          </a:r>
          <a:endParaRPr lang="cs-CZ" sz="2000" kern="1200" dirty="0"/>
        </a:p>
      </dsp:txBody>
      <dsp:txXfrm>
        <a:off x="38838" y="3476577"/>
        <a:ext cx="8151924" cy="71792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C87172-3F62-40F2-9FA2-30E79EBC5B43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8CC764-CF4A-44D7-9DC8-76ABAD7288F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1556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5.3.2013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3" r:id="rId1"/>
    <p:sldLayoutId id="2147484334" r:id="rId2"/>
    <p:sldLayoutId id="2147484335" r:id="rId3"/>
    <p:sldLayoutId id="2147484336" r:id="rId4"/>
    <p:sldLayoutId id="2147484337" r:id="rId5"/>
    <p:sldLayoutId id="2147484338" r:id="rId6"/>
    <p:sldLayoutId id="2147484339" r:id="rId7"/>
    <p:sldLayoutId id="2147484340" r:id="rId8"/>
    <p:sldLayoutId id="2147484341" r:id="rId9"/>
    <p:sldLayoutId id="2147484342" r:id="rId10"/>
    <p:sldLayoutId id="2147484343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7.jpeg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6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diagramLayout" Target="../diagrams/layout2.xml"/><Relationship Id="rId7" Type="http://schemas.openxmlformats.org/officeDocument/2006/relationships/image" Target="../media/image8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2088232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cs-CZ" sz="3100" b="1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Věcné učení</a:t>
            </a:r>
            <a:r>
              <a:rPr lang="cs-CZ" sz="31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latin typeface="Arial" pitchFamily="34" charset="0"/>
                <a:cs typeface="Arial" pitchFamily="34" charset="0"/>
              </a:rPr>
            </a:b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Peníze, nakupování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algn="ctr"/>
            <a:r>
              <a:rPr lang="cs-CZ" sz="2000" b="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Zpracoval: Mgr. Ondřej </a:t>
            </a:r>
            <a:r>
              <a:rPr lang="cs-CZ" sz="2000" b="0" dirty="0" err="1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Pacina</a:t>
            </a:r>
            <a:endParaRPr lang="cs-CZ" sz="2000" b="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445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3147737"/>
              </p:ext>
            </p:extLst>
          </p:nvPr>
        </p:nvGraphicFramePr>
        <p:xfrm>
          <a:off x="479617" y="1772816"/>
          <a:ext cx="8229600" cy="444067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VY_32_INOVACE_51_VU2_20</a:t>
                      </a:r>
                      <a:endParaRPr lang="cs-CZ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Věcné učení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Peníze, nakupování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Ondřej </a:t>
                      </a:r>
                      <a:r>
                        <a:rPr lang="cs-CZ" sz="1100" baseline="0" dirty="0" err="1" smtClean="0">
                          <a:latin typeface="Arial" pitchFamily="34" charset="0"/>
                          <a:cs typeface="Arial" pitchFamily="34" charset="0"/>
                        </a:rPr>
                        <a:t>Pacina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Pravidla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nakupování, ukázka českých bankovek a mincí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Znát </a:t>
                      </a:r>
                      <a:r>
                        <a:rPr lang="cs-CZ" sz="1100" smtClean="0">
                          <a:latin typeface="Arial" pitchFamily="34" charset="0"/>
                          <a:cs typeface="Arial" pitchFamily="34" charset="0"/>
                        </a:rPr>
                        <a:t>pravidla</a:t>
                      </a:r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 nakupování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žák Speciální ZŠ/7. - 10. </a:t>
                      </a:r>
                      <a:r>
                        <a:rPr kumimoji="0" lang="cs-CZ" sz="11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ročník</a:t>
                      </a:r>
                      <a:endParaRPr kumimoji="0" lang="cs-CZ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o.,  15.2.2013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75656" y="6381328"/>
            <a:ext cx="6192688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9783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Peníze, nakupování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Umíš hospodařit s penězi?</a:t>
            </a:r>
          </a:p>
          <a:p>
            <a:r>
              <a:rPr lang="cs-CZ" dirty="0" smtClean="0"/>
              <a:t>Víš, kde </a:t>
            </a:r>
            <a:r>
              <a:rPr lang="cs-CZ" smtClean="0"/>
              <a:t>co koupíš?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Ondra\Local Settings\Temporary Internet Files\Content.IE5\3DQM1X5J\MP90042368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5013176"/>
            <a:ext cx="2247156" cy="1844824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Peníze, nakupování</a:t>
            </a:r>
            <a:endParaRPr lang="cs-CZ" dirty="0"/>
          </a:p>
        </p:txBody>
      </p:sp>
      <p:graphicFrame>
        <p:nvGraphicFramePr>
          <p:cNvPr id="10" name="Zástupný symbol pro obsah 9"/>
          <p:cNvGraphicFramePr>
            <a:graphicFrameLocks noGrp="1"/>
          </p:cNvGraphicFramePr>
          <p:nvPr>
            <p:ph idx="1"/>
          </p:nvPr>
        </p:nvGraphicFramePr>
        <p:xfrm>
          <a:off x="457200" y="1935480"/>
          <a:ext cx="8229600" cy="4389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8" name="Picture 4" descr="C:\Documents and Settings\Ondra\Local Settings\Temporary Internet Files\Content.IE5\E3XFQM78\MP900177738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70100" y="0"/>
            <a:ext cx="1373899" cy="1988840"/>
          </a:xfrm>
          <a:prstGeom prst="rect">
            <a:avLst/>
          </a:prstGeom>
          <a:noFill/>
        </p:spPr>
      </p:pic>
      <p:pic>
        <p:nvPicPr>
          <p:cNvPr id="1030" name="Picture 6" descr="C:\Documents and Settings\Ondra\Local Settings\Temporary Internet Files\Content.IE5\X8ORGK0F\MP900289417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44208" y="0"/>
            <a:ext cx="1298523" cy="1988840"/>
          </a:xfrm>
          <a:prstGeom prst="rect">
            <a:avLst/>
          </a:prstGeom>
          <a:noFill/>
        </p:spPr>
      </p:pic>
      <p:pic>
        <p:nvPicPr>
          <p:cNvPr id="1032" name="Picture 8" descr="C:\Documents and Settings\Ondra\Local Settings\Temporary Internet Files\Content.IE5\E3XFQM78\MC900440394[1]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308304" y="4509120"/>
            <a:ext cx="1591072" cy="1591072"/>
          </a:xfrm>
          <a:prstGeom prst="rect">
            <a:avLst/>
          </a:prstGeom>
          <a:noFill/>
        </p:spPr>
      </p:pic>
      <p:pic>
        <p:nvPicPr>
          <p:cNvPr id="12" name="Obrázek 11" descr="190px-Coin-1-Kc-reverse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668344" y="2924944"/>
            <a:ext cx="1368152" cy="13249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Peníze, nakupování</a:t>
            </a:r>
            <a:endParaRPr lang="cs-CZ" dirty="0"/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</p:nvPr>
        </p:nvGraphicFramePr>
        <p:xfrm>
          <a:off x="457200" y="1935480"/>
          <a:ext cx="8229600" cy="4389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 descr="C:\Documents and Settings\Ondra\Local Settings\Temporary Internet Files\Content.IE5\W0DRLASM\MP900423683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16216" y="0"/>
            <a:ext cx="2627784" cy="2060848"/>
          </a:xfrm>
          <a:prstGeom prst="rect">
            <a:avLst/>
          </a:prstGeom>
          <a:noFill/>
        </p:spPr>
      </p:pic>
      <p:pic>
        <p:nvPicPr>
          <p:cNvPr id="1027" name="Picture 3" descr="C:\Documents and Settings\Ondra\Local Settings\Temporary Internet Files\Content.IE5\X8ORGK0F\MP900427635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956376" y="5678440"/>
            <a:ext cx="1187624" cy="1179560"/>
          </a:xfrm>
          <a:prstGeom prst="rect">
            <a:avLst/>
          </a:prstGeom>
          <a:noFill/>
        </p:spPr>
      </p:pic>
      <p:pic>
        <p:nvPicPr>
          <p:cNvPr id="1029" name="Picture 5" descr="C:\Documents and Settings\Ondra\Local Settings\Temporary Internet Files\Content.IE5\E3XFQM78\MC900441470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668344" y="3789040"/>
            <a:ext cx="1906145" cy="190614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dirty="0" smtClean="0"/>
              <a:t>Peníze – kovové mince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Zástupný symbol pro obsah 6" descr="mince_1czk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7504" y="980729"/>
            <a:ext cx="2749397" cy="1296144"/>
          </a:xfrm>
        </p:spPr>
      </p:pic>
      <p:pic>
        <p:nvPicPr>
          <p:cNvPr id="8" name="Obrázek 7" descr="mince_2czk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15816" y="980728"/>
            <a:ext cx="2902140" cy="1368152"/>
          </a:xfrm>
          <a:prstGeom prst="rect">
            <a:avLst/>
          </a:prstGeom>
        </p:spPr>
      </p:pic>
      <p:pic>
        <p:nvPicPr>
          <p:cNvPr id="13" name="Obrázek 12" descr="mince_5czk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68144" y="908720"/>
            <a:ext cx="3207629" cy="1512168"/>
          </a:xfrm>
          <a:prstGeom prst="rect">
            <a:avLst/>
          </a:prstGeom>
        </p:spPr>
      </p:pic>
      <p:pic>
        <p:nvPicPr>
          <p:cNvPr id="14" name="Obrázek 13" descr="mince_10czk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3528" y="2780928"/>
            <a:ext cx="3818606" cy="1800200"/>
          </a:xfrm>
          <a:prstGeom prst="rect">
            <a:avLst/>
          </a:prstGeom>
        </p:spPr>
      </p:pic>
      <p:pic>
        <p:nvPicPr>
          <p:cNvPr id="15" name="Obrázek 14" descr="mince_20czk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04048" y="2780928"/>
            <a:ext cx="4020518" cy="1895387"/>
          </a:xfrm>
          <a:prstGeom prst="rect">
            <a:avLst/>
          </a:prstGeom>
        </p:spPr>
      </p:pic>
      <p:pic>
        <p:nvPicPr>
          <p:cNvPr id="16" name="Obrázek 15" descr="mince_50czk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339752" y="4762500"/>
            <a:ext cx="4445000" cy="2095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36104"/>
          </a:xfrm>
        </p:spPr>
        <p:txBody>
          <a:bodyPr/>
          <a:lstStyle/>
          <a:p>
            <a:r>
              <a:rPr lang="cs-CZ" dirty="0" smtClean="0"/>
              <a:t>Peníze – papírové bankovky</a:t>
            </a:r>
            <a:endParaRPr lang="cs-CZ" dirty="0"/>
          </a:p>
        </p:txBody>
      </p:sp>
      <p:pic>
        <p:nvPicPr>
          <p:cNvPr id="5" name="Zástupný symbol pro obsah 4" descr="100_lic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124744"/>
            <a:ext cx="3168352" cy="1512168"/>
          </a:xfrm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Obrázek 5" descr="200_li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31840" y="1124744"/>
            <a:ext cx="2808312" cy="1584176"/>
          </a:xfrm>
          <a:prstGeom prst="rect">
            <a:avLst/>
          </a:prstGeom>
        </p:spPr>
      </p:pic>
      <p:pic>
        <p:nvPicPr>
          <p:cNvPr id="7" name="Obrázek 6" descr="500_li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36284" y="1124744"/>
            <a:ext cx="3107716" cy="1584176"/>
          </a:xfrm>
          <a:prstGeom prst="rect">
            <a:avLst/>
          </a:prstGeom>
        </p:spPr>
      </p:pic>
      <p:pic>
        <p:nvPicPr>
          <p:cNvPr id="8" name="Obrázek 7" descr="1000_lic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5536" y="2962002"/>
            <a:ext cx="3563888" cy="1764548"/>
          </a:xfrm>
          <a:prstGeom prst="rect">
            <a:avLst/>
          </a:prstGeom>
        </p:spPr>
      </p:pic>
      <p:pic>
        <p:nvPicPr>
          <p:cNvPr id="9" name="Obrázek 8" descr="2000_lic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932040" y="2996952"/>
            <a:ext cx="3877062" cy="1728192"/>
          </a:xfrm>
          <a:prstGeom prst="rect">
            <a:avLst/>
          </a:prstGeom>
        </p:spPr>
      </p:pic>
      <p:pic>
        <p:nvPicPr>
          <p:cNvPr id="10" name="Obrázek 9" descr="5000_lic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267744" y="4923774"/>
            <a:ext cx="4673724" cy="19342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484784"/>
            <a:ext cx="7632848" cy="4392488"/>
          </a:xfrm>
        </p:spPr>
        <p:txBody>
          <a:bodyPr>
            <a:normAutofit/>
          </a:bodyPr>
          <a:lstStyle/>
          <a:p>
            <a:pPr marL="285750" indent="-285750" algn="l"/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 </a:t>
            </a:r>
          </a:p>
          <a:p>
            <a:pPr marL="285750" indent="-285750" algn="l">
              <a:buFont typeface="Arial" pitchFamily="34" charset="0"/>
              <a:buChar char="•"/>
            </a:pPr>
            <a:endParaRPr lang="cs-CZ" sz="1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  <a:hlinkClick r:id="rId3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http://office.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microsoft.com</a:t>
            </a:r>
            <a:endParaRPr lang="cs-CZ" sz="1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  <a:hlinkClick r:id="rId3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http://www.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cnb.cz</a:t>
            </a: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/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cs</a:t>
            </a: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/platidla/bankovky/200_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kc.html</a:t>
            </a:r>
            <a:endParaRPr lang="cs-CZ" sz="1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  <a:hlinkClick r:id="rId3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http://www.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cnb.cz</a:t>
            </a: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/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cs</a:t>
            </a: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/platidla/bankovky/100_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kc.html</a:t>
            </a:r>
            <a:endParaRPr lang="cs-CZ" sz="1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  <a:hlinkClick r:id="rId3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http://www.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cnb.cz</a:t>
            </a: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/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cs</a:t>
            </a: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/platidla/bankovky/500_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kc.html</a:t>
            </a:r>
            <a:endParaRPr lang="cs-CZ" sz="1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  <a:hlinkClick r:id="rId3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http://www.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cnb.cz</a:t>
            </a: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/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cs</a:t>
            </a: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/platidla/bankovky/1000_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kc.html</a:t>
            </a:r>
            <a:endParaRPr lang="cs-CZ" sz="1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  <a:hlinkClick r:id="rId3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http://www.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cnb.cz</a:t>
            </a: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/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cs</a:t>
            </a: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/platidla/bankovky/2000_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kc.html</a:t>
            </a:r>
            <a:endParaRPr lang="cs-CZ" sz="1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  <a:hlinkClick r:id="rId3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http://www.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cnb.cz</a:t>
            </a: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/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cs</a:t>
            </a: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/platidla/bankovky/5000_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kc.html</a:t>
            </a:r>
            <a:endParaRPr lang="cs-CZ" sz="1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  <a:hlinkClick r:id="rId3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http://www.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cnb.cz</a:t>
            </a: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/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cs</a:t>
            </a: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/platidla/mince/mince_1czk.html</a:t>
            </a: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http://www.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cnb.cz</a:t>
            </a: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/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cs</a:t>
            </a: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/platidla/mince/mince_2czk.html</a:t>
            </a: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http://www.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cnb.cz</a:t>
            </a: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/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cs</a:t>
            </a: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/platidla/mince/mince_5czk.html</a:t>
            </a: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http://www.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cnb.cz</a:t>
            </a: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/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cs</a:t>
            </a: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/platidla/mince/mince_10czk.html</a:t>
            </a: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http://www.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cnb.cz</a:t>
            </a: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/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cs</a:t>
            </a: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/platidla/mince/mince_20czk.html</a:t>
            </a: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http://www.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cnb.cz</a:t>
            </a: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/</a:t>
            </a:r>
            <a:r>
              <a:rPr lang="cs-CZ" sz="1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cs</a:t>
            </a:r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/platidla/mince/mince_50czk.html</a:t>
            </a:r>
          </a:p>
          <a:p>
            <a:pPr algn="l"/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„Materiál je určen pro bezplatné používání pro potřeby výuky a vzdělávání v všech typech škol a školských zařízení. Jakékoliv další využití podléhá autorskému zákonu. Veškerá vlastní díla autora (fotografie, videa) lze bezplatně dále používat i šířit při uvedení autorova jména.“</a:t>
            </a: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  <a:hlinkClick r:id="rId3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83951" y="6381328"/>
            <a:ext cx="6120680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5375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1331</TotalTime>
  <Words>438</Words>
  <Application>Microsoft Office PowerPoint</Application>
  <PresentationFormat>Předvádění na obrazovce (4:3)</PresentationFormat>
  <Paragraphs>68</Paragraphs>
  <Slides>8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Věcné učení  Peníze, nakupování</vt:lpstr>
      <vt:lpstr>Prezentace aplikace PowerPoint</vt:lpstr>
      <vt:lpstr>Peníze, nakupování</vt:lpstr>
      <vt:lpstr>Peníze, nakupování</vt:lpstr>
      <vt:lpstr>Peníze, nakupování</vt:lpstr>
      <vt:lpstr>Peníze – kovové mince</vt:lpstr>
      <vt:lpstr>Peníze – papírové bankovky</vt:lpstr>
      <vt:lpstr>POUŽITÉ ZDROJE</vt:lpstr>
    </vt:vector>
  </TitlesOfParts>
  <Company>Speciální základní škola Česká Kamenice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PROTIDROGOVÁ PREVENCE  Historie a současnost drogové situace  v České republice </dc:title>
  <dc:creator>franzova</dc:creator>
  <cp:lastModifiedBy>franzova</cp:lastModifiedBy>
  <cp:revision>156</cp:revision>
  <dcterms:created xsi:type="dcterms:W3CDTF">2012-06-27T08:54:30Z</dcterms:created>
  <dcterms:modified xsi:type="dcterms:W3CDTF">2013-03-05T18:53:24Z</dcterms:modified>
</cp:coreProperties>
</file>