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16" r:id="rId1"/>
  </p:sldMasterIdLst>
  <p:sldIdLst>
    <p:sldId id="256" r:id="rId2"/>
    <p:sldId id="258" r:id="rId3"/>
    <p:sldId id="259" r:id="rId4"/>
    <p:sldId id="261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školy : ZÁKLADNÍ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autor: VAŇOUSOVÁ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PRO </a:t>
          </a:r>
          <a:r>
            <a:rPr lang="cs-CZ" dirty="0" smtClean="0"/>
            <a:t>5.ROČNÍK_10_mluvnické </a:t>
          </a:r>
          <a:r>
            <a:rPr lang="cs-CZ" dirty="0" smtClean="0"/>
            <a:t>kategorie podstatných jmen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Název školy : ZÁKLADNÍ ŠKOLA NOVÝ KOSTEL,OKRES CHEB</a:t>
          </a:r>
          <a:endParaRPr lang="cs-CZ" sz="19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autor: VAŇOUSOVÁ VĚRA</a:t>
          </a:r>
          <a:endParaRPr lang="cs-CZ" sz="19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Název materiálu:</a:t>
          </a:r>
          <a:endParaRPr lang="cs-CZ" sz="19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VY _32_INOVACE_ČESKÝ JAZYK PRO </a:t>
          </a:r>
          <a:r>
            <a:rPr lang="cs-CZ" sz="1900" kern="1200" dirty="0" smtClean="0"/>
            <a:t>5.ROČNÍK_10_mluvnické </a:t>
          </a:r>
          <a:r>
            <a:rPr lang="cs-CZ" sz="1900" kern="1200" dirty="0" smtClean="0"/>
            <a:t>kategorie podstatných jmen</a:t>
          </a:r>
          <a:endParaRPr lang="cs-CZ" sz="19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Číslo projektu:CZ.1.07/1.4.00/21.2737</a:t>
          </a:r>
          <a:endParaRPr lang="cs-CZ" sz="19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C4D4BF0E-75BF-4698-A3A8-925006956772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C4D4BF0E-75BF-4698-A3A8-925006956772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C4D4BF0E-75BF-4698-A3A8-925006956772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417" r:id="rId1"/>
    <p:sldLayoutId id="2147484418" r:id="rId2"/>
    <p:sldLayoutId id="2147484419" r:id="rId3"/>
    <p:sldLayoutId id="2147484420" r:id="rId4"/>
    <p:sldLayoutId id="2147484421" r:id="rId5"/>
    <p:sldLayoutId id="2147484422" r:id="rId6"/>
    <p:sldLayoutId id="2147484423" r:id="rId7"/>
    <p:sldLayoutId id="2147484424" r:id="rId8"/>
    <p:sldLayoutId id="2147484425" r:id="rId9"/>
    <p:sldLayoutId id="2147484426" r:id="rId10"/>
    <p:sldLayoutId id="2147484427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64717377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9064" y="4869160"/>
            <a:ext cx="8424936" cy="4802088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slouží k procvičování mluvnických kategorií podstatných jmen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9620" y="5829300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Napiš mluvnické kategorie u podstatných jmen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615583372"/>
              </p:ext>
            </p:extLst>
          </p:nvPr>
        </p:nvGraphicFramePr>
        <p:xfrm>
          <a:off x="301625" y="1527175"/>
          <a:ext cx="8504243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3899"/>
                <a:gridCol w="1413812"/>
                <a:gridCol w="1413812"/>
                <a:gridCol w="1211871"/>
                <a:gridCol w="170084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Pod. jméno</a:t>
                      </a:r>
                      <a:endParaRPr lang="cs-CZ" sz="24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rod</a:t>
                      </a:r>
                      <a:endParaRPr lang="cs-CZ" sz="24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</a:t>
                      </a:r>
                      <a:endParaRPr lang="cs-CZ" sz="24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pád</a:t>
                      </a:r>
                      <a:endParaRPr lang="cs-CZ" sz="24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vzor</a:t>
                      </a:r>
                      <a:endParaRPr lang="cs-CZ" sz="2400" dirty="0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Times New Roman"/>
                          <a:ea typeface="Times New Roman"/>
                        </a:rPr>
                        <a:t>bez spolupráce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Times New Roman"/>
                          <a:ea typeface="Times New Roman"/>
                        </a:rPr>
                        <a:t>na pomoc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při snahách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na tašce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Martino!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k sousedkám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uskutečnit myšlenku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pečlivá dívka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při schůzce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Times New Roman"/>
                          <a:ea typeface="Times New Roman"/>
                        </a:rPr>
                        <a:t>s husami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 marL="94492" marR="94492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17223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Napiš mluvnické kategorie u podstatných jmen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015605810"/>
              </p:ext>
            </p:extLst>
          </p:nvPr>
        </p:nvGraphicFramePr>
        <p:xfrm>
          <a:off x="301625" y="1527175"/>
          <a:ext cx="8504243" cy="416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3899"/>
                <a:gridCol w="1413812"/>
                <a:gridCol w="1413812"/>
                <a:gridCol w="1211871"/>
                <a:gridCol w="170084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Pod. jméno</a:t>
                      </a:r>
                      <a:endParaRPr lang="cs-CZ" sz="24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rod</a:t>
                      </a:r>
                      <a:endParaRPr lang="cs-CZ" sz="24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</a:t>
                      </a:r>
                      <a:endParaRPr lang="cs-CZ" sz="24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pád</a:t>
                      </a:r>
                      <a:endParaRPr lang="cs-CZ" sz="24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vzor</a:t>
                      </a:r>
                      <a:endParaRPr lang="cs-CZ" sz="2400" dirty="0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Times New Roman"/>
                          <a:ea typeface="Times New Roman"/>
                        </a:rPr>
                        <a:t>bez spolupráce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Times New Roman"/>
                          <a:ea typeface="Times New Roman"/>
                        </a:rPr>
                        <a:t>ž.</a:t>
                      </a:r>
                    </a:p>
                  </a:txBody>
                  <a:tcPr marL="70869" marR="70869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Times New Roman"/>
                          <a:ea typeface="Times New Roman"/>
                        </a:rPr>
                        <a:t>j.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2.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růže</a:t>
                      </a: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na pomoc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ž.</a:t>
                      </a:r>
                    </a:p>
                  </a:txBody>
                  <a:tcPr marL="70869" marR="70869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j.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4.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kost</a:t>
                      </a: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při snahách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ž.</a:t>
                      </a:r>
                    </a:p>
                  </a:txBody>
                  <a:tcPr marL="70869" marR="70869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mn.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6.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žena</a:t>
                      </a: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Times New Roman"/>
                          <a:ea typeface="Times New Roman"/>
                        </a:rPr>
                        <a:t>na tašce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ž.</a:t>
                      </a:r>
                    </a:p>
                  </a:txBody>
                  <a:tcPr marL="70869" marR="70869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j.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6.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žena</a:t>
                      </a: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Martino!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ž.</a:t>
                      </a:r>
                    </a:p>
                  </a:txBody>
                  <a:tcPr marL="70869" marR="70869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j.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5.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žena</a:t>
                      </a: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k sousedkám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ž.</a:t>
                      </a:r>
                    </a:p>
                  </a:txBody>
                  <a:tcPr marL="70869" marR="70869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mn.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3.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žena</a:t>
                      </a: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uskutečnit myšlenku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ž.</a:t>
                      </a:r>
                    </a:p>
                  </a:txBody>
                  <a:tcPr marL="70869" marR="70869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j.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4.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žena</a:t>
                      </a: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pečlivá dívka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Times New Roman"/>
                          <a:ea typeface="Times New Roman"/>
                        </a:rPr>
                        <a:t>ž.</a:t>
                      </a:r>
                    </a:p>
                  </a:txBody>
                  <a:tcPr marL="70869" marR="70869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j.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1.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žena</a:t>
                      </a: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při schůzce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ž.</a:t>
                      </a:r>
                    </a:p>
                  </a:txBody>
                  <a:tcPr marL="70869" marR="70869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j.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6.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žena</a:t>
                      </a: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Times New Roman"/>
                          <a:ea typeface="Times New Roman"/>
                        </a:rPr>
                        <a:t>s husami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ž.</a:t>
                      </a:r>
                    </a:p>
                  </a:txBody>
                  <a:tcPr marL="70869" marR="70869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mn.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7.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Times New Roman"/>
                          <a:ea typeface="Times New Roman"/>
                        </a:rPr>
                        <a:t>žena</a:t>
                      </a: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3059832" y="1921234"/>
            <a:ext cx="1224136" cy="3744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4499992" y="1921234"/>
            <a:ext cx="1224136" cy="3744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5940152" y="1921234"/>
            <a:ext cx="1224136" cy="3744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7452320" y="1921234"/>
            <a:ext cx="1224136" cy="3744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0770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Napiš mluvnické kategorie u podstatných jmen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720159204"/>
              </p:ext>
            </p:extLst>
          </p:nvPr>
        </p:nvGraphicFramePr>
        <p:xfrm>
          <a:off x="301625" y="1527175"/>
          <a:ext cx="8504243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3899"/>
                <a:gridCol w="1413812"/>
                <a:gridCol w="1413812"/>
                <a:gridCol w="1211871"/>
                <a:gridCol w="170084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Pod. jméno</a:t>
                      </a:r>
                      <a:endParaRPr lang="cs-CZ" sz="24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rod</a:t>
                      </a:r>
                      <a:endParaRPr lang="cs-CZ" sz="24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</a:t>
                      </a:r>
                      <a:endParaRPr lang="cs-CZ" sz="24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pád</a:t>
                      </a:r>
                      <a:endParaRPr lang="cs-CZ" sz="24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vzor</a:t>
                      </a:r>
                      <a:endParaRPr lang="cs-CZ" sz="2400" dirty="0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Times New Roman"/>
                          <a:ea typeface="Times New Roman"/>
                        </a:rPr>
                        <a:t>dobrý kluk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žáci!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s chlapci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bez dělníků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při pádu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okolo srnců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k parku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okolo hotelu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o bojích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Times New Roman"/>
                          <a:ea typeface="Times New Roman"/>
                        </a:rPr>
                        <a:t>s přáteli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 marL="94492" marR="94492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35897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Napiš mluvnické kategorie u podstatných jmen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4061269001"/>
              </p:ext>
            </p:extLst>
          </p:nvPr>
        </p:nvGraphicFramePr>
        <p:xfrm>
          <a:off x="301625" y="1527175"/>
          <a:ext cx="8504243" cy="416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3899"/>
                <a:gridCol w="1413812"/>
                <a:gridCol w="1413812"/>
                <a:gridCol w="1211871"/>
                <a:gridCol w="170084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Pod. jméno</a:t>
                      </a:r>
                      <a:endParaRPr lang="cs-CZ" sz="24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rod</a:t>
                      </a:r>
                      <a:endParaRPr lang="cs-CZ" sz="24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</a:t>
                      </a:r>
                      <a:endParaRPr lang="cs-CZ" sz="24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pád</a:t>
                      </a:r>
                      <a:endParaRPr lang="cs-CZ" sz="24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vzor</a:t>
                      </a:r>
                      <a:endParaRPr lang="cs-CZ" sz="2400" dirty="0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Times New Roman"/>
                          <a:ea typeface="Times New Roman"/>
                        </a:rPr>
                        <a:t>dobrý kluk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Times New Roman"/>
                          <a:ea typeface="Times New Roman"/>
                        </a:rPr>
                        <a:t>m. ž.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j.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1.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pán</a:t>
                      </a: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žáci!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m. ž.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mn.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5.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pán</a:t>
                      </a: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s chlapci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m. ž.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mn.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7.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muž</a:t>
                      </a: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bez dělníků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m. ž.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mn.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2.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pán</a:t>
                      </a: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při pádu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m. n.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j.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6.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hrad</a:t>
                      </a: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okolo srnců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m. ž.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mn.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2.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muž</a:t>
                      </a: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k parku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m. n.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j.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3.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hrad</a:t>
                      </a: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okolo hotelu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m. n.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j.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2.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hrad</a:t>
                      </a: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o bojích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m. n.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mn.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6.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stroj</a:t>
                      </a: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Times New Roman"/>
                          <a:ea typeface="Times New Roman"/>
                        </a:rPr>
                        <a:t>s přáteli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m. ž.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mn.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Times New Roman"/>
                          <a:ea typeface="Times New Roman"/>
                        </a:rPr>
                        <a:t>7.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Times New Roman"/>
                          <a:ea typeface="Times New Roman"/>
                        </a:rPr>
                        <a:t>muž</a:t>
                      </a: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3131840" y="2060848"/>
            <a:ext cx="1152128" cy="3672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4572000" y="2060848"/>
            <a:ext cx="1152128" cy="3672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5940152" y="2060848"/>
            <a:ext cx="1152128" cy="3672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7452320" y="2060848"/>
            <a:ext cx="1152128" cy="3672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0506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795</TotalTime>
  <Words>321</Words>
  <Application>Microsoft Office PowerPoint</Application>
  <PresentationFormat>Předvádění na obrazovce (4:3)</PresentationFormat>
  <Paragraphs>150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Administrativní</vt:lpstr>
      <vt:lpstr>Prezentace aplikace PowerPoint</vt:lpstr>
      <vt:lpstr>Napiš mluvnické kategorie u podstatných jmen</vt:lpstr>
      <vt:lpstr>Napiš mluvnické kategorie u podstatných jmen</vt:lpstr>
      <vt:lpstr>Napiš mluvnické kategorie u podstatných jmen</vt:lpstr>
      <vt:lpstr>Napiš mluvnické kategorie u podstatných jmen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82</cp:revision>
  <dcterms:created xsi:type="dcterms:W3CDTF">2011-10-11T06:33:29Z</dcterms:created>
  <dcterms:modified xsi:type="dcterms:W3CDTF">2011-10-24T15:09:06Z</dcterms:modified>
</cp:coreProperties>
</file>