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59" r:id="rId5"/>
    <p:sldId id="258" r:id="rId6"/>
    <p:sldId id="260" r:id="rId7"/>
    <p:sldId id="264" r:id="rId8"/>
    <p:sldId id="263" r:id="rId9"/>
    <p:sldId id="262" r:id="rId10"/>
    <p:sldId id="261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3" autoAdjust="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229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616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426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7590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7289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485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9595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067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940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4044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374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CB980-96E7-4510-AF57-2A4C029836E6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3BB67-DCAD-43BA-AB16-BAFEDB5DEE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3684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Název DUM:  </a:t>
            </a:r>
            <a:r>
              <a:rPr lang="cs-CZ" dirty="0" smtClean="0">
                <a:solidFill>
                  <a:srgbClr val="000000"/>
                </a:solidFill>
              </a:rPr>
              <a:t>VY_32_INOVACE_XVII_3_18_Večerníček</a:t>
            </a:r>
            <a:endParaRPr lang="cs-CZ" dirty="0" smtClean="0">
              <a:solidFill>
                <a:srgbClr val="000000"/>
              </a:solidFill>
            </a:endParaRPr>
          </a:p>
          <a:p>
            <a:endParaRPr lang="cs-CZ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Šablona číslo:  </a:t>
            </a:r>
            <a:r>
              <a:rPr lang="cs-CZ" dirty="0" smtClean="0">
                <a:solidFill>
                  <a:srgbClr val="000000"/>
                </a:solidFill>
              </a:rPr>
              <a:t>XVII             </a:t>
            </a:r>
            <a:r>
              <a:rPr lang="cs-CZ" b="1" dirty="0" smtClean="0">
                <a:solidFill>
                  <a:srgbClr val="000000"/>
                </a:solidFill>
              </a:rPr>
              <a:t>Sada číslo</a:t>
            </a:r>
            <a:r>
              <a:rPr lang="cs-CZ" dirty="0" smtClean="0">
                <a:solidFill>
                  <a:srgbClr val="000000"/>
                </a:solidFill>
              </a:rPr>
              <a:t>:  </a:t>
            </a:r>
            <a:r>
              <a:rPr lang="cs-CZ" dirty="0">
                <a:solidFill>
                  <a:srgbClr val="000000"/>
                </a:solidFill>
              </a:rPr>
              <a:t>3</a:t>
            </a:r>
            <a:r>
              <a:rPr lang="cs-CZ" dirty="0" smtClean="0">
                <a:solidFill>
                  <a:srgbClr val="000000"/>
                </a:solidFill>
              </a:rPr>
              <a:t>              </a:t>
            </a:r>
            <a:r>
              <a:rPr lang="cs-CZ" b="1" dirty="0" smtClean="0">
                <a:solidFill>
                  <a:srgbClr val="000000"/>
                </a:solidFill>
              </a:rPr>
              <a:t>Pořadové číslo DUM:  </a:t>
            </a:r>
            <a:r>
              <a:rPr lang="cs-CZ" dirty="0" smtClean="0">
                <a:solidFill>
                  <a:srgbClr val="000000"/>
                </a:solidFill>
              </a:rPr>
              <a:t>18</a:t>
            </a:r>
            <a:endParaRPr lang="cs-CZ" dirty="0" smtClean="0">
              <a:solidFill>
                <a:srgbClr val="000000"/>
              </a:solidFill>
            </a:endParaRPr>
          </a:p>
          <a:p>
            <a:endParaRPr lang="cs-CZ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Autor: </a:t>
            </a:r>
            <a:r>
              <a:rPr lang="cs-CZ" dirty="0" smtClean="0">
                <a:solidFill>
                  <a:srgbClr val="000000"/>
                </a:solidFill>
              </a:rPr>
              <a:t>Mgr. Martina Samková</a:t>
            </a:r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34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404664"/>
            <a:ext cx="727280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Anotace: </a:t>
            </a:r>
            <a:r>
              <a:rPr lang="cs-CZ" dirty="0" smtClean="0">
                <a:solidFill>
                  <a:srgbClr val="000000"/>
                </a:solidFill>
              </a:rPr>
              <a:t>Žáci vyrábějí </a:t>
            </a:r>
            <a:r>
              <a:rPr lang="cs-CZ" dirty="0" smtClean="0">
                <a:solidFill>
                  <a:srgbClr val="000000"/>
                </a:solidFill>
              </a:rPr>
              <a:t>večerníčka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smtClean="0">
                <a:solidFill>
                  <a:srgbClr val="000000"/>
                </a:solidFill>
              </a:rPr>
              <a:t>z </a:t>
            </a:r>
            <a:r>
              <a:rPr lang="cs-CZ" dirty="0" smtClean="0">
                <a:solidFill>
                  <a:srgbClr val="000000"/>
                </a:solidFill>
              </a:rPr>
              <a:t>papíru a </a:t>
            </a:r>
            <a:r>
              <a:rPr lang="cs-CZ" dirty="0">
                <a:solidFill>
                  <a:srgbClr val="000000"/>
                </a:solidFill>
              </a:rPr>
              <a:t>s</a:t>
            </a:r>
            <a:r>
              <a:rPr lang="cs-CZ" dirty="0" smtClean="0">
                <a:solidFill>
                  <a:srgbClr val="000000"/>
                </a:solidFill>
              </a:rPr>
              <a:t>kládají čepice z novin.</a:t>
            </a:r>
            <a:endParaRPr lang="cs-CZ" dirty="0" smtClean="0">
              <a:solidFill>
                <a:srgbClr val="000000"/>
              </a:solidFill>
            </a:endParaRP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Očekávaný výstup</a:t>
            </a:r>
            <a:r>
              <a:rPr lang="cs-CZ" sz="1600" b="1" dirty="0" smtClean="0">
                <a:solidFill>
                  <a:srgbClr val="000000"/>
                </a:solidFill>
              </a:rPr>
              <a:t>: </a:t>
            </a:r>
            <a:r>
              <a:rPr lang="cs-CZ" dirty="0" smtClean="0">
                <a:solidFill>
                  <a:srgbClr val="000000"/>
                </a:solidFill>
              </a:rPr>
              <a:t>Žák umí stříhat s nůžkami dle </a:t>
            </a:r>
            <a:r>
              <a:rPr lang="cs-CZ" dirty="0" smtClean="0">
                <a:solidFill>
                  <a:srgbClr val="000000"/>
                </a:solidFill>
              </a:rPr>
              <a:t>šablony, umí skládat čepici z papíru.</a:t>
            </a:r>
            <a:endParaRPr lang="cs-CZ" dirty="0">
              <a:solidFill>
                <a:srgbClr val="000000"/>
              </a:solidFill>
            </a:endParaRP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Druh učebního materiálu: </a:t>
            </a:r>
            <a:r>
              <a:rPr lang="cs-CZ" dirty="0" smtClean="0">
                <a:solidFill>
                  <a:srgbClr val="000000"/>
                </a:solidFill>
              </a:rPr>
              <a:t>prezentace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Typická věková skupina: </a:t>
            </a:r>
            <a:r>
              <a:rPr lang="cs-CZ" dirty="0" smtClean="0">
                <a:solidFill>
                  <a:srgbClr val="000000"/>
                </a:solidFill>
              </a:rPr>
              <a:t>10 let, 4. třída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Klíčová slova: </a:t>
            </a:r>
            <a:r>
              <a:rPr lang="cs-CZ" dirty="0" smtClean="0">
                <a:solidFill>
                  <a:srgbClr val="000000"/>
                </a:solidFill>
              </a:rPr>
              <a:t>stříhání, </a:t>
            </a:r>
            <a:r>
              <a:rPr lang="cs-CZ" dirty="0" smtClean="0">
                <a:solidFill>
                  <a:srgbClr val="000000"/>
                </a:solidFill>
              </a:rPr>
              <a:t>rýsování s kružítkem, skládání papíru</a:t>
            </a:r>
            <a:endParaRPr lang="cs-CZ" dirty="0" smtClean="0">
              <a:solidFill>
                <a:srgbClr val="000000"/>
              </a:solidFill>
            </a:endParaRP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Pomůcky a materiál: </a:t>
            </a:r>
            <a:r>
              <a:rPr lang="cs-CZ" dirty="0" smtClean="0">
                <a:solidFill>
                  <a:srgbClr val="000000"/>
                </a:solidFill>
              </a:rPr>
              <a:t>interaktivní tabule, čtvrtka, fixy, nůžky</a:t>
            </a:r>
            <a:r>
              <a:rPr lang="cs-CZ" dirty="0" smtClean="0">
                <a:solidFill>
                  <a:srgbClr val="000000"/>
                </a:solidFill>
              </a:rPr>
              <a:t>, kružítko, novinový papír, lepidlo</a:t>
            </a:r>
            <a:endParaRPr lang="cs-CZ" dirty="0" smtClean="0">
              <a:solidFill>
                <a:srgbClr val="000000"/>
              </a:solidFill>
            </a:endParaRP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Potřebný čas pro výuku DUM: </a:t>
            </a:r>
            <a:r>
              <a:rPr lang="cs-CZ" dirty="0" smtClean="0">
                <a:solidFill>
                  <a:srgbClr val="000000"/>
                </a:solidFill>
              </a:rPr>
              <a:t>45 min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Metodické zhodnocení a popis práce s digitálním učebním materiálem: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>Žáci podle interaktivní tabule </a:t>
            </a:r>
            <a:r>
              <a:rPr lang="cs-CZ" dirty="0" smtClean="0">
                <a:solidFill>
                  <a:srgbClr val="000000"/>
                </a:solidFill>
              </a:rPr>
              <a:t>vyrábějí obličej večerníčka a skládají čepici z novin.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endParaRPr lang="cs-CZ" dirty="0" smtClean="0">
              <a:solidFill>
                <a:srgbClr val="000000"/>
              </a:solidFill>
            </a:endParaRPr>
          </a:p>
          <a:p>
            <a:r>
              <a:rPr lang="cs-CZ" b="1" dirty="0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42288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614041"/>
          </a:xfrm>
        </p:spPr>
        <p:txBody>
          <a:bodyPr>
            <a:noAutofit/>
          </a:bodyPr>
          <a:lstStyle/>
          <a:p>
            <a:r>
              <a:rPr lang="cs-CZ" sz="10000" dirty="0" smtClean="0">
                <a:solidFill>
                  <a:srgbClr val="0000FF"/>
                </a:solidFill>
              </a:rPr>
              <a:t>Večerníček</a:t>
            </a:r>
            <a:endParaRPr lang="cs-CZ" sz="10000" dirty="0">
              <a:solidFill>
                <a:srgbClr val="0000FF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950" y="2204864"/>
            <a:ext cx="5600101" cy="4226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892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772400" cy="1470025"/>
          </a:xfrm>
        </p:spPr>
        <p:txBody>
          <a:bodyPr>
            <a:noAutofit/>
          </a:bodyPr>
          <a:lstStyle/>
          <a:p>
            <a:r>
              <a:rPr lang="cs-CZ" sz="6400" dirty="0" smtClean="0">
                <a:solidFill>
                  <a:srgbClr val="0000FF"/>
                </a:solidFill>
              </a:rPr>
              <a:t>Pomůcky:</a:t>
            </a:r>
            <a:endParaRPr lang="cs-CZ" sz="6400" dirty="0">
              <a:solidFill>
                <a:srgbClr val="0000FF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988840"/>
            <a:ext cx="6400800" cy="17526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rgbClr val="0000FF"/>
                </a:solidFill>
              </a:rPr>
              <a:t>Bílá čtvrtka, novinový papír, nůžky, lepidlo, kružítko.</a:t>
            </a:r>
            <a:endParaRPr lang="cs-CZ" sz="2800" dirty="0">
              <a:solidFill>
                <a:srgbClr val="0000FF"/>
              </a:solidFill>
            </a:endParaRPr>
          </a:p>
        </p:txBody>
      </p:sp>
      <p:pic>
        <p:nvPicPr>
          <p:cNvPr id="1027" name="Picture 3" descr="C:\Users\Miláček\AppData\Local\Microsoft\Windows\Temporary Internet Files\Content.IE5\H6GKGX6I\MC9003560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156" y="3140968"/>
            <a:ext cx="3178418" cy="303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4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0060" y="5301208"/>
            <a:ext cx="6400800" cy="17526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00FF"/>
                </a:solidFill>
              </a:rPr>
              <a:t>Nejprve složíme papírovou čepici.</a:t>
            </a:r>
            <a:endParaRPr lang="cs-CZ" sz="2800" dirty="0">
              <a:solidFill>
                <a:srgbClr val="0000FF"/>
              </a:solidFill>
            </a:endParaRPr>
          </a:p>
        </p:txBody>
      </p:sp>
      <p:pic>
        <p:nvPicPr>
          <p:cNvPr id="2050" name="Picture 2" descr="G:\DCIM\100DICAM\DSCI03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886" y="332656"/>
            <a:ext cx="6636229" cy="497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45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82355" y="5105400"/>
            <a:ext cx="6400800" cy="17526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rgbClr val="0000FF"/>
                </a:solidFill>
              </a:rPr>
              <a:t>Kružítkem narýsujeme kružnici o poloměru přibližně 10 cm a poté vystřihneme.</a:t>
            </a:r>
            <a:endParaRPr lang="cs-CZ" sz="2800" dirty="0">
              <a:solidFill>
                <a:srgbClr val="0000FF"/>
              </a:solidFill>
            </a:endParaRPr>
          </a:p>
        </p:txBody>
      </p:sp>
      <p:pic>
        <p:nvPicPr>
          <p:cNvPr id="3074" name="Picture 2" descr="G:\DCIM\100DICAM\DSCI03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899" y="332656"/>
            <a:ext cx="6420203" cy="481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80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09328" y="5157192"/>
            <a:ext cx="6400800" cy="17526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00FF"/>
                </a:solidFill>
              </a:rPr>
              <a:t>Na kružnice zakreslíme obličej večerníčka.</a:t>
            </a:r>
            <a:endParaRPr lang="cs-CZ" sz="2800" dirty="0">
              <a:solidFill>
                <a:srgbClr val="0000FF"/>
              </a:solidFill>
            </a:endParaRPr>
          </a:p>
        </p:txBody>
      </p:sp>
      <p:pic>
        <p:nvPicPr>
          <p:cNvPr id="4098" name="Picture 2" descr="G:\DCIM\100DICAM\DSCI03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612" y="404664"/>
            <a:ext cx="6984776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13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5229200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rgbClr val="0000FF"/>
                </a:solidFill>
              </a:rPr>
              <a:t>Na závěr obě části slepíme.</a:t>
            </a:r>
            <a:endParaRPr lang="cs-CZ" dirty="0">
              <a:solidFill>
                <a:srgbClr val="0000FF"/>
              </a:solidFill>
            </a:endParaRPr>
          </a:p>
        </p:txBody>
      </p:sp>
      <p:pic>
        <p:nvPicPr>
          <p:cNvPr id="5122" name="Picture 2" descr="G:\DCIM\100DICAM\DSCI03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904" y="404664"/>
            <a:ext cx="6300192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0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869160"/>
            <a:ext cx="6400800" cy="17526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00FF"/>
                </a:solidFill>
              </a:rPr>
              <a:t>Jmenuj některé své oblíbené pohádkové postavy.</a:t>
            </a:r>
            <a:endParaRPr lang="cs-CZ" sz="2800" dirty="0">
              <a:solidFill>
                <a:srgbClr val="0000FF"/>
              </a:solidFill>
            </a:endParaRPr>
          </a:p>
        </p:txBody>
      </p:sp>
      <p:pic>
        <p:nvPicPr>
          <p:cNvPr id="6146" name="Picture 2" descr="C:\Users\Miláček\AppData\Local\Microsoft\Windows\Temporary Internet Files\Content.IE5\J31PISJR\MC9004345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1368152" cy="216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Miláček\AppData\Local\Microsoft\Windows\Temporary Internet Files\Content.IE5\J31PISJR\MC9003616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947520"/>
            <a:ext cx="1330452" cy="186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Miláček\AppData\Local\Microsoft\Windows\Temporary Internet Files\Content.IE5\H6GKGX6I\MC9003616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68552"/>
            <a:ext cx="1452982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Miláček\AppData\Local\Microsoft\Windows\Temporary Internet Files\Content.IE5\J31PISJR\MP90044910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375" y="717843"/>
            <a:ext cx="254145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Miláček\AppData\Local\Microsoft\Windows\Temporary Internet Files\Content.IE5\J31PISJR\MC9004123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12976"/>
            <a:ext cx="1958975" cy="157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Miláček\AppData\Local\Microsoft\Windows\Temporary Internet Files\Content.IE5\J31PISJR\MC90036165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80728"/>
            <a:ext cx="1827886" cy="170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Miláček\AppData\Local\Microsoft\Windows\Temporary Internet Files\Content.IE5\J31PISJR\MC9003558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32832"/>
            <a:ext cx="1484071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Miláček\AppData\Local\Microsoft\Windows\Temporary Internet Files\Content.IE5\H6GKGX6I\MC90034912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66" y="951924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11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869160"/>
            <a:ext cx="6400800" cy="17526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00FF"/>
                </a:solidFill>
              </a:rPr>
              <a:t>Na kterém televizním kanálu již 50 let každý večer vystupuje večerníček? </a:t>
            </a:r>
            <a:endParaRPr lang="cs-CZ" sz="2800" dirty="0">
              <a:solidFill>
                <a:srgbClr val="0000FF"/>
              </a:solidFill>
            </a:endParaRPr>
          </a:p>
        </p:txBody>
      </p:sp>
      <p:pic>
        <p:nvPicPr>
          <p:cNvPr id="7170" name="Picture 2" descr="C:\Users\Miláček\AppData\Local\Microsoft\Windows\Temporary Internet Files\Content.IE5\CDILIN0I\MC90033983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54" y="260648"/>
            <a:ext cx="3694492" cy="448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0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lumMod val="43000"/>
                <a:lumOff val="57000"/>
              </a:srgbClr>
            </a:gs>
            <a:gs pos="1000">
              <a:srgbClr val="FF649C"/>
            </a:gs>
            <a:gs pos="12000">
              <a:srgbClr val="FF6633">
                <a:lumMod val="85000"/>
                <a:lumOff val="15000"/>
              </a:srgbClr>
            </a:gs>
            <a:gs pos="68000">
              <a:srgbClr val="FFFF00">
                <a:lumMod val="90000"/>
                <a:lumOff val="10000"/>
              </a:srgbClr>
            </a:gs>
            <a:gs pos="86000">
              <a:srgbClr val="01A78F">
                <a:lumMod val="82000"/>
                <a:lumOff val="18000"/>
              </a:srgbClr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rgbClr val="000000"/>
                </a:solidFill>
              </a:rPr>
              <a:t>Zdroje: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40726" y="1196752"/>
            <a:ext cx="8229600" cy="226298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b="1" dirty="0" smtClean="0">
                <a:solidFill>
                  <a:srgbClr val="000000"/>
                </a:solidFill>
              </a:rPr>
              <a:t>Čerpáno z otevřené galerie Microsoft Office </a:t>
            </a:r>
            <a:r>
              <a:rPr lang="cs-CZ" sz="2800" b="1" u="sng" dirty="0" smtClean="0">
                <a:solidFill>
                  <a:srgbClr val="000000"/>
                </a:solidFill>
                <a:hlinkClick r:id="rId2"/>
              </a:rPr>
              <a:t>www.microsoft.office.com</a:t>
            </a:r>
            <a:endParaRPr lang="cs-CZ" sz="2800" b="1" u="sng" dirty="0" smtClean="0">
              <a:solidFill>
                <a:srgbClr val="000000"/>
              </a:solidFill>
            </a:endParaRPr>
          </a:p>
          <a:p>
            <a:r>
              <a:rPr lang="cs-CZ" sz="2800" b="1" dirty="0">
                <a:solidFill>
                  <a:srgbClr val="000000"/>
                </a:solidFill>
              </a:rPr>
              <a:t>Použity fotografie z autorčiny </a:t>
            </a:r>
            <a:r>
              <a:rPr lang="cs-CZ" sz="2800" b="1" dirty="0" smtClean="0">
                <a:solidFill>
                  <a:srgbClr val="000000"/>
                </a:solidFill>
              </a:rPr>
              <a:t>dílny</a:t>
            </a:r>
            <a:endParaRPr lang="cs-CZ" sz="2800" b="1" u="sng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Font typeface="Arial" pitchFamily="34" charset="0"/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3636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3">
      <a:dk1>
        <a:srgbClr val="FF0000"/>
      </a:dk1>
      <a:lt1>
        <a:srgbClr val="FFFF00"/>
      </a:lt1>
      <a:dk2>
        <a:srgbClr val="00B050"/>
      </a:dk2>
      <a:lt2>
        <a:srgbClr val="0070C0"/>
      </a:lt2>
      <a:accent1>
        <a:srgbClr val="4F81BD"/>
      </a:accent1>
      <a:accent2>
        <a:srgbClr val="FFFF00"/>
      </a:accent2>
      <a:accent3>
        <a:srgbClr val="FF0000"/>
      </a:accent3>
      <a:accent4>
        <a:srgbClr val="00B050"/>
      </a:accent4>
      <a:accent5>
        <a:srgbClr val="FF0000"/>
      </a:accent5>
      <a:accent6>
        <a:srgbClr val="FFFF00"/>
      </a:accent6>
      <a:hlink>
        <a:srgbClr val="0000FF"/>
      </a:hlink>
      <a:folHlink>
        <a:srgbClr val="00B05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127</Words>
  <Application>Microsoft Office PowerPoint</Application>
  <PresentationFormat>Předvádění na obrazovce (4:3)</PresentationFormat>
  <Paragraphs>33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Večerníček</vt:lpstr>
      <vt:lpstr>Pomůcky: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Večerníček</dc:title>
  <dc:creator>Miláček</dc:creator>
  <cp:lastModifiedBy>Martina Samková</cp:lastModifiedBy>
  <cp:revision>6</cp:revision>
  <dcterms:created xsi:type="dcterms:W3CDTF">2013-08-22T09:28:06Z</dcterms:created>
  <dcterms:modified xsi:type="dcterms:W3CDTF">2013-08-22T18:35:52Z</dcterms:modified>
</cp:coreProperties>
</file>