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70" r:id="rId5"/>
    <p:sldId id="271" r:id="rId6"/>
    <p:sldId id="272" r:id="rId7"/>
    <p:sldId id="273" r:id="rId8"/>
    <p:sldId id="274" r:id="rId9"/>
    <p:sldId id="275" r:id="rId10"/>
    <p:sldId id="277" r:id="rId11"/>
    <p:sldId id="279" r:id="rId12"/>
    <p:sldId id="280" r:id="rId13"/>
    <p:sldId id="283" r:id="rId14"/>
    <p:sldId id="282" r:id="rId15"/>
    <p:sldId id="269" r:id="rId16"/>
    <p:sldId id="276" r:id="rId17"/>
    <p:sldId id="28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Síla</a:t>
            </a:r>
            <a:r>
              <a:rPr lang="cs-CZ" baseline="0" dirty="0" smtClean="0"/>
              <a:t> F1 je menší než F2 a to právě tolikrát, kolikrát je delší její rameno páky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Obr. 1: Sir </a:t>
            </a:r>
            <a:r>
              <a:rPr lang="cs-CZ" dirty="0" err="1" smtClean="0"/>
              <a:t>Isaac</a:t>
            </a:r>
            <a:r>
              <a:rPr lang="cs-CZ" baseline="0" dirty="0" smtClean="0"/>
              <a:t> Newton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G je tíha tělesa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F1</a:t>
            </a:r>
            <a:r>
              <a:rPr lang="cs-CZ" baseline="0" dirty="0" smtClean="0"/>
              <a:t> a R je síla a poloměr většího kola, F2 a r menšího kola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hřídel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F1</a:t>
            </a:r>
            <a:r>
              <a:rPr lang="cs-CZ" baseline="0" dirty="0" smtClean="0"/>
              <a:t> je síla, kterou na šroub působíme a F2 je odporová síla materiálu, do něhož šroub vniká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F1</a:t>
            </a:r>
            <a:r>
              <a:rPr lang="cs-CZ" baseline="0" dirty="0" smtClean="0"/>
              <a:t> je síla, kterou na šroub působíme a F2 je odporová síla materiálu, do něhož šroub vniká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Kde F1</a:t>
            </a:r>
            <a:r>
              <a:rPr lang="cs-CZ" baseline="0" dirty="0" smtClean="0"/>
              <a:t> je síla, kterou na šroub působíme a F2 je odporová síla materiálu, do něhož šroub vniká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gif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15806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Seznámení s jednoduchými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stroji, rozšíření učiva ZŠ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Páka,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kladka, nakloněná rovina, kolo na hřídeli, klín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Fyzika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</a:t>
                      </a:r>
                      <a:r>
                        <a:rPr lang="cs-CZ" sz="1200" smtClean="0">
                          <a:effectLst/>
                        </a:rPr>
                        <a:t>Ivana Gajdošová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 listy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doplňování myšlenkové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mapy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nebo materiály SŠST Ústí nad Labem, Čelakovského 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Jednoduché stroje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VY_32_INOVACE_11_210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23728" y="2708920"/>
            <a:ext cx="45365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Jednoduché stroje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Jednoduché stroje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546365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Přenášejí sílu a mechanický pohyb z jednoho tělesa na jiné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Základní </a:t>
            </a:r>
            <a:r>
              <a:rPr lang="cs-CZ" sz="2400" dirty="0" smtClean="0"/>
              <a:t>myšlenku položil už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Archimédes</a:t>
            </a:r>
            <a:r>
              <a:rPr lang="cs-CZ" sz="2400" b="1" dirty="0" smtClean="0"/>
              <a:t> </a:t>
            </a:r>
            <a:r>
              <a:rPr lang="cs-CZ" sz="2400" dirty="0" smtClean="0"/>
              <a:t>(páka, kladka, šroub), rozvinuta byla především v renesanci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Usnadňují konání práce tím, že umožňují působit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menší silou</a:t>
            </a:r>
            <a:r>
              <a:rPr lang="cs-CZ" sz="2400" dirty="0" smtClean="0"/>
              <a:t>, než by bez nich bylo nutné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Menší </a:t>
            </a:r>
            <a:r>
              <a:rPr lang="cs-CZ" sz="2400" dirty="0" smtClean="0"/>
              <a:t>sílu je však nutné vykompenzovat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delší dráhou</a:t>
            </a:r>
            <a:r>
              <a:rPr lang="cs-CZ" sz="2400" dirty="0" smtClean="0"/>
              <a:t>, jelikož</a:t>
            </a:r>
          </a:p>
          <a:p>
            <a:pPr lvl="1"/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W = F . s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16216" y="5157192"/>
            <a:ext cx="19678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1: Archimédes</a:t>
            </a:r>
            <a:endParaRPr lang="cs-CZ" dirty="0"/>
          </a:p>
        </p:txBody>
      </p:sp>
      <p:pic>
        <p:nvPicPr>
          <p:cNvPr id="16386" name="Picture 2" descr="http://natureofmathematics.files.wordpress.com/2010/05/archimed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1844824"/>
            <a:ext cx="2416930" cy="3258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Páka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33123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pevná tyč otáčivá kolem osy, která je k ní </a:t>
            </a:r>
            <a:r>
              <a:rPr lang="cs-CZ" sz="2400" dirty="0" smtClean="0"/>
              <a:t>kolmá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velikost potřebné síly je nepřímo úměrná délce ramene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55976" y="3933056"/>
            <a:ext cx="45738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2: Muž využívající páky k zvednutí kamene</a:t>
            </a:r>
            <a:endParaRPr lang="cs-CZ" dirty="0"/>
          </a:p>
        </p:txBody>
      </p:sp>
      <p:pic>
        <p:nvPicPr>
          <p:cNvPr id="33796" name="Picture 4" descr="http://2.bp.blogspot.com/-_fksPv4THHk/UXCmmi2OI-I/AAAAAAAAALE/crS27_ayZRE/s1600/lever_35944_lg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1124744"/>
            <a:ext cx="4641032" cy="282359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3798" name="Picture 6" descr="Soubor:Pak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1124744"/>
            <a:ext cx="6264696" cy="4581059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411760" y="1628800"/>
            <a:ext cx="453650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Síla F</a:t>
            </a:r>
            <a:r>
              <a:rPr lang="cs-CZ" sz="1400" dirty="0" smtClean="0"/>
              <a:t>1</a:t>
            </a:r>
            <a:r>
              <a:rPr lang="cs-CZ" sz="2000" dirty="0" smtClean="0"/>
              <a:t> je menší než F</a:t>
            </a:r>
            <a:r>
              <a:rPr lang="cs-CZ" sz="1400" dirty="0" smtClean="0"/>
              <a:t>2</a:t>
            </a:r>
            <a:r>
              <a:rPr lang="cs-CZ" sz="2000" dirty="0" smtClean="0"/>
              <a:t> a to právě tolikrát, kolikrát je delší její rameno páky. Obě ramena tak za použití vyznačených sil vytvářejí stejně velkou hodnotu práce W.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3635896" y="3284984"/>
            <a:ext cx="16882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1"/>
            <a:r>
              <a:rPr lang="cs-CZ" sz="2400" dirty="0" smtClean="0"/>
              <a:t>W = F . s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1691680" y="5589240"/>
            <a:ext cx="322428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3: Schematický princip páky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987223" y="102426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Kladka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611379"/>
            <a:ext cx="41044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volně otočné kolo s drážkou po obvodě pro vedení </a:t>
            </a:r>
            <a:r>
              <a:rPr lang="cs-CZ" sz="2400" dirty="0" smtClean="0"/>
              <a:t>provazu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pokud je upevněna na konstrukci, </a:t>
            </a:r>
            <a:r>
              <a:rPr lang="cs-CZ" sz="2400" dirty="0" smtClean="0"/>
              <a:t>jde o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pevnou kladku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pokud visí volně, </a:t>
            </a:r>
            <a:r>
              <a:rPr lang="cs-CZ" sz="2400" dirty="0" smtClean="0"/>
              <a:t>jde o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volnou kladku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spojením obou typů vzniká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kladkostroj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148064" y="4941168"/>
            <a:ext cx="3781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4: Pevná kladka využívá hmotnosti toho, kdo vyvíjí sílu</a:t>
            </a:r>
            <a:endParaRPr lang="cs-CZ" dirty="0"/>
          </a:p>
        </p:txBody>
      </p:sp>
      <p:pic>
        <p:nvPicPr>
          <p:cNvPr id="36866" name="Picture 2" descr="Soubor:Polea-simple-fij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340768"/>
            <a:ext cx="3240360" cy="34451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62" name="Picture 2" descr="Soubor:Polea-simple-movil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980728"/>
            <a:ext cx="2736304" cy="4776389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87624" y="5661248"/>
            <a:ext cx="3781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5: Volná kladka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23928" y="1700808"/>
            <a:ext cx="4536504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Volná kladka rozkládá potřebnou sílu na dvě poloviny, z nichž jednu na sebe bere těleso, na němž je kladka zavěšena.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1187624" y="5661248"/>
            <a:ext cx="3781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6: Nejjednodušší kladkostroj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923928" y="1700808"/>
            <a:ext cx="45365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Spojením dvou a více kladek vzniká kladkostroj.</a:t>
            </a:r>
          </a:p>
          <a:p>
            <a:r>
              <a:rPr lang="cs-CZ" sz="2400" dirty="0" smtClean="0"/>
              <a:t>Toto je nejjednodušší kladkostroj, který využívá efektivity volné kladky a mění směr tahu pomocí kladky pevné.</a:t>
            </a:r>
            <a:endParaRPr lang="cs-CZ" sz="2400" dirty="0"/>
          </a:p>
        </p:txBody>
      </p:sp>
      <p:pic>
        <p:nvPicPr>
          <p:cNvPr id="44034" name="Picture 2" descr="Soubor:Polispast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980728"/>
            <a:ext cx="2952328" cy="471585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Nakloněná rovina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2275" y="1772816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jakákoliv rovina nakloněná vzhledem k vodorovnému </a:t>
            </a:r>
            <a:r>
              <a:rPr lang="cs-CZ" sz="2400" dirty="0" smtClean="0"/>
              <a:t>směru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těleso se po ní zvedá směrem </a:t>
            </a:r>
            <a:r>
              <a:rPr lang="cs-CZ" sz="2400" dirty="0" smtClean="0"/>
              <a:t>vzhůru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čím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menší je úhel sklonu</a:t>
            </a:r>
            <a:r>
              <a:rPr lang="cs-CZ" sz="2400" dirty="0" smtClean="0"/>
              <a:t>, tím 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menší sílu </a:t>
            </a:r>
            <a:r>
              <a:rPr lang="cs-CZ" sz="2400" dirty="0" smtClean="0"/>
              <a:t>je třeba vynakládat, zároveň se tím ale prodlužuje dráha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220072" y="4365104"/>
            <a:ext cx="3781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7: Schéma nakloněné roviny</a:t>
            </a:r>
            <a:endParaRPr lang="cs-CZ" dirty="0"/>
          </a:p>
        </p:txBody>
      </p:sp>
      <p:pic>
        <p:nvPicPr>
          <p:cNvPr id="2050" name="Picture 2" descr="Soubor:Naklon&amp;ecaron;na rovina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2185332"/>
            <a:ext cx="3600204" cy="2074618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2411760" y="4725144"/>
            <a:ext cx="16450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= G . sin </a:t>
            </a:r>
            <a:r>
              <a:rPr lang="el-GR" sz="2400" b="1" i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endParaRPr lang="cs-CZ" sz="24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051720" y="5373216"/>
            <a:ext cx="2556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kde G je tíha tělesa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Kolo na hřídeli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skládá se z kola a hřídele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kolo má větší poloměr než hřídel a otáčet jím vyžaduje menší sílu, která se následně na hřídeli zvětšuje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princip je podobný páce – čím větší je poloměr kola, tím menší sílu je třeba vynaložit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5148064" y="4653136"/>
            <a:ext cx="37817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8: Na principu kola na hřídeli funguje rumpál u studně</a:t>
            </a:r>
            <a:endParaRPr lang="cs-CZ" dirty="0"/>
          </a:p>
        </p:txBody>
      </p:sp>
      <p:pic>
        <p:nvPicPr>
          <p:cNvPr id="33794" name="Picture 2" descr="Soubor:Well, Prague Satal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1628800"/>
            <a:ext cx="3802802" cy="2978696"/>
          </a:xfrm>
          <a:prstGeom prst="rect">
            <a:avLst/>
          </a:prstGeom>
          <a:noFill/>
        </p:spPr>
      </p:pic>
      <p:cxnSp>
        <p:nvCxnSpPr>
          <p:cNvPr id="18" name="Přímá spojovací šipka 17"/>
          <p:cNvCxnSpPr/>
          <p:nvPr/>
        </p:nvCxnSpPr>
        <p:spPr>
          <a:xfrm flipH="1" flipV="1">
            <a:off x="7812360" y="3140968"/>
            <a:ext cx="432048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5868144" y="2924944"/>
            <a:ext cx="792088" cy="3600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8028384" y="3573016"/>
            <a:ext cx="5776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kolo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364088" y="3284984"/>
            <a:ext cx="7296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hřídel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2051720" y="4869160"/>
            <a:ext cx="16754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. R = F</a:t>
            </a:r>
            <a:r>
              <a:rPr lang="cs-CZ" sz="1400" b="1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. r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27584" y="5373216"/>
            <a:ext cx="43204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F</a:t>
            </a:r>
            <a:r>
              <a:rPr lang="cs-CZ" sz="1200" dirty="0" smtClean="0"/>
              <a:t>1</a:t>
            </a:r>
            <a:r>
              <a:rPr lang="cs-CZ" sz="2000" dirty="0" smtClean="0"/>
              <a:t> a R je síla a poloměr většího kola, F</a:t>
            </a:r>
            <a:r>
              <a:rPr lang="cs-CZ" sz="1400" dirty="0" smtClean="0"/>
              <a:t>2</a:t>
            </a:r>
            <a:r>
              <a:rPr lang="cs-CZ" sz="2000" dirty="0" smtClean="0"/>
              <a:t> a r menšího kola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Klín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43204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těleso na průřezu tvaru trojúhelníku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jeden z nejstarších nástrojů používaných lidmi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síla aplikovaná z vrchu na klín se rozkládá kolmo na stěny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čím je klín ostřejší, tím jsou síly větší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6516216" y="4941168"/>
            <a:ext cx="2232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9: Princip klínu</a:t>
            </a:r>
            <a:endParaRPr lang="cs-CZ" dirty="0"/>
          </a:p>
        </p:txBody>
      </p:sp>
      <p:pic>
        <p:nvPicPr>
          <p:cNvPr id="35842" name="Picture 2" descr="Soubor:Wedge-diagram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556792"/>
            <a:ext cx="1382457" cy="33123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187624" y="1285873"/>
            <a:ext cx="5472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Šroub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7281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nakloněná rovina navinutá na válcovou plochu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výška jednoho závitu = h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3707904" y="2996952"/>
            <a:ext cx="179408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F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 . 2</a:t>
            </a:r>
            <a:r>
              <a:rPr lang="el-GR" sz="2400" b="1" dirty="0" smtClean="0">
                <a:solidFill>
                  <a:schemeClr val="tx2">
                    <a:lumMod val="75000"/>
                  </a:schemeClr>
                </a:solidFill>
              </a:rPr>
              <a:t>π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r = F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h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3933056"/>
            <a:ext cx="70567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kde F1 je síla, kterou na šroub působíme a F2 je odporová síla materiálu, do něhož šroub vniká.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1556792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Archimédes prý kdysi řekl „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Dejte mi pevný bod ve vesmíru a já pohnu celou Zemí</a:t>
            </a:r>
            <a:r>
              <a:rPr lang="cs-CZ" sz="2400" dirty="0" smtClean="0"/>
              <a:t>“. Na jaký mechanismus tím reagoval?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827584" y="1556792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Archimédes prý kdysi řekl „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Dejte mi pevný bod ve vesmíru a já pohnu celou Zemí</a:t>
            </a:r>
            <a:r>
              <a:rPr lang="cs-CZ" sz="2400" dirty="0" smtClean="0"/>
              <a:t>“. Na jaký mechanismus tím reagoval?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899592" y="3933056"/>
            <a:ext cx="705678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Na </a:t>
            </a:r>
            <a:r>
              <a:rPr lang="cs-CZ" sz="2000" b="1" dirty="0" smtClean="0">
                <a:solidFill>
                  <a:schemeClr val="tx2">
                    <a:lumMod val="75000"/>
                  </a:schemeClr>
                </a:solidFill>
              </a:rPr>
              <a:t>páku</a:t>
            </a:r>
            <a:r>
              <a:rPr lang="cs-CZ" sz="2000" dirty="0" smtClean="0"/>
              <a:t>. Teoreticky by lidská síla stačila k tomu, aby pohnula Zemí v případě, že by působila na dostatečně dlouhou páku.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3544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7244" y="1484784"/>
            <a:ext cx="818724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Obr. 1: AUTOR NEUVEDEN. </a:t>
            </a:r>
            <a:r>
              <a:rPr lang="cs-CZ" i="1" dirty="0" err="1" smtClean="0"/>
              <a:t>Nature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r>
              <a:rPr lang="cs-CZ" i="1" dirty="0" smtClean="0"/>
              <a:t> </a:t>
            </a:r>
            <a:r>
              <a:rPr lang="cs-CZ" i="1" dirty="0" err="1" smtClean="0"/>
              <a:t>Mathematics</a:t>
            </a:r>
            <a:r>
              <a:rPr lang="cs-CZ" dirty="0" smtClean="0"/>
              <a:t> [online]. [cit. 20.8.2013]. Dostupný na WWW: http://natureofmathematics.wordpress.com/lecture-notes/archimedes/ </a:t>
            </a:r>
          </a:p>
          <a:p>
            <a:r>
              <a:rPr lang="cs-CZ" dirty="0" smtClean="0"/>
              <a:t>Obr. 2:  </a:t>
            </a:r>
            <a:r>
              <a:rPr lang="en-US" dirty="0" smtClean="0"/>
              <a:t>AUTOR NEUVEDEN. </a:t>
            </a:r>
            <a:r>
              <a:rPr lang="en-US" i="1" dirty="0" smtClean="0"/>
              <a:t>The Dream of the Week</a:t>
            </a:r>
            <a:r>
              <a:rPr lang="en-US" dirty="0" smtClean="0"/>
              <a:t> [online]. [cit. 20.8.2013].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http://thedreamoftheweek.blogspot.cz/2013/04/strengths.html </a:t>
            </a:r>
            <a:endParaRPr lang="cs-CZ" dirty="0" smtClean="0"/>
          </a:p>
          <a:p>
            <a:r>
              <a:rPr lang="cs-CZ" dirty="0" smtClean="0"/>
              <a:t>Obr. 3: MIRACETI.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20.8.2013]. Dostupný na WWW: http://cs.wikipedia.org/wiki/Soubor:Paka.png </a:t>
            </a:r>
          </a:p>
          <a:p>
            <a:r>
              <a:rPr lang="cs-CZ" dirty="0" smtClean="0"/>
              <a:t>Obr. 4: </a:t>
            </a:r>
          </a:p>
          <a:p>
            <a:r>
              <a:rPr lang="cs-CZ" dirty="0" smtClean="0"/>
              <a:t>RINCÓN, César.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20.8.2013]. Dostupný na WWW: http://cs.wikipedia.org/wiki/Soubor:Polea-simple-fija.jpg</a:t>
            </a:r>
          </a:p>
          <a:p>
            <a:r>
              <a:rPr lang="cs-CZ" dirty="0" smtClean="0"/>
              <a:t>Obr. 5: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20.8.2013]. Dostupný na WWW: http://cs.wikipedia.org/wiki/Soubor:Polea-simple-movil2.jpg</a:t>
            </a:r>
          </a:p>
          <a:p>
            <a:r>
              <a:rPr lang="cs-CZ" dirty="0" smtClean="0"/>
              <a:t>Obr. 6: RINCÓN, César.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20.8.2013]. Dostupný na WWW: http://cs.wikipedia.org/wiki/Soubor:Polispasto2.jpg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7244" y="1484784"/>
            <a:ext cx="81872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Obr. 7: BOUŠKA, Michal.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21.8.2013]. Dostupný na WWW: http://cs.wikipedia.org/wiki/Soubor:Naklon%C4%9Bna_rovina.png </a:t>
            </a:r>
          </a:p>
          <a:p>
            <a:r>
              <a:rPr lang="cs-CZ" dirty="0" smtClean="0"/>
              <a:t>Obr. 8: 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21.8.2013]. Dostupný na WWW: http://cs.wikipedia.org/wiki/Soubor:Well,_Prague_Satalice.jpg </a:t>
            </a:r>
          </a:p>
          <a:p>
            <a:r>
              <a:rPr lang="cs-CZ" dirty="0" smtClean="0"/>
              <a:t>Obr. 9: AUTOR NEUVEDEN. </a:t>
            </a:r>
            <a:r>
              <a:rPr lang="cs-CZ" i="1" dirty="0" err="1" smtClean="0"/>
              <a:t>Wikipedia.cz</a:t>
            </a:r>
            <a:r>
              <a:rPr lang="cs-CZ" dirty="0" smtClean="0"/>
              <a:t> [online]. [cit. 21.8.2013]. Dostupný na WWW: http://cs.wikipedia.org/wiki/Soubor:Wedge-diagram.svg </a:t>
            </a:r>
          </a:p>
          <a:p>
            <a:endParaRPr lang="cs-CZ" dirty="0" smtClean="0"/>
          </a:p>
          <a:p>
            <a:r>
              <a:rPr lang="cs-CZ" dirty="0" smtClean="0"/>
              <a:t>SVOBODA, Emanuel a kol. </a:t>
            </a:r>
            <a:r>
              <a:rPr lang="cs-CZ" i="1" dirty="0" smtClean="0"/>
              <a:t>Přehled středoškolské fyziky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1996, ISBN 80-7196-006-3.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Jednoduchý stroj</a:t>
            </a:r>
            <a:r>
              <a:rPr lang="cs-CZ" dirty="0" smtClean="0"/>
              <a:t> [online]. [cit. 21.8.2013]. Dostupný na WWW: http://cs.wikipedia.org/wiki/Jednoduch%C3%BD_stroj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Páka</a:t>
            </a:r>
            <a:r>
              <a:rPr lang="cs-CZ" dirty="0" smtClean="0"/>
              <a:t> [online]. [cit. 21.8.2013]. Dostupný na WWW: http://cs.wikipedia.org/wiki/P%C3%A1ka_%28jednoduch%C3%BD_stroj%29 </a:t>
            </a:r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77244" y="1484784"/>
            <a:ext cx="81872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smtClean="0"/>
              <a:t>Kladka</a:t>
            </a:r>
            <a:r>
              <a:rPr lang="cs-CZ" dirty="0" smtClean="0"/>
              <a:t> [online]. [cit. 21.8.2013]. Dostupný na WWW: http://cs.wikipedia.org/wiki/Kladka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Nakloněná rovina</a:t>
            </a:r>
            <a:r>
              <a:rPr lang="cs-CZ" dirty="0" smtClean="0"/>
              <a:t> [online]. [cit. 21.8.2013]. Dostupný na WWW: http://cs.wikipedia.org/wiki/Naklon%C4%9Bn%C3%A1_rovina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Kolo na hřídeli</a:t>
            </a:r>
            <a:r>
              <a:rPr lang="cs-CZ" dirty="0" smtClean="0"/>
              <a:t> [online]. [cit. 21.8.2013]. Dostupný na WWW: http://cs.wikipedia.org/wiki/Kolo_na_h%C5%99%C3%ADdeli </a:t>
            </a:r>
          </a:p>
          <a:p>
            <a:r>
              <a:rPr lang="cs-CZ" dirty="0" smtClean="0"/>
              <a:t>AUTOR NEUVEDEN. </a:t>
            </a:r>
            <a:r>
              <a:rPr lang="cs-CZ" i="1" dirty="0" smtClean="0"/>
              <a:t>Klín</a:t>
            </a:r>
            <a:r>
              <a:rPr lang="cs-CZ" dirty="0" smtClean="0"/>
              <a:t> [online]. [cit. 21.8.2013]. Dostupný na WWW: http://cs.wikipedia.org/wiki/Kl%C3%ADn </a:t>
            </a:r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1245</TotalTime>
  <Words>1283</Words>
  <Application>Microsoft Office PowerPoint</Application>
  <PresentationFormat>Předvádění na obrazovce (4:3)</PresentationFormat>
  <Paragraphs>179</Paragraphs>
  <Slides>17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142</cp:revision>
  <dcterms:created xsi:type="dcterms:W3CDTF">2010-11-01T23:40:31Z</dcterms:created>
  <dcterms:modified xsi:type="dcterms:W3CDTF">2013-08-22T20:46:55Z</dcterms:modified>
</cp:coreProperties>
</file>