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sldIdLst>
    <p:sldId id="257" r:id="rId2"/>
    <p:sldId id="258" r:id="rId3"/>
    <p:sldId id="259" r:id="rId4"/>
    <p:sldId id="261" r:id="rId5"/>
    <p:sldId id="262" r:id="rId6"/>
    <p:sldId id="260" r:id="rId7"/>
    <p:sldId id="264" r:id="rId8"/>
    <p:sldId id="265" r:id="rId9"/>
    <p:sldId id="263" r:id="rId10"/>
    <p:sldId id="270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438&amp;bih=708&amp;q=prvn%C3%AD+republika&amp;oq=prvn%C3%AD&amp;gs_l=img.3.1.0l10.5725.10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VY_32_INOVACE_XI_3_08  Změny v životě lidí po 1. SV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08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</a:t>
            </a:r>
            <a:r>
              <a:rPr lang="cs-CZ" sz="1600" b="1" dirty="0" smtClean="0"/>
              <a:t>: </a:t>
            </a:r>
            <a:r>
              <a:rPr lang="cs-CZ" sz="1600" dirty="0" smtClean="0"/>
              <a:t> seznámení s některými změnami v životě obyčejných lidí po  1. SV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se změnami v průmyslu,  domácnosti, s novou módou, …….. </a:t>
            </a:r>
            <a:r>
              <a:rPr lang="cs-CZ" sz="1600" dirty="0"/>
              <a:t> v</a:t>
            </a:r>
            <a:r>
              <a:rPr lang="cs-CZ" sz="1600" dirty="0" smtClean="0"/>
              <a:t> období po 1. světové válce</a:t>
            </a:r>
            <a:endParaRPr lang="cs-CZ" sz="1600" b="1" dirty="0" smtClean="0"/>
          </a:p>
          <a:p>
            <a:r>
              <a:rPr lang="cs-CZ" sz="1600" b="1" dirty="0" smtClean="0"/>
              <a:t>Druh </a:t>
            </a:r>
            <a:r>
              <a:rPr lang="cs-CZ" sz="1600" b="1" dirty="0" smtClean="0"/>
              <a:t>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</a:t>
            </a:r>
            <a:r>
              <a:rPr lang="cs-CZ" sz="1600" b="1" dirty="0" smtClean="0"/>
              <a:t>:</a:t>
            </a:r>
            <a:r>
              <a:rPr lang="cs-CZ" sz="1600" dirty="0" smtClean="0"/>
              <a:t> domácnost, móda, kinematografie, proměny životního prostředí,</a:t>
            </a:r>
            <a:endParaRPr lang="cs-CZ" sz="1600" b="1" dirty="0" smtClean="0"/>
          </a:p>
          <a:p>
            <a:r>
              <a:rPr lang="cs-CZ" sz="1600" b="1" dirty="0" smtClean="0"/>
              <a:t>Pomůcky </a:t>
            </a:r>
            <a:r>
              <a:rPr lang="cs-CZ" sz="1600" b="1" dirty="0" smtClean="0"/>
              <a:t>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zapojují.  </a:t>
            </a:r>
            <a:r>
              <a:rPr lang="cs-CZ" sz="1600" dirty="0" smtClean="0"/>
              <a:t>Hledají souvislosti se současností. Neznámé výrazy vyhledávají v učebnici nebo v encyklopedii.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novověku. 1. vydání. Liberec: Dialog, 2003.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Hora-Hořejš, P.: Toulky českou minulostí 13 (Na prahu 20. století. Češi na vzestupu!). 1.vydání. Praha: VIA FACTI, </a:t>
            </a:r>
            <a:r>
              <a:rPr lang="cs-CZ" sz="1400" dirty="0" smtClean="0"/>
              <a:t>2012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https://</a:t>
            </a:r>
            <a:r>
              <a:rPr lang="cs-CZ" sz="1400" dirty="0" smtClean="0">
                <a:hlinkClick r:id="rId2"/>
              </a:rPr>
              <a:t>www.google.cz/search?hl=cs&amp;site=imghp&amp;tbm=isch&amp;source=hp&amp;biw=1438&amp;bih=708&amp;q=prvn%C3%AD+republika&amp;oq=prvn%C3%AD&amp;gs_l=img.3.1.0l10.5725.100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https://</a:t>
            </a:r>
            <a:r>
              <a:rPr lang="cs-CZ" sz="1400" dirty="0" smtClean="0">
                <a:hlinkClick r:id="rId2"/>
              </a:rPr>
              <a:t>www.google.cz/search?hl=cs&amp;site=imghp&amp;tbm=isch&amp;source=hp&amp;biw=1438&amp;bih=708&amp;q=prvn%C3%AD+republika&amp;oq=prvn%C3%AD&amp;gs_l=img.3.1.0l10.5725.100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2"/>
              </a:rPr>
              <a:t>https://</a:t>
            </a:r>
            <a:r>
              <a:rPr lang="cs-CZ" sz="1400" dirty="0" smtClean="0">
                <a:hlinkClick r:id="rId2"/>
              </a:rPr>
              <a:t>www.google.cz/search?hl=cs&amp;site=imghp&amp;tbm=isch&amp;source=hp&amp;biw=1438&amp;bih=708&amp;q=prvn%C3%AD+republika&amp;oq=prvn%C3%AD&amp;gs_l=img.3.1.0l10.5725.100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https://</a:t>
            </a:r>
            <a:r>
              <a:rPr lang="cs-CZ" sz="1400" dirty="0" smtClean="0"/>
              <a:t>www.google.cz/search?hl=cs&amp;site=imghp&amp;tbm=isch&amp;source=hp&amp;biw=1438&amp;bih=708&amp;q=prvn%C3%AD+republika&amp;oq=prvn%C3%AD&amp;gs_l=img.3.1.0l10.5725.100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Dny  všední a sváteční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(Některé nové vymoženosti            po 1. světové válce.)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447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Zopakuj si nebo vyhledej v učebnici: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 algn="ctr">
              <a:buNone/>
            </a:pPr>
            <a:r>
              <a:rPr lang="cs-CZ" b="1" dirty="0" smtClean="0"/>
              <a:t>konjunktura</a:t>
            </a:r>
          </a:p>
          <a:p>
            <a:pPr marL="68580" indent="0" algn="ctr">
              <a:buNone/>
            </a:pPr>
            <a:endParaRPr lang="cs-CZ" dirty="0" smtClean="0"/>
          </a:p>
          <a:p>
            <a:pPr marL="68580" indent="0" algn="ctr">
              <a:buNone/>
            </a:pPr>
            <a:r>
              <a:rPr lang="cs-CZ" dirty="0" smtClean="0"/>
              <a:t>rozvoj,</a:t>
            </a:r>
          </a:p>
          <a:p>
            <a:pPr marL="68580" indent="0" algn="ctr">
              <a:buNone/>
            </a:pPr>
            <a:r>
              <a:rPr lang="cs-CZ" dirty="0" smtClean="0"/>
              <a:t>rozmach,</a:t>
            </a:r>
          </a:p>
          <a:p>
            <a:pPr marL="68580" indent="0" algn="ctr">
              <a:buNone/>
            </a:pPr>
            <a:r>
              <a:rPr lang="cs-CZ" dirty="0" smtClean="0"/>
              <a:t>zvyšování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 algn="ctr">
              <a:buNone/>
            </a:pPr>
            <a:r>
              <a:rPr lang="cs-CZ" b="1" dirty="0" smtClean="0"/>
              <a:t>diferenciace</a:t>
            </a:r>
          </a:p>
          <a:p>
            <a:pPr marL="68580" indent="0" algn="ctr">
              <a:buNone/>
            </a:pPr>
            <a:endParaRPr lang="cs-CZ" b="1" dirty="0"/>
          </a:p>
          <a:p>
            <a:pPr marL="68580" indent="0" algn="ctr">
              <a:buNone/>
            </a:pPr>
            <a:r>
              <a:rPr lang="cs-CZ" dirty="0" smtClean="0"/>
              <a:t>zvětšování rozdílů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198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Nové vymoženosti, nový životní styl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Konec války otevřel Evropanům nové možnosti v práci i v osobním životě.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Současně však léta </a:t>
            </a:r>
            <a:r>
              <a:rPr lang="cs-CZ" b="1" dirty="0" smtClean="0"/>
              <a:t>konjunktury</a:t>
            </a:r>
            <a:r>
              <a:rPr lang="cs-CZ" dirty="0" smtClean="0"/>
              <a:t> a velké hospodářské krize vedly v celé Evropě k další </a:t>
            </a:r>
            <a:r>
              <a:rPr lang="cs-CZ" b="1" dirty="0" smtClean="0"/>
              <a:t>diferenciaci</a:t>
            </a:r>
            <a:r>
              <a:rPr lang="cs-CZ" dirty="0" smtClean="0"/>
              <a:t> mezi lidmi.</a:t>
            </a:r>
          </a:p>
          <a:p>
            <a:pPr marL="6858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28891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b="1" dirty="0" smtClean="0"/>
              <a:t>Míra vyspělosti každé země </a:t>
            </a:r>
            <a:r>
              <a:rPr lang="cs-CZ" dirty="0" smtClean="0"/>
              <a:t>se hodnotila nejen způsobem bydlení – vybaveností domácností hygienickým zařízením, elektřinou, rozhlasem nebo telefonem – ale i dostupností lékařské péče, možnostmi dopravy, počtem motorových vozidel na obyvatele, 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0943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Dědictví předchozích desetiletí – rozdíly mezi jednotlivými státy střední, západní, severní a jižní Evropy se vyrovnávaly pomalu.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674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8580" indent="0">
              <a:buNone/>
            </a:pPr>
            <a:r>
              <a:rPr lang="cs-CZ" b="1" dirty="0" smtClean="0"/>
              <a:t>Odlišný byl způsob života občanů Sovětského svazu.</a:t>
            </a:r>
          </a:p>
          <a:p>
            <a:pPr marL="68580" indent="0">
              <a:buNone/>
            </a:pPr>
            <a:r>
              <a:rPr lang="cs-CZ" dirty="0" smtClean="0"/>
              <a:t>Sem nové vymoženosti pronikaly jen v omezené míře a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život byl usměrňován nařízeními vlády a komunistické strany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Byla zavedena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všeobecná pracovní povinnost</a:t>
            </a:r>
            <a:r>
              <a:rPr lang="cs-CZ" dirty="0" smtClean="0"/>
              <a:t>, ale mzdy a platy k obstarání základních potřeb nestačily – miliony obyvatel venkova i měst trpěly nedostatkem jídla i oblečení.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468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 továrnách a na stavbách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S technickým pokrokem, využitím elektřiny a spalovacích motorů se ve vyspělých státech měnil způsob práce –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pásová výroba.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29" y="2348880"/>
            <a:ext cx="3677879" cy="3579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7837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Proměny životního prostředí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I když nové názory a technologie pronikaly i na venkov, nejvíce byl technický pokrok patrný na podobě měst. Měnila se architektura i doprava. (Poznali jste Václavské náměstí?)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4176464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5050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Zábava a volný čas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800" dirty="0" smtClean="0"/>
              <a:t>Velkým zážitkem se stala návštěva biografu. Němé filmy doprovázeli klavíristé.</a:t>
            </a:r>
          </a:p>
          <a:p>
            <a:pPr marL="68580" indent="0">
              <a:buNone/>
            </a:pPr>
            <a:r>
              <a:rPr lang="cs-CZ" sz="1800" dirty="0" smtClean="0"/>
              <a:t>Po roce 1927 herci „promluvili“ a kromě zábavných a hudebních filmů začali režiséři točit i umělecká díla vážného obsahu.</a:t>
            </a:r>
          </a:p>
          <a:p>
            <a:pPr marL="68580" indent="0">
              <a:buNone/>
            </a:pPr>
            <a:r>
              <a:rPr lang="cs-CZ" sz="1800" dirty="0" smtClean="0"/>
              <a:t>Do „zlatého fondu“ kinematografie se zařadila např. díla </a:t>
            </a:r>
            <a:r>
              <a:rPr lang="cs-CZ" sz="1800" dirty="0" err="1" smtClean="0"/>
              <a:t>Walta</a:t>
            </a:r>
            <a:r>
              <a:rPr lang="cs-CZ" sz="1800" dirty="0" smtClean="0"/>
              <a:t> </a:t>
            </a:r>
            <a:r>
              <a:rPr lang="cs-CZ" sz="1800" dirty="0" err="1" smtClean="0"/>
              <a:t>Disneye</a:t>
            </a:r>
            <a:r>
              <a:rPr lang="cs-CZ" sz="1800" dirty="0" smtClean="0"/>
              <a:t>.</a:t>
            </a:r>
          </a:p>
          <a:p>
            <a:pPr marL="68580" indent="0">
              <a:buNone/>
            </a:pP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8"/>
            <a:ext cx="3638550" cy="4258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078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 moderní domácnosti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8580" indent="0">
              <a:buNone/>
            </a:pPr>
            <a:r>
              <a:rPr lang="cs-CZ" dirty="0" smtClean="0"/>
              <a:t>Nové zařízení, účelný a funkční nábytek, zajímavé bytové doplňky měly inspiraci v domácnostech amerických.</a:t>
            </a:r>
          </a:p>
          <a:p>
            <a:pPr marL="68580" indent="0">
              <a:buNone/>
            </a:pPr>
            <a:r>
              <a:rPr lang="cs-CZ" dirty="0" smtClean="0"/>
              <a:t>Trh nabízel novinky pro kuchyni – </a:t>
            </a: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elektrické konvice s topným tělískem, chladničky, opékače topinek, mixéry, napařovací žehličky, …..</a:t>
            </a:r>
          </a:p>
          <a:p>
            <a:pPr marL="68580" indent="0">
              <a:buNone/>
            </a:pPr>
            <a:r>
              <a:rPr lang="cs-CZ" dirty="0" smtClean="0"/>
              <a:t>Vyráběla se i </a:t>
            </a: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kuličková pera, vysavače, elektrické holicí strojky.</a:t>
            </a:r>
          </a:p>
          <a:p>
            <a:pPr marL="68580" indent="0">
              <a:buNone/>
            </a:pP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Rozšíření technických vymožeností v denním životě bylo závislé na ekonomické úrovni země i příslušnosti člověka k určité sociální skupině.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067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Nová móda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Meziválečné období vytvořilo i pohodlnější a účelnější módu. </a:t>
            </a:r>
          </a:p>
          <a:p>
            <a:pPr marL="68580" indent="0">
              <a:buNone/>
            </a:pPr>
            <a:r>
              <a:rPr lang="cs-CZ" dirty="0" smtClean="0"/>
              <a:t>V ženském oblečení se po 1. SV stalo průlomem budícím i pohoršení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zkrácení délky sukní.</a:t>
            </a:r>
          </a:p>
          <a:p>
            <a:pPr marL="68580" indent="0">
              <a:buNone/>
            </a:pPr>
            <a:r>
              <a:rPr lang="cs-CZ" dirty="0" smtClean="0"/>
              <a:t>Nesměl chybět klobouk, rukavice, punčochy.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3456384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5606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>
        <p14:flip dir="r"/>
        <p:sndAc>
          <p:stSnd>
            <p:snd r:embed="rId2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225</TotalTime>
  <Words>537</Words>
  <Application>Microsoft Office PowerPoint</Application>
  <PresentationFormat>Předvádění na obrazovce (4:3)</PresentationFormat>
  <Paragraphs>67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Prezentace aplikace PowerPoint</vt:lpstr>
      <vt:lpstr>zdroje</vt:lpstr>
      <vt:lpstr>Dny  všední a sváteční</vt:lpstr>
      <vt:lpstr>Zopakuj si nebo vyhledej v učebnici:</vt:lpstr>
      <vt:lpstr>Nové vymoženosti, nový životní styl</vt:lpstr>
      <vt:lpstr>Prezentace aplikace PowerPoint</vt:lpstr>
      <vt:lpstr>Prezentace aplikace PowerPoint</vt:lpstr>
      <vt:lpstr>Prezentace aplikace PowerPoint</vt:lpstr>
      <vt:lpstr>V továrnách a na stavbách</vt:lpstr>
      <vt:lpstr>Proměny životního prostředí</vt:lpstr>
      <vt:lpstr>Zábava a volný čas</vt:lpstr>
      <vt:lpstr>V moderní domácnosti</vt:lpstr>
      <vt:lpstr>Nová móda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25</cp:revision>
  <dcterms:created xsi:type="dcterms:W3CDTF">2013-07-22T05:42:08Z</dcterms:created>
  <dcterms:modified xsi:type="dcterms:W3CDTF">2013-08-23T13:13:36Z</dcterms:modified>
</cp:coreProperties>
</file>