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968" r:id="rId1"/>
  </p:sldMasterIdLst>
  <p:notesMasterIdLst>
    <p:notesMasterId r:id="rId11"/>
  </p:notes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82" autoAdjust="0"/>
    <p:restoredTop sz="94629" autoAdjust="0"/>
  </p:normalViewPr>
  <p:slideViewPr>
    <p:cSldViewPr showGuides="1">
      <p:cViewPr varScale="1">
        <p:scale>
          <a:sx n="101" d="100"/>
          <a:sy n="101" d="100"/>
        </p:scale>
        <p:origin x="-96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35FDFB-8A93-463F-B540-AB7E6A1AB613}" type="doc">
      <dgm:prSet loTypeId="urn:microsoft.com/office/officeart/2005/8/layout/vList3#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BEBE7804-0246-4630-9641-DE8C5D29C193}">
      <dgm:prSet/>
      <dgm:spPr/>
      <dgm:t>
        <a:bodyPr/>
        <a:lstStyle/>
        <a:p>
          <a:pPr rtl="0"/>
          <a:r>
            <a:rPr lang="cs-CZ" baseline="0" dirty="0" smtClean="0"/>
            <a:t>LIDSKÉ AKTIVITY A PROBLÉMY ŽIVOTNÍHO PROSTŘEDÍ – OCHRANA PŘÍRODY A KRAJINY</a:t>
          </a:r>
        </a:p>
      </dgm:t>
    </dgm:pt>
    <dgm:pt modelId="{3BB8FC78-D0A8-4360-A9BC-8A9CF82479E5}" type="parTrans" cxnId="{1BD377F0-B290-4143-91E6-9551C0626A78}">
      <dgm:prSet/>
      <dgm:spPr/>
      <dgm:t>
        <a:bodyPr/>
        <a:lstStyle/>
        <a:p>
          <a:endParaRPr lang="cs-CZ"/>
        </a:p>
      </dgm:t>
    </dgm:pt>
    <dgm:pt modelId="{865984E3-017A-44E2-9295-D56104490FB6}" type="sibTrans" cxnId="{1BD377F0-B290-4143-91E6-9551C0626A78}">
      <dgm:prSet/>
      <dgm:spPr/>
      <dgm:t>
        <a:bodyPr/>
        <a:lstStyle/>
        <a:p>
          <a:endParaRPr lang="cs-CZ"/>
        </a:p>
      </dgm:t>
    </dgm:pt>
    <dgm:pt modelId="{09481AF1-E66D-4BD5-9DC2-BC3BE4440F99}" type="pres">
      <dgm:prSet presAssocID="{9735FDFB-8A93-463F-B540-AB7E6A1AB61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B360705-E9BB-4E54-9833-6158DD189210}" type="pres">
      <dgm:prSet presAssocID="{BEBE7804-0246-4630-9641-DE8C5D29C193}" presName="composite" presStyleCnt="0"/>
      <dgm:spPr/>
      <dgm:t>
        <a:bodyPr/>
        <a:lstStyle/>
        <a:p>
          <a:endParaRPr lang="cs-CZ"/>
        </a:p>
      </dgm:t>
    </dgm:pt>
    <dgm:pt modelId="{E416AA41-4D3D-4696-BA00-8038245DD03C}" type="pres">
      <dgm:prSet presAssocID="{BEBE7804-0246-4630-9641-DE8C5D29C193}" presName="imgShp" presStyleLbl="fgImgPlace1" presStyleIdx="0" presStyleCnt="1"/>
      <dgm:spPr/>
      <dgm:t>
        <a:bodyPr/>
        <a:lstStyle/>
        <a:p>
          <a:endParaRPr lang="cs-CZ"/>
        </a:p>
      </dgm:t>
    </dgm:pt>
    <dgm:pt modelId="{0B342B08-B269-45C7-885F-6011A0523413}" type="pres">
      <dgm:prSet presAssocID="{BEBE7804-0246-4630-9641-DE8C5D29C193}" presName="txShp" presStyleLbl="node1" presStyleIdx="0" presStyleCnt="1" custLinFactNeighborX="593" custLinFactNeighborY="-30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D377F0-B290-4143-91E6-9551C0626A78}" srcId="{9735FDFB-8A93-463F-B540-AB7E6A1AB613}" destId="{BEBE7804-0246-4630-9641-DE8C5D29C193}" srcOrd="0" destOrd="0" parTransId="{3BB8FC78-D0A8-4360-A9BC-8A9CF82479E5}" sibTransId="{865984E3-017A-44E2-9295-D56104490FB6}"/>
    <dgm:cxn modelId="{A924E652-24BB-4BE3-8FE8-061E2D0703E2}" type="presOf" srcId="{9735FDFB-8A93-463F-B540-AB7E6A1AB613}" destId="{09481AF1-E66D-4BD5-9DC2-BC3BE4440F99}" srcOrd="0" destOrd="0" presId="urn:microsoft.com/office/officeart/2005/8/layout/vList3#1"/>
    <dgm:cxn modelId="{D18C4DFC-7B9B-43F0-BBF2-F09E56ACB0CA}" type="presOf" srcId="{BEBE7804-0246-4630-9641-DE8C5D29C193}" destId="{0B342B08-B269-45C7-885F-6011A0523413}" srcOrd="0" destOrd="0" presId="urn:microsoft.com/office/officeart/2005/8/layout/vList3#1"/>
    <dgm:cxn modelId="{603F9526-E641-4984-AFC4-C097FD5E2EEF}" type="presParOf" srcId="{09481AF1-E66D-4BD5-9DC2-BC3BE4440F99}" destId="{DB360705-E9BB-4E54-9833-6158DD189210}" srcOrd="0" destOrd="0" presId="urn:microsoft.com/office/officeart/2005/8/layout/vList3#1"/>
    <dgm:cxn modelId="{EEB93F5D-565B-4328-8D4E-6FBA29E6E6F3}" type="presParOf" srcId="{DB360705-E9BB-4E54-9833-6158DD189210}" destId="{E416AA41-4D3D-4696-BA00-8038245DD03C}" srcOrd="0" destOrd="0" presId="urn:microsoft.com/office/officeart/2005/8/layout/vList3#1"/>
    <dgm:cxn modelId="{4946E768-DBA5-4D88-8A79-090A1E5A2771}" type="presParOf" srcId="{DB360705-E9BB-4E54-9833-6158DD189210}" destId="{0B342B08-B269-45C7-885F-6011A0523413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E431B3-C18C-4B1F-B09A-E03A6343C9DC}" type="doc">
      <dgm:prSet loTypeId="urn:microsoft.com/office/officeart/2005/8/layout/hList6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39CEA0EC-6FF7-4AAA-9FBC-21C5BC2BE4E0}">
      <dgm:prSet/>
      <dgm:spPr/>
      <dgm:t>
        <a:bodyPr/>
        <a:lstStyle/>
        <a:p>
          <a:pPr rtl="0"/>
          <a:r>
            <a:rPr lang="cs-CZ" dirty="0" smtClean="0"/>
            <a:t>OCHRANOU PŘÍRODY se lidé zabývali již v dávné minulosti a PRVNÍ známé ZÁKONY  na našem území pocházejí z 15. stol.</a:t>
          </a:r>
          <a:endParaRPr lang="cs-CZ" dirty="0"/>
        </a:p>
      </dgm:t>
    </dgm:pt>
    <dgm:pt modelId="{11825365-5C8D-4859-ACF6-DB035650A279}" type="parTrans" cxnId="{3EF34952-EF49-413E-9DF5-113785EE5D6F}">
      <dgm:prSet/>
      <dgm:spPr/>
      <dgm:t>
        <a:bodyPr/>
        <a:lstStyle/>
        <a:p>
          <a:endParaRPr lang="cs-CZ"/>
        </a:p>
      </dgm:t>
    </dgm:pt>
    <dgm:pt modelId="{8D03BDB2-B45F-4092-A442-65A982363D7A}" type="sibTrans" cxnId="{3EF34952-EF49-413E-9DF5-113785EE5D6F}">
      <dgm:prSet/>
      <dgm:spPr/>
      <dgm:t>
        <a:bodyPr/>
        <a:lstStyle/>
        <a:p>
          <a:endParaRPr lang="cs-CZ"/>
        </a:p>
      </dgm:t>
    </dgm:pt>
    <dgm:pt modelId="{D0637F38-4660-41B4-99DD-7E0052941850}">
      <dgm:prSet/>
      <dgm:spPr/>
      <dgm:t>
        <a:bodyPr/>
        <a:lstStyle/>
        <a:p>
          <a:pPr rtl="0"/>
          <a:r>
            <a:rPr lang="cs-CZ" dirty="0" smtClean="0"/>
            <a:t>KAREL IV.  - vydal </a:t>
          </a:r>
          <a:r>
            <a:rPr lang="cs-CZ" dirty="0" smtClean="0"/>
            <a:t>     v </a:t>
          </a:r>
          <a:r>
            <a:rPr lang="cs-CZ" dirty="0" smtClean="0"/>
            <a:t>r.1355 dokument MAIESTAS CAROLINA, který ochraňoval královské lesy a zvěř.</a:t>
          </a:r>
          <a:endParaRPr lang="cs-CZ" dirty="0"/>
        </a:p>
      </dgm:t>
    </dgm:pt>
    <dgm:pt modelId="{92D5CE24-91D7-41C3-BA06-2BC8E33D5A51}" type="parTrans" cxnId="{D66DA1F7-2495-480C-BBEF-D0F096EEBC85}">
      <dgm:prSet/>
      <dgm:spPr/>
      <dgm:t>
        <a:bodyPr/>
        <a:lstStyle/>
        <a:p>
          <a:endParaRPr lang="cs-CZ"/>
        </a:p>
      </dgm:t>
    </dgm:pt>
    <dgm:pt modelId="{49CF8D2B-70C4-4746-B2FF-B1B2574148A7}" type="sibTrans" cxnId="{D66DA1F7-2495-480C-BBEF-D0F096EEBC85}">
      <dgm:prSet/>
      <dgm:spPr/>
      <dgm:t>
        <a:bodyPr/>
        <a:lstStyle/>
        <a:p>
          <a:endParaRPr lang="cs-CZ"/>
        </a:p>
      </dgm:t>
    </dgm:pt>
    <dgm:pt modelId="{CF6FC77F-3D4F-42C5-BCB0-BFAFE0363FEC}">
      <dgm:prSet/>
      <dgm:spPr/>
      <dgm:t>
        <a:bodyPr/>
        <a:lstStyle/>
        <a:p>
          <a:pPr rtl="0"/>
          <a:r>
            <a:rPr lang="cs-CZ" dirty="0" smtClean="0"/>
            <a:t>ROZVOJ OCHRANY PŘÍRODY A KRAJINY nastal v 19. stol. V ROCE 1838 byly vyhlášeny nejstarší </a:t>
          </a:r>
          <a:r>
            <a:rPr lang="cs-CZ" dirty="0" smtClean="0"/>
            <a:t>rezervace                </a:t>
          </a:r>
          <a:r>
            <a:rPr lang="cs-CZ" dirty="0" smtClean="0"/>
            <a:t>v Evropě – ŽOFINSKÝ PRALES a HOJNÁ </a:t>
          </a:r>
          <a:r>
            <a:rPr lang="cs-CZ" smtClean="0"/>
            <a:t>VODA </a:t>
          </a:r>
          <a:r>
            <a:rPr lang="cs-CZ" smtClean="0"/>
            <a:t>V </a:t>
          </a:r>
          <a:r>
            <a:rPr lang="cs-CZ" dirty="0" smtClean="0"/>
            <a:t>NOVOHRADSKÝCH HORÁCH.</a:t>
          </a:r>
          <a:endParaRPr lang="cs-CZ" dirty="0"/>
        </a:p>
      </dgm:t>
    </dgm:pt>
    <dgm:pt modelId="{C0D3293D-46F1-4473-B192-74A0AE3CEE68}" type="parTrans" cxnId="{5726074D-FEB8-4410-B596-F6194820EBAE}">
      <dgm:prSet/>
      <dgm:spPr/>
      <dgm:t>
        <a:bodyPr/>
        <a:lstStyle/>
        <a:p>
          <a:endParaRPr lang="cs-CZ"/>
        </a:p>
      </dgm:t>
    </dgm:pt>
    <dgm:pt modelId="{4CDB1088-34B6-4F6C-B85E-CBB186D10A55}" type="sibTrans" cxnId="{5726074D-FEB8-4410-B596-F6194820EBAE}">
      <dgm:prSet/>
      <dgm:spPr/>
      <dgm:t>
        <a:bodyPr/>
        <a:lstStyle/>
        <a:p>
          <a:endParaRPr lang="cs-CZ"/>
        </a:p>
      </dgm:t>
    </dgm:pt>
    <dgm:pt modelId="{1851CB73-D38F-41D5-9833-9CDCE2B94D3E}">
      <dgm:prSet/>
      <dgm:spPr/>
      <dgm:t>
        <a:bodyPr/>
        <a:lstStyle/>
        <a:p>
          <a:pPr rtl="0"/>
          <a:r>
            <a:rPr lang="cs-CZ" dirty="0" smtClean="0"/>
            <a:t>V ROCE 1872 byl </a:t>
          </a:r>
          <a:r>
            <a:rPr lang="cs-CZ" dirty="0" smtClean="0"/>
            <a:t>                        v </a:t>
          </a:r>
          <a:r>
            <a:rPr lang="cs-CZ" dirty="0" smtClean="0"/>
            <a:t>USA vyhlášen nejstarší národní park na světě YELLOWSTONE.</a:t>
          </a:r>
          <a:endParaRPr lang="cs-CZ" dirty="0"/>
        </a:p>
      </dgm:t>
    </dgm:pt>
    <dgm:pt modelId="{D6C276FC-F885-469F-85C6-2AAD49CFF5CD}" type="parTrans" cxnId="{08EEB81B-0879-4D11-85AD-843AFBDC1D22}">
      <dgm:prSet/>
      <dgm:spPr/>
      <dgm:t>
        <a:bodyPr/>
        <a:lstStyle/>
        <a:p>
          <a:endParaRPr lang="cs-CZ"/>
        </a:p>
      </dgm:t>
    </dgm:pt>
    <dgm:pt modelId="{4FC334F1-DA7C-48BF-A688-FB27A284C7AA}" type="sibTrans" cxnId="{08EEB81B-0879-4D11-85AD-843AFBDC1D22}">
      <dgm:prSet/>
      <dgm:spPr/>
      <dgm:t>
        <a:bodyPr/>
        <a:lstStyle/>
        <a:p>
          <a:endParaRPr lang="cs-CZ"/>
        </a:p>
      </dgm:t>
    </dgm:pt>
    <dgm:pt modelId="{2E22CBEB-FFCA-491A-B8C5-689312F9EB65}">
      <dgm:prSet/>
      <dgm:spPr/>
      <dgm:t>
        <a:bodyPr/>
        <a:lstStyle/>
        <a:p>
          <a:pPr rtl="0"/>
          <a:r>
            <a:rPr lang="cs-CZ" dirty="0" smtClean="0"/>
            <a:t>OCHRANOU PŘÍRODY  se zabývají jednotlivé státy a existuje také řada mezinárodních dohod.</a:t>
          </a:r>
          <a:endParaRPr lang="cs-CZ" dirty="0"/>
        </a:p>
      </dgm:t>
    </dgm:pt>
    <dgm:pt modelId="{D27465AC-4688-4CBB-AA64-C5406998FEA8}" type="parTrans" cxnId="{53C1A95C-DAD4-4CE6-81C2-5116C8CCB781}">
      <dgm:prSet/>
      <dgm:spPr/>
      <dgm:t>
        <a:bodyPr/>
        <a:lstStyle/>
        <a:p>
          <a:endParaRPr lang="cs-CZ"/>
        </a:p>
      </dgm:t>
    </dgm:pt>
    <dgm:pt modelId="{3424021F-F071-49BE-92D8-43BD2999A9CE}" type="sibTrans" cxnId="{53C1A95C-DAD4-4CE6-81C2-5116C8CCB781}">
      <dgm:prSet/>
      <dgm:spPr/>
      <dgm:t>
        <a:bodyPr/>
        <a:lstStyle/>
        <a:p>
          <a:endParaRPr lang="cs-CZ"/>
        </a:p>
      </dgm:t>
    </dgm:pt>
    <dgm:pt modelId="{D21CB83B-066A-421F-94AA-E4B9B84847C9}" type="pres">
      <dgm:prSet presAssocID="{7AE431B3-C18C-4B1F-B09A-E03A6343C9D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F44FBE3-181C-4879-8489-7CD4D7EFDEC7}" type="pres">
      <dgm:prSet presAssocID="{39CEA0EC-6FF7-4AAA-9FBC-21C5BC2BE4E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69E87E-9638-49F2-8139-87B472B369F2}" type="pres">
      <dgm:prSet presAssocID="{8D03BDB2-B45F-4092-A442-65A982363D7A}" presName="sibTrans" presStyleCnt="0"/>
      <dgm:spPr/>
    </dgm:pt>
    <dgm:pt modelId="{26C20599-7841-4D30-9A15-723EF76A8C4C}" type="pres">
      <dgm:prSet presAssocID="{D0637F38-4660-41B4-99DD-7E0052941850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2F72DF0-F72F-4C40-9771-D82443B0807D}" type="pres">
      <dgm:prSet presAssocID="{49CF8D2B-70C4-4746-B2FF-B1B2574148A7}" presName="sibTrans" presStyleCnt="0"/>
      <dgm:spPr/>
    </dgm:pt>
    <dgm:pt modelId="{DD562B2C-414F-49CB-BAF3-FA1D259E59FE}" type="pres">
      <dgm:prSet presAssocID="{CF6FC77F-3D4F-42C5-BCB0-BFAFE0363FE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3E90CC-0430-4B0D-A742-6C3FEE28D1AA}" type="pres">
      <dgm:prSet presAssocID="{4CDB1088-34B6-4F6C-B85E-CBB186D10A55}" presName="sibTrans" presStyleCnt="0"/>
      <dgm:spPr/>
    </dgm:pt>
    <dgm:pt modelId="{A901F6B0-42AC-4CA4-9629-6CCEE9297D3F}" type="pres">
      <dgm:prSet presAssocID="{1851CB73-D38F-41D5-9833-9CDCE2B94D3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379CD7-786D-4F32-AE5A-0D451578DC52}" type="pres">
      <dgm:prSet presAssocID="{4FC334F1-DA7C-48BF-A688-FB27A284C7AA}" presName="sibTrans" presStyleCnt="0"/>
      <dgm:spPr/>
    </dgm:pt>
    <dgm:pt modelId="{3D8EE5CD-28BA-44CB-81EE-21872BEC99E4}" type="pres">
      <dgm:prSet presAssocID="{2E22CBEB-FFCA-491A-B8C5-689312F9EB6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C1A95C-DAD4-4CE6-81C2-5116C8CCB781}" srcId="{7AE431B3-C18C-4B1F-B09A-E03A6343C9DC}" destId="{2E22CBEB-FFCA-491A-B8C5-689312F9EB65}" srcOrd="4" destOrd="0" parTransId="{D27465AC-4688-4CBB-AA64-C5406998FEA8}" sibTransId="{3424021F-F071-49BE-92D8-43BD2999A9CE}"/>
    <dgm:cxn modelId="{5726074D-FEB8-4410-B596-F6194820EBAE}" srcId="{7AE431B3-C18C-4B1F-B09A-E03A6343C9DC}" destId="{CF6FC77F-3D4F-42C5-BCB0-BFAFE0363FEC}" srcOrd="2" destOrd="0" parTransId="{C0D3293D-46F1-4473-B192-74A0AE3CEE68}" sibTransId="{4CDB1088-34B6-4F6C-B85E-CBB186D10A55}"/>
    <dgm:cxn modelId="{67915B11-0358-46FB-9817-E533B16FB618}" type="presOf" srcId="{CF6FC77F-3D4F-42C5-BCB0-BFAFE0363FEC}" destId="{DD562B2C-414F-49CB-BAF3-FA1D259E59FE}" srcOrd="0" destOrd="0" presId="urn:microsoft.com/office/officeart/2005/8/layout/hList6"/>
    <dgm:cxn modelId="{35914B0C-3B0F-430E-AEAC-DE6C23D8E681}" type="presOf" srcId="{2E22CBEB-FFCA-491A-B8C5-689312F9EB65}" destId="{3D8EE5CD-28BA-44CB-81EE-21872BEC99E4}" srcOrd="0" destOrd="0" presId="urn:microsoft.com/office/officeart/2005/8/layout/hList6"/>
    <dgm:cxn modelId="{EC696D89-56B1-47CF-B734-96A1995DA0A8}" type="presOf" srcId="{1851CB73-D38F-41D5-9833-9CDCE2B94D3E}" destId="{A901F6B0-42AC-4CA4-9629-6CCEE9297D3F}" srcOrd="0" destOrd="0" presId="urn:microsoft.com/office/officeart/2005/8/layout/hList6"/>
    <dgm:cxn modelId="{B712768D-F72E-4A5A-938D-31E0F277E393}" type="presOf" srcId="{7AE431B3-C18C-4B1F-B09A-E03A6343C9DC}" destId="{D21CB83B-066A-421F-94AA-E4B9B84847C9}" srcOrd="0" destOrd="0" presId="urn:microsoft.com/office/officeart/2005/8/layout/hList6"/>
    <dgm:cxn modelId="{88A5D2CA-A1AA-4733-B4E0-A1223F1D2010}" type="presOf" srcId="{39CEA0EC-6FF7-4AAA-9FBC-21C5BC2BE4E0}" destId="{BF44FBE3-181C-4879-8489-7CD4D7EFDEC7}" srcOrd="0" destOrd="0" presId="urn:microsoft.com/office/officeart/2005/8/layout/hList6"/>
    <dgm:cxn modelId="{025BED3D-23B6-4A64-95C7-2DDC38EC3AF5}" type="presOf" srcId="{D0637F38-4660-41B4-99DD-7E0052941850}" destId="{26C20599-7841-4D30-9A15-723EF76A8C4C}" srcOrd="0" destOrd="0" presId="urn:microsoft.com/office/officeart/2005/8/layout/hList6"/>
    <dgm:cxn modelId="{D66DA1F7-2495-480C-BBEF-D0F096EEBC85}" srcId="{7AE431B3-C18C-4B1F-B09A-E03A6343C9DC}" destId="{D0637F38-4660-41B4-99DD-7E0052941850}" srcOrd="1" destOrd="0" parTransId="{92D5CE24-91D7-41C3-BA06-2BC8E33D5A51}" sibTransId="{49CF8D2B-70C4-4746-B2FF-B1B2574148A7}"/>
    <dgm:cxn modelId="{08EEB81B-0879-4D11-85AD-843AFBDC1D22}" srcId="{7AE431B3-C18C-4B1F-B09A-E03A6343C9DC}" destId="{1851CB73-D38F-41D5-9833-9CDCE2B94D3E}" srcOrd="3" destOrd="0" parTransId="{D6C276FC-F885-469F-85C6-2AAD49CFF5CD}" sibTransId="{4FC334F1-DA7C-48BF-A688-FB27A284C7AA}"/>
    <dgm:cxn modelId="{3EF34952-EF49-413E-9DF5-113785EE5D6F}" srcId="{7AE431B3-C18C-4B1F-B09A-E03A6343C9DC}" destId="{39CEA0EC-6FF7-4AAA-9FBC-21C5BC2BE4E0}" srcOrd="0" destOrd="0" parTransId="{11825365-5C8D-4859-ACF6-DB035650A279}" sibTransId="{8D03BDB2-B45F-4092-A442-65A982363D7A}"/>
    <dgm:cxn modelId="{C2E05074-2D52-4F50-A5A6-82EB60AB2AC2}" type="presParOf" srcId="{D21CB83B-066A-421F-94AA-E4B9B84847C9}" destId="{BF44FBE3-181C-4879-8489-7CD4D7EFDEC7}" srcOrd="0" destOrd="0" presId="urn:microsoft.com/office/officeart/2005/8/layout/hList6"/>
    <dgm:cxn modelId="{EA2D4C5B-AA12-4FBF-A521-B1289732DB57}" type="presParOf" srcId="{D21CB83B-066A-421F-94AA-E4B9B84847C9}" destId="{4D69E87E-9638-49F2-8139-87B472B369F2}" srcOrd="1" destOrd="0" presId="urn:microsoft.com/office/officeart/2005/8/layout/hList6"/>
    <dgm:cxn modelId="{F8FDADCC-EFF4-4EA8-9BF8-156D077DD9D1}" type="presParOf" srcId="{D21CB83B-066A-421F-94AA-E4B9B84847C9}" destId="{26C20599-7841-4D30-9A15-723EF76A8C4C}" srcOrd="2" destOrd="0" presId="urn:microsoft.com/office/officeart/2005/8/layout/hList6"/>
    <dgm:cxn modelId="{73BE636B-3D7D-4FBD-BB9C-820AC95C5C0A}" type="presParOf" srcId="{D21CB83B-066A-421F-94AA-E4B9B84847C9}" destId="{22F72DF0-F72F-4C40-9771-D82443B0807D}" srcOrd="3" destOrd="0" presId="urn:microsoft.com/office/officeart/2005/8/layout/hList6"/>
    <dgm:cxn modelId="{0F593833-8824-49C6-90F5-7A33AECBBFCF}" type="presParOf" srcId="{D21CB83B-066A-421F-94AA-E4B9B84847C9}" destId="{DD562B2C-414F-49CB-BAF3-FA1D259E59FE}" srcOrd="4" destOrd="0" presId="urn:microsoft.com/office/officeart/2005/8/layout/hList6"/>
    <dgm:cxn modelId="{850DDF54-DABC-4069-A4B8-4A597E1EA394}" type="presParOf" srcId="{D21CB83B-066A-421F-94AA-E4B9B84847C9}" destId="{4F3E90CC-0430-4B0D-A742-6C3FEE28D1AA}" srcOrd="5" destOrd="0" presId="urn:microsoft.com/office/officeart/2005/8/layout/hList6"/>
    <dgm:cxn modelId="{3FBA2D9A-2E2C-494E-9143-F231510C1760}" type="presParOf" srcId="{D21CB83B-066A-421F-94AA-E4B9B84847C9}" destId="{A901F6B0-42AC-4CA4-9629-6CCEE9297D3F}" srcOrd="6" destOrd="0" presId="urn:microsoft.com/office/officeart/2005/8/layout/hList6"/>
    <dgm:cxn modelId="{13578C3E-53FE-45FB-A000-5E560CE40EFD}" type="presParOf" srcId="{D21CB83B-066A-421F-94AA-E4B9B84847C9}" destId="{AA379CD7-786D-4F32-AE5A-0D451578DC52}" srcOrd="7" destOrd="0" presId="urn:microsoft.com/office/officeart/2005/8/layout/hList6"/>
    <dgm:cxn modelId="{5591C1A5-A46E-4B51-929B-99523CFEAC79}" type="presParOf" srcId="{D21CB83B-066A-421F-94AA-E4B9B84847C9}" destId="{3D8EE5CD-28BA-44CB-81EE-21872BEC99E4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A05960-8E65-4BA8-B9F1-6AF825543BBB}" type="doc">
      <dgm:prSet loTypeId="urn:microsoft.com/office/officeart/2005/8/layout/vList5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26577469-60E5-4514-9FEC-12A32C1D9F78}">
      <dgm:prSet/>
      <dgm:spPr/>
      <dgm:t>
        <a:bodyPr/>
        <a:lstStyle/>
        <a:p>
          <a:pPr rtl="0"/>
          <a:r>
            <a:rPr lang="cs-CZ" dirty="0" smtClean="0"/>
            <a:t>V ČR známe CHRÁNĚNÁ ÚZEMÍ národní parky (NP), chráněné krajinné oblasti (CHKO) – zajišťují ochranu většího území.</a:t>
          </a:r>
          <a:endParaRPr lang="cs-CZ" dirty="0"/>
        </a:p>
      </dgm:t>
    </dgm:pt>
    <dgm:pt modelId="{D0EB866C-2615-41B3-8D96-65233F910A10}" type="parTrans" cxnId="{B2B629EA-C25B-4599-A5EA-1FB877B47B4D}">
      <dgm:prSet/>
      <dgm:spPr/>
      <dgm:t>
        <a:bodyPr/>
        <a:lstStyle/>
        <a:p>
          <a:endParaRPr lang="cs-CZ"/>
        </a:p>
      </dgm:t>
    </dgm:pt>
    <dgm:pt modelId="{C7A25294-40BA-4903-BC69-2C79D7649DB7}" type="sibTrans" cxnId="{B2B629EA-C25B-4599-A5EA-1FB877B47B4D}">
      <dgm:prSet/>
      <dgm:spPr/>
      <dgm:t>
        <a:bodyPr/>
        <a:lstStyle/>
        <a:p>
          <a:endParaRPr lang="cs-CZ"/>
        </a:p>
      </dgm:t>
    </dgm:pt>
    <dgm:pt modelId="{F3B5B1E8-F501-4233-AE88-EB070621D629}">
      <dgm:prSet/>
      <dgm:spPr/>
      <dgm:t>
        <a:bodyPr/>
        <a:lstStyle/>
        <a:p>
          <a:pPr rtl="0"/>
          <a:r>
            <a:rPr lang="cs-CZ" dirty="0" smtClean="0"/>
            <a:t>Na menších územích jsou vyhlášeny NÁRODNÍ PŘÍRODNÍ REZERVACE (NPR), NÁRODNÍ PŘÍRODNÍ PAMÁTKY (NPP), PŘÍRODNÍ REZERVACE (PR), PŘÍRODNÍ PAMÁTKY (PP)</a:t>
          </a:r>
          <a:endParaRPr lang="cs-CZ" dirty="0"/>
        </a:p>
      </dgm:t>
    </dgm:pt>
    <dgm:pt modelId="{1C2811D5-83BA-4ABD-82E8-145370ABFF7B}" type="parTrans" cxnId="{90B39C47-0782-4E97-891B-EEB4DEA4F207}">
      <dgm:prSet/>
      <dgm:spPr/>
      <dgm:t>
        <a:bodyPr/>
        <a:lstStyle/>
        <a:p>
          <a:endParaRPr lang="cs-CZ"/>
        </a:p>
      </dgm:t>
    </dgm:pt>
    <dgm:pt modelId="{188EEB01-F0B4-4F08-B4BA-88B555D6170A}" type="sibTrans" cxnId="{90B39C47-0782-4E97-891B-EEB4DEA4F207}">
      <dgm:prSet/>
      <dgm:spPr/>
      <dgm:t>
        <a:bodyPr/>
        <a:lstStyle/>
        <a:p>
          <a:endParaRPr lang="cs-CZ"/>
        </a:p>
      </dgm:t>
    </dgm:pt>
    <dgm:pt modelId="{115D74E5-9199-4D0C-B576-E26B4608D02C}">
      <dgm:prSet/>
      <dgm:spPr/>
      <dgm:t>
        <a:bodyPr/>
        <a:lstStyle/>
        <a:p>
          <a:pPr rtl="0"/>
          <a:r>
            <a:rPr lang="cs-CZ" dirty="0" smtClean="0"/>
            <a:t>Chráněné jsou také ROSTLINNÉ A ŽIVOČIŠNÉ DRUHY (rostliny a zvířata.)</a:t>
          </a:r>
          <a:endParaRPr lang="cs-CZ" dirty="0"/>
        </a:p>
      </dgm:t>
    </dgm:pt>
    <dgm:pt modelId="{7C8B3C85-02DD-4885-8EAA-5B2CDB872944}" type="parTrans" cxnId="{7149BE83-A90B-4C30-BD22-58DC880BB846}">
      <dgm:prSet/>
      <dgm:spPr/>
      <dgm:t>
        <a:bodyPr/>
        <a:lstStyle/>
        <a:p>
          <a:endParaRPr lang="cs-CZ"/>
        </a:p>
      </dgm:t>
    </dgm:pt>
    <dgm:pt modelId="{39B962D6-AE24-4C5C-9056-2758D6398242}" type="sibTrans" cxnId="{7149BE83-A90B-4C30-BD22-58DC880BB846}">
      <dgm:prSet/>
      <dgm:spPr/>
      <dgm:t>
        <a:bodyPr/>
        <a:lstStyle/>
        <a:p>
          <a:endParaRPr lang="cs-CZ"/>
        </a:p>
      </dgm:t>
    </dgm:pt>
    <dgm:pt modelId="{3D5A63E2-E711-4AE6-9731-8C43CEB2628A}">
      <dgm:prSet/>
      <dgm:spPr/>
      <dgm:t>
        <a:bodyPr/>
        <a:lstStyle/>
        <a:p>
          <a:pPr rtl="0"/>
          <a:r>
            <a:rPr lang="cs-CZ" dirty="0" smtClean="0"/>
            <a:t>ČERVENÁ KNIHA – zde jsou zapsány vzácné a ohrožené druhy organismů.</a:t>
          </a:r>
          <a:endParaRPr lang="cs-CZ" dirty="0"/>
        </a:p>
      </dgm:t>
    </dgm:pt>
    <dgm:pt modelId="{9DE4ED8D-283E-44C7-A3F8-FC14A537030B}" type="parTrans" cxnId="{3D2CCC1E-4D4F-450F-8EDA-C913206179F1}">
      <dgm:prSet/>
      <dgm:spPr/>
      <dgm:t>
        <a:bodyPr/>
        <a:lstStyle/>
        <a:p>
          <a:endParaRPr lang="cs-CZ"/>
        </a:p>
      </dgm:t>
    </dgm:pt>
    <dgm:pt modelId="{527A2C31-8DA7-46E1-BD3E-EF50E0374096}" type="sibTrans" cxnId="{3D2CCC1E-4D4F-450F-8EDA-C913206179F1}">
      <dgm:prSet/>
      <dgm:spPr/>
      <dgm:t>
        <a:bodyPr/>
        <a:lstStyle/>
        <a:p>
          <a:endParaRPr lang="cs-CZ"/>
        </a:p>
      </dgm:t>
    </dgm:pt>
    <dgm:pt modelId="{A43AD084-552A-485E-801B-3DAF543CBA94}" type="pres">
      <dgm:prSet presAssocID="{CAA05960-8E65-4BA8-B9F1-6AF825543B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683626E-52C8-4877-AE2C-CFC82EF6AA5A}" type="pres">
      <dgm:prSet presAssocID="{26577469-60E5-4514-9FEC-12A32C1D9F78}" presName="linNode" presStyleCnt="0"/>
      <dgm:spPr/>
    </dgm:pt>
    <dgm:pt modelId="{CC3D4FED-3033-4E79-AD01-1DC4B3FC7074}" type="pres">
      <dgm:prSet presAssocID="{26577469-60E5-4514-9FEC-12A32C1D9F78}" presName="parentText" presStyleLbl="node1" presStyleIdx="0" presStyleCnt="4" custLinFactNeighborX="-58356" custLinFactNeighborY="1325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EF4AA9-8A01-46E6-B05C-3B8416458DDC}" type="pres">
      <dgm:prSet presAssocID="{C7A25294-40BA-4903-BC69-2C79D7649DB7}" presName="sp" presStyleCnt="0"/>
      <dgm:spPr/>
    </dgm:pt>
    <dgm:pt modelId="{FAF3ADA5-9A17-4063-A1BA-6AABDBE7BF0B}" type="pres">
      <dgm:prSet presAssocID="{F3B5B1E8-F501-4233-AE88-EB070621D629}" presName="linNode" presStyleCnt="0"/>
      <dgm:spPr/>
    </dgm:pt>
    <dgm:pt modelId="{33917CC8-34D1-4F86-ACE6-E3ABD8719F16}" type="pres">
      <dgm:prSet presAssocID="{F3B5B1E8-F501-4233-AE88-EB070621D629}" presName="parentText" presStyleLbl="node1" presStyleIdx="1" presStyleCnt="4" custLinFactNeighborX="89010" custLinFactNeighborY="-9174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F3FC70-2B66-4078-946F-3201C40B825C}" type="pres">
      <dgm:prSet presAssocID="{188EEB01-F0B4-4F08-B4BA-88B555D6170A}" presName="sp" presStyleCnt="0"/>
      <dgm:spPr/>
    </dgm:pt>
    <dgm:pt modelId="{0AA8EFEF-432B-4FD3-99D2-BBF5CC297366}" type="pres">
      <dgm:prSet presAssocID="{115D74E5-9199-4D0C-B576-E26B4608D02C}" presName="linNode" presStyleCnt="0"/>
      <dgm:spPr/>
    </dgm:pt>
    <dgm:pt modelId="{2F180486-4FB7-4AAB-AF7E-880EF3C77FAF}" type="pres">
      <dgm:prSet presAssocID="{115D74E5-9199-4D0C-B576-E26B4608D02C}" presName="parentText" presStyleLbl="node1" presStyleIdx="2" presStyleCnt="4" custLinFactNeighborX="89010" custLinFactNeighborY="-4473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EF8928-EC06-4688-B323-614A8435BA27}" type="pres">
      <dgm:prSet presAssocID="{39B962D6-AE24-4C5C-9056-2758D6398242}" presName="sp" presStyleCnt="0"/>
      <dgm:spPr/>
    </dgm:pt>
    <dgm:pt modelId="{04AD539E-0D5D-4C11-8DC7-9BA54FE82E2A}" type="pres">
      <dgm:prSet presAssocID="{3D5A63E2-E711-4AE6-9731-8C43CEB2628A}" presName="linNode" presStyleCnt="0"/>
      <dgm:spPr/>
    </dgm:pt>
    <dgm:pt modelId="{DC8B8A4B-D78A-463E-A10B-4948DE5433A6}" type="pres">
      <dgm:prSet presAssocID="{3D5A63E2-E711-4AE6-9731-8C43CEB2628A}" presName="parentText" presStyleLbl="node1" presStyleIdx="3" presStyleCnt="4" custLinFactNeighborX="91313" custLinFactNeighborY="888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01642B-9A98-4721-BDFF-3D51A4DCD40A}" type="presOf" srcId="{3D5A63E2-E711-4AE6-9731-8C43CEB2628A}" destId="{DC8B8A4B-D78A-463E-A10B-4948DE5433A6}" srcOrd="0" destOrd="0" presId="urn:microsoft.com/office/officeart/2005/8/layout/vList5"/>
    <dgm:cxn modelId="{90B39C47-0782-4E97-891B-EEB4DEA4F207}" srcId="{CAA05960-8E65-4BA8-B9F1-6AF825543BBB}" destId="{F3B5B1E8-F501-4233-AE88-EB070621D629}" srcOrd="1" destOrd="0" parTransId="{1C2811D5-83BA-4ABD-82E8-145370ABFF7B}" sibTransId="{188EEB01-F0B4-4F08-B4BA-88B555D6170A}"/>
    <dgm:cxn modelId="{F68A8A29-E1B8-47AE-A42C-8187ED107716}" type="presOf" srcId="{26577469-60E5-4514-9FEC-12A32C1D9F78}" destId="{CC3D4FED-3033-4E79-AD01-1DC4B3FC7074}" srcOrd="0" destOrd="0" presId="urn:microsoft.com/office/officeart/2005/8/layout/vList5"/>
    <dgm:cxn modelId="{7384D41D-2CBD-4983-A8D2-7C4285CE2BAB}" type="presOf" srcId="{CAA05960-8E65-4BA8-B9F1-6AF825543BBB}" destId="{A43AD084-552A-485E-801B-3DAF543CBA94}" srcOrd="0" destOrd="0" presId="urn:microsoft.com/office/officeart/2005/8/layout/vList5"/>
    <dgm:cxn modelId="{DA4A8817-6D10-43AC-A5AF-D1A32249AF4A}" type="presOf" srcId="{115D74E5-9199-4D0C-B576-E26B4608D02C}" destId="{2F180486-4FB7-4AAB-AF7E-880EF3C77FAF}" srcOrd="0" destOrd="0" presId="urn:microsoft.com/office/officeart/2005/8/layout/vList5"/>
    <dgm:cxn modelId="{B2B629EA-C25B-4599-A5EA-1FB877B47B4D}" srcId="{CAA05960-8E65-4BA8-B9F1-6AF825543BBB}" destId="{26577469-60E5-4514-9FEC-12A32C1D9F78}" srcOrd="0" destOrd="0" parTransId="{D0EB866C-2615-41B3-8D96-65233F910A10}" sibTransId="{C7A25294-40BA-4903-BC69-2C79D7649DB7}"/>
    <dgm:cxn modelId="{7149BE83-A90B-4C30-BD22-58DC880BB846}" srcId="{CAA05960-8E65-4BA8-B9F1-6AF825543BBB}" destId="{115D74E5-9199-4D0C-B576-E26B4608D02C}" srcOrd="2" destOrd="0" parTransId="{7C8B3C85-02DD-4885-8EAA-5B2CDB872944}" sibTransId="{39B962D6-AE24-4C5C-9056-2758D6398242}"/>
    <dgm:cxn modelId="{3D2CCC1E-4D4F-450F-8EDA-C913206179F1}" srcId="{CAA05960-8E65-4BA8-B9F1-6AF825543BBB}" destId="{3D5A63E2-E711-4AE6-9731-8C43CEB2628A}" srcOrd="3" destOrd="0" parTransId="{9DE4ED8D-283E-44C7-A3F8-FC14A537030B}" sibTransId="{527A2C31-8DA7-46E1-BD3E-EF50E0374096}"/>
    <dgm:cxn modelId="{7CF03875-28D9-4669-B033-9AB0563B848E}" type="presOf" srcId="{F3B5B1E8-F501-4233-AE88-EB070621D629}" destId="{33917CC8-34D1-4F86-ACE6-E3ABD8719F16}" srcOrd="0" destOrd="0" presId="urn:microsoft.com/office/officeart/2005/8/layout/vList5"/>
    <dgm:cxn modelId="{C8127223-B171-4AC0-96F6-32C02CFA6265}" type="presParOf" srcId="{A43AD084-552A-485E-801B-3DAF543CBA94}" destId="{3683626E-52C8-4877-AE2C-CFC82EF6AA5A}" srcOrd="0" destOrd="0" presId="urn:microsoft.com/office/officeart/2005/8/layout/vList5"/>
    <dgm:cxn modelId="{8D85C439-DB1D-4881-B341-7224DDE232A6}" type="presParOf" srcId="{3683626E-52C8-4877-AE2C-CFC82EF6AA5A}" destId="{CC3D4FED-3033-4E79-AD01-1DC4B3FC7074}" srcOrd="0" destOrd="0" presId="urn:microsoft.com/office/officeart/2005/8/layout/vList5"/>
    <dgm:cxn modelId="{503F636F-7B86-489F-A340-3AEA7A98575F}" type="presParOf" srcId="{A43AD084-552A-485E-801B-3DAF543CBA94}" destId="{3DEF4AA9-8A01-46E6-B05C-3B8416458DDC}" srcOrd="1" destOrd="0" presId="urn:microsoft.com/office/officeart/2005/8/layout/vList5"/>
    <dgm:cxn modelId="{C2856316-9FCE-4129-9EA0-0EA905815C30}" type="presParOf" srcId="{A43AD084-552A-485E-801B-3DAF543CBA94}" destId="{FAF3ADA5-9A17-4063-A1BA-6AABDBE7BF0B}" srcOrd="2" destOrd="0" presId="urn:microsoft.com/office/officeart/2005/8/layout/vList5"/>
    <dgm:cxn modelId="{6AA44160-59F8-42F6-A222-6555FF68AAF8}" type="presParOf" srcId="{FAF3ADA5-9A17-4063-A1BA-6AABDBE7BF0B}" destId="{33917CC8-34D1-4F86-ACE6-E3ABD8719F16}" srcOrd="0" destOrd="0" presId="urn:microsoft.com/office/officeart/2005/8/layout/vList5"/>
    <dgm:cxn modelId="{56756CDF-543D-4E27-9268-971E16E7F2B3}" type="presParOf" srcId="{A43AD084-552A-485E-801B-3DAF543CBA94}" destId="{FCF3FC70-2B66-4078-946F-3201C40B825C}" srcOrd="3" destOrd="0" presId="urn:microsoft.com/office/officeart/2005/8/layout/vList5"/>
    <dgm:cxn modelId="{E82AD557-FB97-4354-B5CA-454DE04E3C7B}" type="presParOf" srcId="{A43AD084-552A-485E-801B-3DAF543CBA94}" destId="{0AA8EFEF-432B-4FD3-99D2-BBF5CC297366}" srcOrd="4" destOrd="0" presId="urn:microsoft.com/office/officeart/2005/8/layout/vList5"/>
    <dgm:cxn modelId="{50623FC5-1794-4055-BA1D-47AC5044DA4C}" type="presParOf" srcId="{0AA8EFEF-432B-4FD3-99D2-BBF5CC297366}" destId="{2F180486-4FB7-4AAB-AF7E-880EF3C77FAF}" srcOrd="0" destOrd="0" presId="urn:microsoft.com/office/officeart/2005/8/layout/vList5"/>
    <dgm:cxn modelId="{31EE6C85-1391-49C4-A1DD-96EFAB4A6728}" type="presParOf" srcId="{A43AD084-552A-485E-801B-3DAF543CBA94}" destId="{BFEF8928-EC06-4688-B323-614A8435BA27}" srcOrd="5" destOrd="0" presId="urn:microsoft.com/office/officeart/2005/8/layout/vList5"/>
    <dgm:cxn modelId="{330AC8BF-593B-4815-81D9-ED3EF6EC0D7C}" type="presParOf" srcId="{A43AD084-552A-485E-801B-3DAF543CBA94}" destId="{04AD539E-0D5D-4C11-8DC7-9BA54FE82E2A}" srcOrd="6" destOrd="0" presId="urn:microsoft.com/office/officeart/2005/8/layout/vList5"/>
    <dgm:cxn modelId="{C91F5CD2-6AB4-4112-809D-8F27715AF190}" type="presParOf" srcId="{04AD539E-0D5D-4C11-8DC7-9BA54FE82E2A}" destId="{DC8B8A4B-D78A-463E-A10B-4948DE5433A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ABB7D3-48FC-495F-BAF3-0DA08EA660BA}" type="doc">
      <dgm:prSet loTypeId="urn:microsoft.com/office/officeart/2005/8/layout/chevron1" loCatId="process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921FCAA0-20C4-4EA7-A374-956BA210B621}">
      <dgm:prSet/>
      <dgm:spPr/>
      <dgm:t>
        <a:bodyPr/>
        <a:lstStyle/>
        <a:p>
          <a:pPr rtl="0"/>
          <a:r>
            <a:rPr lang="cs-CZ" dirty="0" smtClean="0"/>
            <a:t>Při ochraně přírody je důležitá mezinárodní spolupráce. </a:t>
          </a:r>
        </a:p>
        <a:p>
          <a:pPr rtl="0"/>
          <a:r>
            <a:rPr lang="cs-CZ" dirty="0" smtClean="0"/>
            <a:t>V rámci EU (společenství států Evropy) je vyhlášena síť chráněných území NATURA 2000. </a:t>
          </a:r>
        </a:p>
        <a:p>
          <a:pPr rtl="0"/>
          <a:r>
            <a:rPr lang="cs-CZ" dirty="0" smtClean="0"/>
            <a:t>Důležité jsou také MEZINÁRODNÍ DOHODY  </a:t>
          </a:r>
          <a:r>
            <a:rPr lang="cs-CZ" dirty="0" smtClean="0"/>
            <a:t>                o </a:t>
          </a:r>
          <a:r>
            <a:rPr lang="cs-CZ" dirty="0" smtClean="0"/>
            <a:t>omezení škodlivých vlivů na životní prostředí.</a:t>
          </a:r>
        </a:p>
        <a:p>
          <a:pPr rtl="0"/>
          <a:r>
            <a:rPr lang="cs-CZ" dirty="0" smtClean="0"/>
            <a:t> DOKUMENT AGENDA 21 – byl přijat </a:t>
          </a:r>
          <a:r>
            <a:rPr lang="cs-CZ" dirty="0" smtClean="0"/>
            <a:t>                                      na </a:t>
          </a:r>
          <a:r>
            <a:rPr lang="cs-CZ" dirty="0" smtClean="0"/>
            <a:t>mezinárodní konferenci v RIO DE JANEIRO  v roce 1992 – zabývá se možnostmi, jak omezit negativní vlivy člověka na přírodu. </a:t>
          </a:r>
          <a:endParaRPr lang="cs-CZ" dirty="0"/>
        </a:p>
      </dgm:t>
    </dgm:pt>
    <dgm:pt modelId="{386070F0-D594-4931-BB78-9ED2FB37A6DD}" type="parTrans" cxnId="{A63474F7-7BCB-4018-9656-4CAF816F1D4C}">
      <dgm:prSet/>
      <dgm:spPr/>
      <dgm:t>
        <a:bodyPr/>
        <a:lstStyle/>
        <a:p>
          <a:endParaRPr lang="cs-CZ"/>
        </a:p>
      </dgm:t>
    </dgm:pt>
    <dgm:pt modelId="{0D32F714-285A-430A-9030-7909C29F863E}" type="sibTrans" cxnId="{A63474F7-7BCB-4018-9656-4CAF816F1D4C}">
      <dgm:prSet/>
      <dgm:spPr/>
      <dgm:t>
        <a:bodyPr/>
        <a:lstStyle/>
        <a:p>
          <a:endParaRPr lang="cs-CZ"/>
        </a:p>
      </dgm:t>
    </dgm:pt>
    <dgm:pt modelId="{29E18FC3-E32E-4E47-B23A-C5B92E0CF55B}" type="pres">
      <dgm:prSet presAssocID="{00ABB7D3-48FC-495F-BAF3-0DA08EA660B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42B7284-1DF1-4F4E-9BD7-AE81F3BDDD92}" type="pres">
      <dgm:prSet presAssocID="{921FCAA0-20C4-4EA7-A374-956BA210B621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63474F7-7BCB-4018-9656-4CAF816F1D4C}" srcId="{00ABB7D3-48FC-495F-BAF3-0DA08EA660BA}" destId="{921FCAA0-20C4-4EA7-A374-956BA210B621}" srcOrd="0" destOrd="0" parTransId="{386070F0-D594-4931-BB78-9ED2FB37A6DD}" sibTransId="{0D32F714-285A-430A-9030-7909C29F863E}"/>
    <dgm:cxn modelId="{03A2A9BE-A950-41DF-BE40-A3298C9DA858}" type="presOf" srcId="{921FCAA0-20C4-4EA7-A374-956BA210B621}" destId="{A42B7284-1DF1-4F4E-9BD7-AE81F3BDDD92}" srcOrd="0" destOrd="0" presId="urn:microsoft.com/office/officeart/2005/8/layout/chevron1"/>
    <dgm:cxn modelId="{7A393DFC-A2D7-454C-8311-5F9559BC0C09}" type="presOf" srcId="{00ABB7D3-48FC-495F-BAF3-0DA08EA660BA}" destId="{29E18FC3-E32E-4E47-B23A-C5B92E0CF55B}" srcOrd="0" destOrd="0" presId="urn:microsoft.com/office/officeart/2005/8/layout/chevron1"/>
    <dgm:cxn modelId="{2A9D9C90-13D4-4027-8A04-1A0D41A85C73}" type="presParOf" srcId="{29E18FC3-E32E-4E47-B23A-C5B92E0CF55B}" destId="{A42B7284-1DF1-4F4E-9BD7-AE81F3BDDD92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DC5B07-258C-491C-8865-2C92A7D30755}" type="doc">
      <dgm:prSet loTypeId="urn:microsoft.com/office/officeart/2005/8/layout/vList5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8FC44B29-D4B7-48A1-87F8-13DD1D4FE6E2}">
      <dgm:prSet/>
      <dgm:spPr/>
      <dgm:t>
        <a:bodyPr/>
        <a:lstStyle/>
        <a:p>
          <a:pPr rtl="0"/>
          <a:r>
            <a:rPr lang="cs-CZ" dirty="0" smtClean="0"/>
            <a:t>Zákony a dokumenty, které mají zabezpečit ochranu přírody, musejí podporovat a znát (uvědomovat si) všichni obyvatelé států.</a:t>
          </a:r>
          <a:endParaRPr lang="cs-CZ" dirty="0"/>
        </a:p>
      </dgm:t>
    </dgm:pt>
    <dgm:pt modelId="{1294DB53-4C27-4820-96BD-A30FF6E42044}" type="parTrans" cxnId="{63F6F6CF-78D6-4476-99A8-15521D821F09}">
      <dgm:prSet/>
      <dgm:spPr/>
      <dgm:t>
        <a:bodyPr/>
        <a:lstStyle/>
        <a:p>
          <a:endParaRPr lang="cs-CZ"/>
        </a:p>
      </dgm:t>
    </dgm:pt>
    <dgm:pt modelId="{8BC6D229-964F-44DB-882C-FAE95BB747FD}" type="sibTrans" cxnId="{63F6F6CF-78D6-4476-99A8-15521D821F09}">
      <dgm:prSet/>
      <dgm:spPr/>
      <dgm:t>
        <a:bodyPr/>
        <a:lstStyle/>
        <a:p>
          <a:endParaRPr lang="cs-CZ"/>
        </a:p>
      </dgm:t>
    </dgm:pt>
    <dgm:pt modelId="{D48660AC-81DD-449E-98C6-9190ED68F106}">
      <dgm:prSet/>
      <dgm:spPr/>
      <dgm:t>
        <a:bodyPr/>
        <a:lstStyle/>
        <a:p>
          <a:pPr rtl="0"/>
          <a:r>
            <a:rPr lang="cs-CZ" dirty="0" smtClean="0"/>
            <a:t>Lidé často poškozují životní prostředí a ani si to neuvědomují. Je potřeba informovat a vzdělávat všechny občany.</a:t>
          </a:r>
          <a:endParaRPr lang="cs-CZ" dirty="0"/>
        </a:p>
      </dgm:t>
    </dgm:pt>
    <dgm:pt modelId="{F616C68D-55DA-4E16-8389-16E9680AB682}" type="parTrans" cxnId="{A479FAA0-ACA5-4108-A5EE-ACA29598A149}">
      <dgm:prSet/>
      <dgm:spPr/>
      <dgm:t>
        <a:bodyPr/>
        <a:lstStyle/>
        <a:p>
          <a:endParaRPr lang="cs-CZ"/>
        </a:p>
      </dgm:t>
    </dgm:pt>
    <dgm:pt modelId="{02F8E975-5FF6-46B2-9A61-17EE1A1A41C5}" type="sibTrans" cxnId="{A479FAA0-ACA5-4108-A5EE-ACA29598A149}">
      <dgm:prSet/>
      <dgm:spPr/>
      <dgm:t>
        <a:bodyPr/>
        <a:lstStyle/>
        <a:p>
          <a:endParaRPr lang="cs-CZ"/>
        </a:p>
      </dgm:t>
    </dgm:pt>
    <dgm:pt modelId="{3F5E28F2-1485-40FC-B863-57D429CC970C}">
      <dgm:prSet/>
      <dgm:spPr/>
      <dgm:t>
        <a:bodyPr/>
        <a:lstStyle/>
        <a:p>
          <a:pPr rtl="0"/>
          <a:r>
            <a:rPr lang="cs-CZ" dirty="0" smtClean="0"/>
            <a:t>Na základních školách je zaveden nový předmět ekologická </a:t>
          </a:r>
          <a:r>
            <a:rPr lang="cs-CZ" smtClean="0"/>
            <a:t>– environmentální </a:t>
          </a:r>
          <a:r>
            <a:rPr lang="cs-CZ" dirty="0" smtClean="0"/>
            <a:t>výchova         pro žáky na prvním i druhém stupni         učitelé učí děti poznávat přírodu, chránit ji, obdivovat její krásu, děti jezdí na výlety, pobyty do přírody.</a:t>
          </a:r>
          <a:endParaRPr lang="cs-CZ" dirty="0"/>
        </a:p>
      </dgm:t>
    </dgm:pt>
    <dgm:pt modelId="{ECE7EE91-4145-461E-A74B-AFD84FE5142C}" type="parTrans" cxnId="{E9497D61-646B-41B5-A052-4ADE6C48E6E9}">
      <dgm:prSet/>
      <dgm:spPr/>
      <dgm:t>
        <a:bodyPr/>
        <a:lstStyle/>
        <a:p>
          <a:endParaRPr lang="cs-CZ"/>
        </a:p>
      </dgm:t>
    </dgm:pt>
    <dgm:pt modelId="{3ACDCBD7-D4CF-4F12-9EE0-68341C231697}" type="sibTrans" cxnId="{E9497D61-646B-41B5-A052-4ADE6C48E6E9}">
      <dgm:prSet/>
      <dgm:spPr/>
      <dgm:t>
        <a:bodyPr/>
        <a:lstStyle/>
        <a:p>
          <a:endParaRPr lang="cs-CZ"/>
        </a:p>
      </dgm:t>
    </dgm:pt>
    <dgm:pt modelId="{A00062B0-BDD8-4AC8-AA42-D5C03CC60F0E}">
      <dgm:prSet/>
      <dgm:spPr/>
      <dgm:t>
        <a:bodyPr/>
        <a:lstStyle/>
        <a:p>
          <a:pPr rtl="0"/>
          <a:r>
            <a:rPr lang="cs-CZ" dirty="0" smtClean="0"/>
            <a:t>Pro děti a dospělé vznikají </a:t>
          </a:r>
          <a:r>
            <a:rPr lang="cs-CZ" dirty="0" err="1" smtClean="0"/>
            <a:t>ekocentra</a:t>
          </a:r>
          <a:r>
            <a:rPr lang="cs-CZ" dirty="0" smtClean="0"/>
            <a:t> a STŘEDISKA EKOLOGICKÉ VÝCHOVY – kde se děti a dospělí učí a získávají nové informace o ochraně přírody.</a:t>
          </a:r>
          <a:endParaRPr lang="cs-CZ" dirty="0"/>
        </a:p>
      </dgm:t>
    </dgm:pt>
    <dgm:pt modelId="{B3C32D2F-7273-47F8-8895-AB8ED8E25B8D}" type="parTrans" cxnId="{E066C22E-F84D-4FA8-A286-0E11F9F383DD}">
      <dgm:prSet/>
      <dgm:spPr/>
      <dgm:t>
        <a:bodyPr/>
        <a:lstStyle/>
        <a:p>
          <a:endParaRPr lang="cs-CZ"/>
        </a:p>
      </dgm:t>
    </dgm:pt>
    <dgm:pt modelId="{4603EB53-8F8A-4E10-9A2C-38200B5C4AE6}" type="sibTrans" cxnId="{E066C22E-F84D-4FA8-A286-0E11F9F383DD}">
      <dgm:prSet/>
      <dgm:spPr/>
      <dgm:t>
        <a:bodyPr/>
        <a:lstStyle/>
        <a:p>
          <a:endParaRPr lang="cs-CZ"/>
        </a:p>
      </dgm:t>
    </dgm:pt>
    <dgm:pt modelId="{DC13280C-8BE0-43C7-BC35-D7FFBBFD8767}">
      <dgm:prSet/>
      <dgm:spPr/>
      <dgm:t>
        <a:bodyPr/>
        <a:lstStyle/>
        <a:p>
          <a:pPr rtl="0"/>
          <a:r>
            <a:rPr lang="cs-CZ" dirty="0" smtClean="0"/>
            <a:t>Některé děti chodí do kroužku OCHRÁNCŮ PŘÍRODY         jezdí na výlety do přírody, objevují zajímavá místa (jeskyně, skály, jezírka), poznávají život zvířat…</a:t>
          </a:r>
          <a:endParaRPr lang="cs-CZ" dirty="0"/>
        </a:p>
      </dgm:t>
    </dgm:pt>
    <dgm:pt modelId="{2FC32E63-2AAC-4B03-B384-A3E44036AD57}" type="parTrans" cxnId="{5EF742DD-42AF-4441-BCEC-473200E80836}">
      <dgm:prSet/>
      <dgm:spPr/>
      <dgm:t>
        <a:bodyPr/>
        <a:lstStyle/>
        <a:p>
          <a:endParaRPr lang="cs-CZ"/>
        </a:p>
      </dgm:t>
    </dgm:pt>
    <dgm:pt modelId="{18870CFC-E22A-45FA-AACF-6027AC0EBA55}" type="sibTrans" cxnId="{5EF742DD-42AF-4441-BCEC-473200E80836}">
      <dgm:prSet/>
      <dgm:spPr/>
      <dgm:t>
        <a:bodyPr/>
        <a:lstStyle/>
        <a:p>
          <a:endParaRPr lang="cs-CZ"/>
        </a:p>
      </dgm:t>
    </dgm:pt>
    <dgm:pt modelId="{97DB009D-7939-47AB-BE1A-4340ECD0DD81}" type="pres">
      <dgm:prSet presAssocID="{81DC5B07-258C-491C-8865-2C92A7D3075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2C6567E-4746-4A57-96D2-91893E3F02AC}" type="pres">
      <dgm:prSet presAssocID="{8FC44B29-D4B7-48A1-87F8-13DD1D4FE6E2}" presName="linNode" presStyleCnt="0"/>
      <dgm:spPr/>
    </dgm:pt>
    <dgm:pt modelId="{165F578F-30C6-4DD8-9A11-6F03D8C9FB11}" type="pres">
      <dgm:prSet presAssocID="{8FC44B29-D4B7-48A1-87F8-13DD1D4FE6E2}" presName="parentText" presStyleLbl="node1" presStyleIdx="0" presStyleCnt="5" custLinFactNeighborX="-88290" custLinFactNeighborY="-49609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AC7727-D275-4E3E-8038-AD6D6CE0DFF6}" type="pres">
      <dgm:prSet presAssocID="{8BC6D229-964F-44DB-882C-FAE95BB747FD}" presName="sp" presStyleCnt="0"/>
      <dgm:spPr/>
    </dgm:pt>
    <dgm:pt modelId="{1B0BB9C7-63B6-4FA9-9E5A-A334BC17C084}" type="pres">
      <dgm:prSet presAssocID="{D48660AC-81DD-449E-98C6-9190ED68F106}" presName="linNode" presStyleCnt="0"/>
      <dgm:spPr/>
    </dgm:pt>
    <dgm:pt modelId="{66BC59BD-7A34-44AA-934F-77DB8EA65770}" type="pres">
      <dgm:prSet presAssocID="{D48660AC-81DD-449E-98C6-9190ED68F106}" presName="parentText" presStyleLbl="node1" presStyleIdx="1" presStyleCnt="5" custLinFactY="-4926" custLinFactNeighborX="841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7F649FD-526A-4C46-AC37-7FA77D908878}" type="pres">
      <dgm:prSet presAssocID="{02F8E975-5FF6-46B2-9A61-17EE1A1A41C5}" presName="sp" presStyleCnt="0"/>
      <dgm:spPr/>
    </dgm:pt>
    <dgm:pt modelId="{B4CAFCA1-E802-425D-AC37-C6881DF7B6C0}" type="pres">
      <dgm:prSet presAssocID="{3F5E28F2-1485-40FC-B863-57D429CC970C}" presName="linNode" presStyleCnt="0"/>
      <dgm:spPr/>
    </dgm:pt>
    <dgm:pt modelId="{6D76D65D-48ED-43A1-89FB-BA4143571623}" type="pres">
      <dgm:prSet presAssocID="{3F5E28F2-1485-40FC-B863-57D429CC970C}" presName="parentText" presStyleLbl="node1" presStyleIdx="2" presStyleCnt="5" custLinFactY="-10561" custLinFactNeighborX="841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B290FE0-8D79-4869-865C-6F72D71E6366}" type="pres">
      <dgm:prSet presAssocID="{3ACDCBD7-D4CF-4F12-9EE0-68341C231697}" presName="sp" presStyleCnt="0"/>
      <dgm:spPr/>
    </dgm:pt>
    <dgm:pt modelId="{8B972367-7242-4847-901D-49AC3C08D464}" type="pres">
      <dgm:prSet presAssocID="{A00062B0-BDD8-4AC8-AA42-D5C03CC60F0E}" presName="linNode" presStyleCnt="0"/>
      <dgm:spPr/>
    </dgm:pt>
    <dgm:pt modelId="{A9C00722-036E-4F61-B092-AD00F5821A63}" type="pres">
      <dgm:prSet presAssocID="{A00062B0-BDD8-4AC8-AA42-D5C03CC60F0E}" presName="parentText" presStyleLbl="node1" presStyleIdx="3" presStyleCnt="5" custLinFactY="-16195" custLinFactNeighborX="841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82987C-4EF2-4B6B-9121-AF91816BDA45}" type="pres">
      <dgm:prSet presAssocID="{4603EB53-8F8A-4E10-9A2C-38200B5C4AE6}" presName="sp" presStyleCnt="0"/>
      <dgm:spPr/>
    </dgm:pt>
    <dgm:pt modelId="{238858B0-318D-4866-94E7-7DEDECE91E57}" type="pres">
      <dgm:prSet presAssocID="{DC13280C-8BE0-43C7-BC35-D7FFBBFD8767}" presName="linNode" presStyleCnt="0"/>
      <dgm:spPr/>
    </dgm:pt>
    <dgm:pt modelId="{2EB1CE78-4D19-4224-95DE-529D8AED3EEE}" type="pres">
      <dgm:prSet presAssocID="{DC13280C-8BE0-43C7-BC35-D7FFBBFD8767}" presName="parentText" presStyleLbl="node1" presStyleIdx="4" presStyleCnt="5" custLinFactY="-21829" custLinFactNeighborX="841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66C22E-F84D-4FA8-A286-0E11F9F383DD}" srcId="{81DC5B07-258C-491C-8865-2C92A7D30755}" destId="{A00062B0-BDD8-4AC8-AA42-D5C03CC60F0E}" srcOrd="3" destOrd="0" parTransId="{B3C32D2F-7273-47F8-8895-AB8ED8E25B8D}" sibTransId="{4603EB53-8F8A-4E10-9A2C-38200B5C4AE6}"/>
    <dgm:cxn modelId="{5EF742DD-42AF-4441-BCEC-473200E80836}" srcId="{81DC5B07-258C-491C-8865-2C92A7D30755}" destId="{DC13280C-8BE0-43C7-BC35-D7FFBBFD8767}" srcOrd="4" destOrd="0" parTransId="{2FC32E63-2AAC-4B03-B384-A3E44036AD57}" sibTransId="{18870CFC-E22A-45FA-AACF-6027AC0EBA55}"/>
    <dgm:cxn modelId="{C3346B2E-F4DD-437F-9389-E1C1BB71B70F}" type="presOf" srcId="{DC13280C-8BE0-43C7-BC35-D7FFBBFD8767}" destId="{2EB1CE78-4D19-4224-95DE-529D8AED3EEE}" srcOrd="0" destOrd="0" presId="urn:microsoft.com/office/officeart/2005/8/layout/vList5"/>
    <dgm:cxn modelId="{AC0AAFF5-A1FA-4AFE-BB2B-2BCAA5720AE2}" type="presOf" srcId="{81DC5B07-258C-491C-8865-2C92A7D30755}" destId="{97DB009D-7939-47AB-BE1A-4340ECD0DD81}" srcOrd="0" destOrd="0" presId="urn:microsoft.com/office/officeart/2005/8/layout/vList5"/>
    <dgm:cxn modelId="{A479FAA0-ACA5-4108-A5EE-ACA29598A149}" srcId="{81DC5B07-258C-491C-8865-2C92A7D30755}" destId="{D48660AC-81DD-449E-98C6-9190ED68F106}" srcOrd="1" destOrd="0" parTransId="{F616C68D-55DA-4E16-8389-16E9680AB682}" sibTransId="{02F8E975-5FF6-46B2-9A61-17EE1A1A41C5}"/>
    <dgm:cxn modelId="{0AE63FAF-214E-4846-87F9-A48AC3B9D3FF}" type="presOf" srcId="{D48660AC-81DD-449E-98C6-9190ED68F106}" destId="{66BC59BD-7A34-44AA-934F-77DB8EA65770}" srcOrd="0" destOrd="0" presId="urn:microsoft.com/office/officeart/2005/8/layout/vList5"/>
    <dgm:cxn modelId="{63F6F6CF-78D6-4476-99A8-15521D821F09}" srcId="{81DC5B07-258C-491C-8865-2C92A7D30755}" destId="{8FC44B29-D4B7-48A1-87F8-13DD1D4FE6E2}" srcOrd="0" destOrd="0" parTransId="{1294DB53-4C27-4820-96BD-A30FF6E42044}" sibTransId="{8BC6D229-964F-44DB-882C-FAE95BB747FD}"/>
    <dgm:cxn modelId="{E9497D61-646B-41B5-A052-4ADE6C48E6E9}" srcId="{81DC5B07-258C-491C-8865-2C92A7D30755}" destId="{3F5E28F2-1485-40FC-B863-57D429CC970C}" srcOrd="2" destOrd="0" parTransId="{ECE7EE91-4145-461E-A74B-AFD84FE5142C}" sibTransId="{3ACDCBD7-D4CF-4F12-9EE0-68341C231697}"/>
    <dgm:cxn modelId="{0C0137E8-F95B-459C-A8D2-E701A7DA9346}" type="presOf" srcId="{A00062B0-BDD8-4AC8-AA42-D5C03CC60F0E}" destId="{A9C00722-036E-4F61-B092-AD00F5821A63}" srcOrd="0" destOrd="0" presId="urn:microsoft.com/office/officeart/2005/8/layout/vList5"/>
    <dgm:cxn modelId="{1F805954-14B0-484D-91D3-80B38B25AC55}" type="presOf" srcId="{8FC44B29-D4B7-48A1-87F8-13DD1D4FE6E2}" destId="{165F578F-30C6-4DD8-9A11-6F03D8C9FB11}" srcOrd="0" destOrd="0" presId="urn:microsoft.com/office/officeart/2005/8/layout/vList5"/>
    <dgm:cxn modelId="{D29D023F-AC80-43B4-A747-38A817165D66}" type="presOf" srcId="{3F5E28F2-1485-40FC-B863-57D429CC970C}" destId="{6D76D65D-48ED-43A1-89FB-BA4143571623}" srcOrd="0" destOrd="0" presId="urn:microsoft.com/office/officeart/2005/8/layout/vList5"/>
    <dgm:cxn modelId="{B7835E90-6843-4DF7-B168-031CF9C68216}" type="presParOf" srcId="{97DB009D-7939-47AB-BE1A-4340ECD0DD81}" destId="{92C6567E-4746-4A57-96D2-91893E3F02AC}" srcOrd="0" destOrd="0" presId="urn:microsoft.com/office/officeart/2005/8/layout/vList5"/>
    <dgm:cxn modelId="{A3E30C6A-0D72-4786-B756-075562A29C10}" type="presParOf" srcId="{92C6567E-4746-4A57-96D2-91893E3F02AC}" destId="{165F578F-30C6-4DD8-9A11-6F03D8C9FB11}" srcOrd="0" destOrd="0" presId="urn:microsoft.com/office/officeart/2005/8/layout/vList5"/>
    <dgm:cxn modelId="{2644B381-1191-4E8E-BB22-8D5428536538}" type="presParOf" srcId="{97DB009D-7939-47AB-BE1A-4340ECD0DD81}" destId="{C4AC7727-D275-4E3E-8038-AD6D6CE0DFF6}" srcOrd="1" destOrd="0" presId="urn:microsoft.com/office/officeart/2005/8/layout/vList5"/>
    <dgm:cxn modelId="{A864B6CB-ABB0-48D7-9C67-DB6A18CDBECC}" type="presParOf" srcId="{97DB009D-7939-47AB-BE1A-4340ECD0DD81}" destId="{1B0BB9C7-63B6-4FA9-9E5A-A334BC17C084}" srcOrd="2" destOrd="0" presId="urn:microsoft.com/office/officeart/2005/8/layout/vList5"/>
    <dgm:cxn modelId="{E637A717-7FF7-40CF-8358-5B38F35E5963}" type="presParOf" srcId="{1B0BB9C7-63B6-4FA9-9E5A-A334BC17C084}" destId="{66BC59BD-7A34-44AA-934F-77DB8EA65770}" srcOrd="0" destOrd="0" presId="urn:microsoft.com/office/officeart/2005/8/layout/vList5"/>
    <dgm:cxn modelId="{30A04C9C-DADE-4384-A319-3897BE97BC67}" type="presParOf" srcId="{97DB009D-7939-47AB-BE1A-4340ECD0DD81}" destId="{07F649FD-526A-4C46-AC37-7FA77D908878}" srcOrd="3" destOrd="0" presId="urn:microsoft.com/office/officeart/2005/8/layout/vList5"/>
    <dgm:cxn modelId="{071C2E2C-A904-486B-A8D0-7665F41AF43A}" type="presParOf" srcId="{97DB009D-7939-47AB-BE1A-4340ECD0DD81}" destId="{B4CAFCA1-E802-425D-AC37-C6881DF7B6C0}" srcOrd="4" destOrd="0" presId="urn:microsoft.com/office/officeart/2005/8/layout/vList5"/>
    <dgm:cxn modelId="{7DFA72F7-5443-4C1C-8C83-BAA430EFB56C}" type="presParOf" srcId="{B4CAFCA1-E802-425D-AC37-C6881DF7B6C0}" destId="{6D76D65D-48ED-43A1-89FB-BA4143571623}" srcOrd="0" destOrd="0" presId="urn:microsoft.com/office/officeart/2005/8/layout/vList5"/>
    <dgm:cxn modelId="{D1A73964-BA57-417C-A3C9-B284411BD569}" type="presParOf" srcId="{97DB009D-7939-47AB-BE1A-4340ECD0DD81}" destId="{5B290FE0-8D79-4869-865C-6F72D71E6366}" srcOrd="5" destOrd="0" presId="urn:microsoft.com/office/officeart/2005/8/layout/vList5"/>
    <dgm:cxn modelId="{C3016DD0-24EE-453A-9403-9CFB40132D56}" type="presParOf" srcId="{97DB009D-7939-47AB-BE1A-4340ECD0DD81}" destId="{8B972367-7242-4847-901D-49AC3C08D464}" srcOrd="6" destOrd="0" presId="urn:microsoft.com/office/officeart/2005/8/layout/vList5"/>
    <dgm:cxn modelId="{993C569F-9A98-42EB-938A-623B947BA8A7}" type="presParOf" srcId="{8B972367-7242-4847-901D-49AC3C08D464}" destId="{A9C00722-036E-4F61-B092-AD00F5821A63}" srcOrd="0" destOrd="0" presId="urn:microsoft.com/office/officeart/2005/8/layout/vList5"/>
    <dgm:cxn modelId="{BD7A70F9-00DE-4157-84AD-81B6F8A0C411}" type="presParOf" srcId="{97DB009D-7939-47AB-BE1A-4340ECD0DD81}" destId="{7D82987C-4EF2-4B6B-9121-AF91816BDA45}" srcOrd="7" destOrd="0" presId="urn:microsoft.com/office/officeart/2005/8/layout/vList5"/>
    <dgm:cxn modelId="{AD33938E-F493-465B-9C32-AD3F075EF79C}" type="presParOf" srcId="{97DB009D-7939-47AB-BE1A-4340ECD0DD81}" destId="{238858B0-318D-4866-94E7-7DEDECE91E57}" srcOrd="8" destOrd="0" presId="urn:microsoft.com/office/officeart/2005/8/layout/vList5"/>
    <dgm:cxn modelId="{1BEADC77-C18A-4C8D-B73F-C112C80777B2}" type="presParOf" srcId="{238858B0-318D-4866-94E7-7DEDECE91E57}" destId="{2EB1CE78-4D19-4224-95DE-529D8AED3EE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6CACFCF-52A5-4E11-B0C6-540010C339E6}" type="doc">
      <dgm:prSet loTypeId="urn:microsoft.com/office/officeart/2005/8/layout/vList2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7553C542-E7DB-40CF-845F-C57CB05C30FC}">
      <dgm:prSet/>
      <dgm:spPr/>
      <dgm:t>
        <a:bodyPr/>
        <a:lstStyle/>
        <a:p>
          <a:pPr rtl="0"/>
          <a:r>
            <a:rPr lang="cs-CZ" dirty="0" smtClean="0"/>
            <a:t>22. března – Světový den vody</a:t>
          </a:r>
          <a:endParaRPr lang="cs-CZ" dirty="0"/>
        </a:p>
      </dgm:t>
    </dgm:pt>
    <dgm:pt modelId="{1DFE7DD3-A3CD-4ACC-BDC2-52F8EFBF808F}" type="parTrans" cxnId="{F54A3108-FE2B-4D49-AC3D-6C0339B44CA1}">
      <dgm:prSet/>
      <dgm:spPr/>
      <dgm:t>
        <a:bodyPr/>
        <a:lstStyle/>
        <a:p>
          <a:endParaRPr lang="cs-CZ"/>
        </a:p>
      </dgm:t>
    </dgm:pt>
    <dgm:pt modelId="{CE91B7B4-7945-49FE-9457-9F3E43A0F427}" type="sibTrans" cxnId="{F54A3108-FE2B-4D49-AC3D-6C0339B44CA1}">
      <dgm:prSet/>
      <dgm:spPr/>
      <dgm:t>
        <a:bodyPr/>
        <a:lstStyle/>
        <a:p>
          <a:endParaRPr lang="cs-CZ"/>
        </a:p>
      </dgm:t>
    </dgm:pt>
    <dgm:pt modelId="{9BD15D6C-D95E-4139-BE2E-73D8FF68267E}">
      <dgm:prSet/>
      <dgm:spPr/>
      <dgm:t>
        <a:bodyPr/>
        <a:lstStyle/>
        <a:p>
          <a:pPr rtl="0"/>
          <a:r>
            <a:rPr lang="cs-CZ" dirty="0" smtClean="0"/>
            <a:t>22. dubna – Den Země</a:t>
          </a:r>
          <a:endParaRPr lang="cs-CZ" dirty="0"/>
        </a:p>
      </dgm:t>
    </dgm:pt>
    <dgm:pt modelId="{BA4B0E43-0446-4510-BE99-E1629859B41D}" type="parTrans" cxnId="{09C6E8A5-D96C-4D29-BE86-B0E19839DA36}">
      <dgm:prSet/>
      <dgm:spPr/>
      <dgm:t>
        <a:bodyPr/>
        <a:lstStyle/>
        <a:p>
          <a:endParaRPr lang="cs-CZ"/>
        </a:p>
      </dgm:t>
    </dgm:pt>
    <dgm:pt modelId="{0C4BDD2A-EF52-424E-95E0-7D324637123A}" type="sibTrans" cxnId="{09C6E8A5-D96C-4D29-BE86-B0E19839DA36}">
      <dgm:prSet/>
      <dgm:spPr/>
      <dgm:t>
        <a:bodyPr/>
        <a:lstStyle/>
        <a:p>
          <a:endParaRPr lang="cs-CZ"/>
        </a:p>
      </dgm:t>
    </dgm:pt>
    <dgm:pt modelId="{5E85C3F6-F0A9-45DB-9902-3BE6247C9B40}">
      <dgm:prSet/>
      <dgm:spPr/>
      <dgm:t>
        <a:bodyPr/>
        <a:lstStyle/>
        <a:p>
          <a:pPr rtl="0"/>
          <a:r>
            <a:rPr lang="cs-CZ" dirty="0" smtClean="0"/>
            <a:t>5. června – Světový den životního prostředí</a:t>
          </a:r>
          <a:endParaRPr lang="cs-CZ" dirty="0"/>
        </a:p>
      </dgm:t>
    </dgm:pt>
    <dgm:pt modelId="{B6D02938-785D-46D4-AF97-20341444F2DE}" type="parTrans" cxnId="{79F99654-FEA8-4AB2-AEEE-39F013CB7E74}">
      <dgm:prSet/>
      <dgm:spPr/>
      <dgm:t>
        <a:bodyPr/>
        <a:lstStyle/>
        <a:p>
          <a:endParaRPr lang="cs-CZ"/>
        </a:p>
      </dgm:t>
    </dgm:pt>
    <dgm:pt modelId="{4B583BE5-98B2-4723-A19B-A472C3CF6CFC}" type="sibTrans" cxnId="{79F99654-FEA8-4AB2-AEEE-39F013CB7E74}">
      <dgm:prSet/>
      <dgm:spPr/>
      <dgm:t>
        <a:bodyPr/>
        <a:lstStyle/>
        <a:p>
          <a:endParaRPr lang="cs-CZ"/>
        </a:p>
      </dgm:t>
    </dgm:pt>
    <dgm:pt modelId="{592FF1A6-0346-4F67-B0E7-246EE65AFDA5}">
      <dgm:prSet/>
      <dgm:spPr/>
      <dgm:t>
        <a:bodyPr/>
        <a:lstStyle/>
        <a:p>
          <a:pPr rtl="0"/>
          <a:r>
            <a:rPr lang="cs-CZ" dirty="0" smtClean="0"/>
            <a:t>16. září – Mezinárodní den ochrany ozonové vrstvy</a:t>
          </a:r>
          <a:endParaRPr lang="cs-CZ" dirty="0"/>
        </a:p>
      </dgm:t>
    </dgm:pt>
    <dgm:pt modelId="{FE481AA1-F096-46FB-AF36-3A690875F571}" type="parTrans" cxnId="{BDE5A7F6-7708-4868-84B7-B76E27CD0D69}">
      <dgm:prSet/>
      <dgm:spPr/>
      <dgm:t>
        <a:bodyPr/>
        <a:lstStyle/>
        <a:p>
          <a:endParaRPr lang="cs-CZ"/>
        </a:p>
      </dgm:t>
    </dgm:pt>
    <dgm:pt modelId="{AFBEF9EA-580E-4A4F-9775-C9411AAF1A65}" type="sibTrans" cxnId="{BDE5A7F6-7708-4868-84B7-B76E27CD0D69}">
      <dgm:prSet/>
      <dgm:spPr/>
      <dgm:t>
        <a:bodyPr/>
        <a:lstStyle/>
        <a:p>
          <a:endParaRPr lang="cs-CZ"/>
        </a:p>
      </dgm:t>
    </dgm:pt>
    <dgm:pt modelId="{1311F042-0128-4E96-954C-B4227089A027}">
      <dgm:prSet/>
      <dgm:spPr/>
      <dgm:t>
        <a:bodyPr/>
        <a:lstStyle/>
        <a:p>
          <a:pPr rtl="0"/>
          <a:r>
            <a:rPr lang="cs-CZ" dirty="0" smtClean="0"/>
            <a:t>4. října – Světový den zvířat</a:t>
          </a:r>
          <a:endParaRPr lang="cs-CZ" dirty="0"/>
        </a:p>
      </dgm:t>
    </dgm:pt>
    <dgm:pt modelId="{1654173F-3F69-4570-B21C-B699423FE606}" type="parTrans" cxnId="{2B40C878-8DC2-4C61-896D-ECBCF65D6766}">
      <dgm:prSet/>
      <dgm:spPr/>
      <dgm:t>
        <a:bodyPr/>
        <a:lstStyle/>
        <a:p>
          <a:endParaRPr lang="cs-CZ"/>
        </a:p>
      </dgm:t>
    </dgm:pt>
    <dgm:pt modelId="{4929033D-6E36-4012-8D43-7EE63DFFC507}" type="sibTrans" cxnId="{2B40C878-8DC2-4C61-896D-ECBCF65D6766}">
      <dgm:prSet/>
      <dgm:spPr/>
      <dgm:t>
        <a:bodyPr/>
        <a:lstStyle/>
        <a:p>
          <a:endParaRPr lang="cs-CZ"/>
        </a:p>
      </dgm:t>
    </dgm:pt>
    <dgm:pt modelId="{852A1304-51DD-404C-AB53-C24A071EC495}">
      <dgm:prSet/>
      <dgm:spPr/>
      <dgm:t>
        <a:bodyPr/>
        <a:lstStyle/>
        <a:p>
          <a:pPr rtl="0"/>
          <a:r>
            <a:rPr lang="cs-CZ" dirty="0" smtClean="0"/>
            <a:t>16. listopadu – Den bez cigaret</a:t>
          </a:r>
          <a:endParaRPr lang="cs-CZ" dirty="0"/>
        </a:p>
      </dgm:t>
    </dgm:pt>
    <dgm:pt modelId="{F9A03EEF-8563-4E1A-9303-9D50DFCA8BF3}" type="parTrans" cxnId="{C13B26EF-14EB-4B01-A074-BE5B08F97BAF}">
      <dgm:prSet/>
      <dgm:spPr/>
      <dgm:t>
        <a:bodyPr/>
        <a:lstStyle/>
        <a:p>
          <a:endParaRPr lang="cs-CZ"/>
        </a:p>
      </dgm:t>
    </dgm:pt>
    <dgm:pt modelId="{B21EA76F-D95C-4F80-917F-21BCA250C5B7}" type="sibTrans" cxnId="{C13B26EF-14EB-4B01-A074-BE5B08F97BAF}">
      <dgm:prSet/>
      <dgm:spPr/>
      <dgm:t>
        <a:bodyPr/>
        <a:lstStyle/>
        <a:p>
          <a:endParaRPr lang="cs-CZ"/>
        </a:p>
      </dgm:t>
    </dgm:pt>
    <dgm:pt modelId="{A44C31C9-EACD-46CA-8526-5AB52CEAA1A2}">
      <dgm:prSet/>
      <dgm:spPr/>
      <dgm:t>
        <a:bodyPr/>
        <a:lstStyle/>
        <a:p>
          <a:pPr rtl="0"/>
          <a:r>
            <a:rPr lang="cs-CZ" dirty="0" smtClean="0"/>
            <a:t>V těchto dnech se pořádají ve škole, ve městech i na vesnicích různé akce pro obyvatelé, aby si uvědomili, jak je důležité ochraňovat přírodu. </a:t>
          </a:r>
          <a:endParaRPr lang="cs-CZ" dirty="0"/>
        </a:p>
      </dgm:t>
    </dgm:pt>
    <dgm:pt modelId="{E5FB2427-845B-4799-81F9-924EA6E5F926}" type="parTrans" cxnId="{EB243CEA-E8E2-4FB5-8377-DCFEA221294E}">
      <dgm:prSet/>
      <dgm:spPr/>
      <dgm:t>
        <a:bodyPr/>
        <a:lstStyle/>
        <a:p>
          <a:endParaRPr lang="cs-CZ"/>
        </a:p>
      </dgm:t>
    </dgm:pt>
    <dgm:pt modelId="{533B55A9-679B-494A-9DA2-F04A766438E9}" type="sibTrans" cxnId="{EB243CEA-E8E2-4FB5-8377-DCFEA221294E}">
      <dgm:prSet/>
      <dgm:spPr/>
      <dgm:t>
        <a:bodyPr/>
        <a:lstStyle/>
        <a:p>
          <a:endParaRPr lang="cs-CZ"/>
        </a:p>
      </dgm:t>
    </dgm:pt>
    <dgm:pt modelId="{CC721D0F-7803-40C8-8B78-32534A9A8E90}" type="pres">
      <dgm:prSet presAssocID="{46CACFCF-52A5-4E11-B0C6-540010C339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F740E4-0F00-4A34-8209-8BA1C4E520B9}" type="pres">
      <dgm:prSet presAssocID="{7553C542-E7DB-40CF-845F-C57CB05C30FC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5AE1E3-99C2-486D-858F-69C92F571F86}" type="pres">
      <dgm:prSet presAssocID="{CE91B7B4-7945-49FE-9457-9F3E43A0F427}" presName="spacer" presStyleCnt="0"/>
      <dgm:spPr/>
    </dgm:pt>
    <dgm:pt modelId="{4699A62C-4EBB-4B60-8B52-5CCA3768BF9D}" type="pres">
      <dgm:prSet presAssocID="{9BD15D6C-D95E-4139-BE2E-73D8FF68267E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72DA8C-5D39-45C1-9F48-E63530EABEE3}" type="pres">
      <dgm:prSet presAssocID="{0C4BDD2A-EF52-424E-95E0-7D324637123A}" presName="spacer" presStyleCnt="0"/>
      <dgm:spPr/>
    </dgm:pt>
    <dgm:pt modelId="{3368CD7F-8B2F-47A8-B69C-9B8EDD4B43A3}" type="pres">
      <dgm:prSet presAssocID="{5E85C3F6-F0A9-45DB-9902-3BE6247C9B40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D1E188-2A16-4005-B0D1-F6752B5B6B6B}" type="pres">
      <dgm:prSet presAssocID="{4B583BE5-98B2-4723-A19B-A472C3CF6CFC}" presName="spacer" presStyleCnt="0"/>
      <dgm:spPr/>
    </dgm:pt>
    <dgm:pt modelId="{40CCA044-706B-47E0-A79C-70FF7F273CD5}" type="pres">
      <dgm:prSet presAssocID="{592FF1A6-0346-4F67-B0E7-246EE65AFDA5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D6C9D-ED80-4868-8F6D-E80B314C4097}" type="pres">
      <dgm:prSet presAssocID="{AFBEF9EA-580E-4A4F-9775-C9411AAF1A65}" presName="spacer" presStyleCnt="0"/>
      <dgm:spPr/>
    </dgm:pt>
    <dgm:pt modelId="{1B2E42AB-B881-4DA0-B5CA-3B630CD9D9FF}" type="pres">
      <dgm:prSet presAssocID="{1311F042-0128-4E96-954C-B4227089A027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8D142D-8026-4525-81A4-1D31537045FE}" type="pres">
      <dgm:prSet presAssocID="{4929033D-6E36-4012-8D43-7EE63DFFC507}" presName="spacer" presStyleCnt="0"/>
      <dgm:spPr/>
    </dgm:pt>
    <dgm:pt modelId="{4CB968D4-0B5E-4519-8261-54AB3D3EE1C9}" type="pres">
      <dgm:prSet presAssocID="{852A1304-51DD-404C-AB53-C24A071EC495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906A2F-377D-4AA6-9146-6E8841E01154}" type="pres">
      <dgm:prSet presAssocID="{B21EA76F-D95C-4F80-917F-21BCA250C5B7}" presName="spacer" presStyleCnt="0"/>
      <dgm:spPr/>
    </dgm:pt>
    <dgm:pt modelId="{916FD35F-A7AA-4942-A884-91EAA2C167BD}" type="pres">
      <dgm:prSet presAssocID="{A44C31C9-EACD-46CA-8526-5AB52CEAA1A2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E5A7F6-7708-4868-84B7-B76E27CD0D69}" srcId="{46CACFCF-52A5-4E11-B0C6-540010C339E6}" destId="{592FF1A6-0346-4F67-B0E7-246EE65AFDA5}" srcOrd="3" destOrd="0" parTransId="{FE481AA1-F096-46FB-AF36-3A690875F571}" sibTransId="{AFBEF9EA-580E-4A4F-9775-C9411AAF1A65}"/>
    <dgm:cxn modelId="{09C6E8A5-D96C-4D29-BE86-B0E19839DA36}" srcId="{46CACFCF-52A5-4E11-B0C6-540010C339E6}" destId="{9BD15D6C-D95E-4139-BE2E-73D8FF68267E}" srcOrd="1" destOrd="0" parTransId="{BA4B0E43-0446-4510-BE99-E1629859B41D}" sibTransId="{0C4BDD2A-EF52-424E-95E0-7D324637123A}"/>
    <dgm:cxn modelId="{79F99654-FEA8-4AB2-AEEE-39F013CB7E74}" srcId="{46CACFCF-52A5-4E11-B0C6-540010C339E6}" destId="{5E85C3F6-F0A9-45DB-9902-3BE6247C9B40}" srcOrd="2" destOrd="0" parTransId="{B6D02938-785D-46D4-AF97-20341444F2DE}" sibTransId="{4B583BE5-98B2-4723-A19B-A472C3CF6CFC}"/>
    <dgm:cxn modelId="{AC647C26-10AC-42CE-914D-72BBB53BC079}" type="presOf" srcId="{852A1304-51DD-404C-AB53-C24A071EC495}" destId="{4CB968D4-0B5E-4519-8261-54AB3D3EE1C9}" srcOrd="0" destOrd="0" presId="urn:microsoft.com/office/officeart/2005/8/layout/vList2"/>
    <dgm:cxn modelId="{5DD33E30-9D39-4E9D-B96D-EE6C355964A7}" type="presOf" srcId="{5E85C3F6-F0A9-45DB-9902-3BE6247C9B40}" destId="{3368CD7F-8B2F-47A8-B69C-9B8EDD4B43A3}" srcOrd="0" destOrd="0" presId="urn:microsoft.com/office/officeart/2005/8/layout/vList2"/>
    <dgm:cxn modelId="{F54A3108-FE2B-4D49-AC3D-6C0339B44CA1}" srcId="{46CACFCF-52A5-4E11-B0C6-540010C339E6}" destId="{7553C542-E7DB-40CF-845F-C57CB05C30FC}" srcOrd="0" destOrd="0" parTransId="{1DFE7DD3-A3CD-4ACC-BDC2-52F8EFBF808F}" sibTransId="{CE91B7B4-7945-49FE-9457-9F3E43A0F427}"/>
    <dgm:cxn modelId="{CD1B34C1-4977-4245-82D5-95ED4AB478C6}" type="presOf" srcId="{46CACFCF-52A5-4E11-B0C6-540010C339E6}" destId="{CC721D0F-7803-40C8-8B78-32534A9A8E90}" srcOrd="0" destOrd="0" presId="urn:microsoft.com/office/officeart/2005/8/layout/vList2"/>
    <dgm:cxn modelId="{C13B26EF-14EB-4B01-A074-BE5B08F97BAF}" srcId="{46CACFCF-52A5-4E11-B0C6-540010C339E6}" destId="{852A1304-51DD-404C-AB53-C24A071EC495}" srcOrd="5" destOrd="0" parTransId="{F9A03EEF-8563-4E1A-9303-9D50DFCA8BF3}" sibTransId="{B21EA76F-D95C-4F80-917F-21BCA250C5B7}"/>
    <dgm:cxn modelId="{02061713-AF96-46D0-8CE6-868E0445F474}" type="presOf" srcId="{7553C542-E7DB-40CF-845F-C57CB05C30FC}" destId="{5BF740E4-0F00-4A34-8209-8BA1C4E520B9}" srcOrd="0" destOrd="0" presId="urn:microsoft.com/office/officeart/2005/8/layout/vList2"/>
    <dgm:cxn modelId="{2C3AF2F0-412F-4B3B-8AF3-70C5E18B8FF0}" type="presOf" srcId="{A44C31C9-EACD-46CA-8526-5AB52CEAA1A2}" destId="{916FD35F-A7AA-4942-A884-91EAA2C167BD}" srcOrd="0" destOrd="0" presId="urn:microsoft.com/office/officeart/2005/8/layout/vList2"/>
    <dgm:cxn modelId="{464B2D61-AFB7-4751-B870-A580398F6B83}" type="presOf" srcId="{592FF1A6-0346-4F67-B0E7-246EE65AFDA5}" destId="{40CCA044-706B-47E0-A79C-70FF7F273CD5}" srcOrd="0" destOrd="0" presId="urn:microsoft.com/office/officeart/2005/8/layout/vList2"/>
    <dgm:cxn modelId="{2B40C878-8DC2-4C61-896D-ECBCF65D6766}" srcId="{46CACFCF-52A5-4E11-B0C6-540010C339E6}" destId="{1311F042-0128-4E96-954C-B4227089A027}" srcOrd="4" destOrd="0" parTransId="{1654173F-3F69-4570-B21C-B699423FE606}" sibTransId="{4929033D-6E36-4012-8D43-7EE63DFFC507}"/>
    <dgm:cxn modelId="{2BA536DC-67A8-4448-B52C-B5FC3E592A1E}" type="presOf" srcId="{1311F042-0128-4E96-954C-B4227089A027}" destId="{1B2E42AB-B881-4DA0-B5CA-3B630CD9D9FF}" srcOrd="0" destOrd="0" presId="urn:microsoft.com/office/officeart/2005/8/layout/vList2"/>
    <dgm:cxn modelId="{EB243CEA-E8E2-4FB5-8377-DCFEA221294E}" srcId="{46CACFCF-52A5-4E11-B0C6-540010C339E6}" destId="{A44C31C9-EACD-46CA-8526-5AB52CEAA1A2}" srcOrd="6" destOrd="0" parTransId="{E5FB2427-845B-4799-81F9-924EA6E5F926}" sibTransId="{533B55A9-679B-494A-9DA2-F04A766438E9}"/>
    <dgm:cxn modelId="{719CD377-B891-4C85-B5DD-B5BF6FBB0489}" type="presOf" srcId="{9BD15D6C-D95E-4139-BE2E-73D8FF68267E}" destId="{4699A62C-4EBB-4B60-8B52-5CCA3768BF9D}" srcOrd="0" destOrd="0" presId="urn:microsoft.com/office/officeart/2005/8/layout/vList2"/>
    <dgm:cxn modelId="{9C5E0B8F-9225-4E8E-AFAF-767FD5EC1F50}" type="presParOf" srcId="{CC721D0F-7803-40C8-8B78-32534A9A8E90}" destId="{5BF740E4-0F00-4A34-8209-8BA1C4E520B9}" srcOrd="0" destOrd="0" presId="urn:microsoft.com/office/officeart/2005/8/layout/vList2"/>
    <dgm:cxn modelId="{0DB3BDF6-DA8F-4EAB-8BF1-12E69665763D}" type="presParOf" srcId="{CC721D0F-7803-40C8-8B78-32534A9A8E90}" destId="{315AE1E3-99C2-486D-858F-69C92F571F86}" srcOrd="1" destOrd="0" presId="urn:microsoft.com/office/officeart/2005/8/layout/vList2"/>
    <dgm:cxn modelId="{75A360EA-AC10-44D7-B0E5-C8439876ED67}" type="presParOf" srcId="{CC721D0F-7803-40C8-8B78-32534A9A8E90}" destId="{4699A62C-4EBB-4B60-8B52-5CCA3768BF9D}" srcOrd="2" destOrd="0" presId="urn:microsoft.com/office/officeart/2005/8/layout/vList2"/>
    <dgm:cxn modelId="{6FCB0772-56D8-46FE-8BA0-8063242D4FB4}" type="presParOf" srcId="{CC721D0F-7803-40C8-8B78-32534A9A8E90}" destId="{5A72DA8C-5D39-45C1-9F48-E63530EABEE3}" srcOrd="3" destOrd="0" presId="urn:microsoft.com/office/officeart/2005/8/layout/vList2"/>
    <dgm:cxn modelId="{398246C7-C62A-4C42-93E5-E01B801AEE52}" type="presParOf" srcId="{CC721D0F-7803-40C8-8B78-32534A9A8E90}" destId="{3368CD7F-8B2F-47A8-B69C-9B8EDD4B43A3}" srcOrd="4" destOrd="0" presId="urn:microsoft.com/office/officeart/2005/8/layout/vList2"/>
    <dgm:cxn modelId="{48CE10BA-B7EC-41D9-9943-485F0878B122}" type="presParOf" srcId="{CC721D0F-7803-40C8-8B78-32534A9A8E90}" destId="{E8D1E188-2A16-4005-B0D1-F6752B5B6B6B}" srcOrd="5" destOrd="0" presId="urn:microsoft.com/office/officeart/2005/8/layout/vList2"/>
    <dgm:cxn modelId="{0F972A9B-336B-4856-BB88-E5CC6FEE6AA0}" type="presParOf" srcId="{CC721D0F-7803-40C8-8B78-32534A9A8E90}" destId="{40CCA044-706B-47E0-A79C-70FF7F273CD5}" srcOrd="6" destOrd="0" presId="urn:microsoft.com/office/officeart/2005/8/layout/vList2"/>
    <dgm:cxn modelId="{BC85C3ED-E491-4F8F-87C4-3E46BF8578FD}" type="presParOf" srcId="{CC721D0F-7803-40C8-8B78-32534A9A8E90}" destId="{40BD6C9D-ED80-4868-8F6D-E80B314C4097}" srcOrd="7" destOrd="0" presId="urn:microsoft.com/office/officeart/2005/8/layout/vList2"/>
    <dgm:cxn modelId="{C18D5549-6F0B-490C-B54C-59D4FD1CD008}" type="presParOf" srcId="{CC721D0F-7803-40C8-8B78-32534A9A8E90}" destId="{1B2E42AB-B881-4DA0-B5CA-3B630CD9D9FF}" srcOrd="8" destOrd="0" presId="urn:microsoft.com/office/officeart/2005/8/layout/vList2"/>
    <dgm:cxn modelId="{23199293-CC22-4052-9F1A-C71DFE488788}" type="presParOf" srcId="{CC721D0F-7803-40C8-8B78-32534A9A8E90}" destId="{998D142D-8026-4525-81A4-1D31537045FE}" srcOrd="9" destOrd="0" presId="urn:microsoft.com/office/officeart/2005/8/layout/vList2"/>
    <dgm:cxn modelId="{8DC5322C-C49D-49DF-B1B4-395502933B69}" type="presParOf" srcId="{CC721D0F-7803-40C8-8B78-32534A9A8E90}" destId="{4CB968D4-0B5E-4519-8261-54AB3D3EE1C9}" srcOrd="10" destOrd="0" presId="urn:microsoft.com/office/officeart/2005/8/layout/vList2"/>
    <dgm:cxn modelId="{A23A4DED-8989-4088-9E88-CCA5F73E15F7}" type="presParOf" srcId="{CC721D0F-7803-40C8-8B78-32534A9A8E90}" destId="{FE906A2F-377D-4AA6-9146-6E8841E01154}" srcOrd="11" destOrd="0" presId="urn:microsoft.com/office/officeart/2005/8/layout/vList2"/>
    <dgm:cxn modelId="{CD9817FC-31A3-499A-9666-506CE785C40F}" type="presParOf" srcId="{CC721D0F-7803-40C8-8B78-32534A9A8E90}" destId="{916FD35F-A7AA-4942-A884-91EAA2C167BD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342B08-B269-45C7-885F-6011A0523413}">
      <dsp:nvSpPr>
        <dsp:cNvPr id="0" name=""/>
        <dsp:cNvSpPr/>
      </dsp:nvSpPr>
      <dsp:spPr>
        <a:xfrm rot="10800000">
          <a:off x="2088228" y="0"/>
          <a:ext cx="5776722" cy="2395736"/>
        </a:xfrm>
        <a:prstGeom prst="homePlate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56453" tIns="102870" rIns="192024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baseline="0" dirty="0" smtClean="0"/>
            <a:t>LIDSKÉ AKTIVITY A PROBLÉMY ŽIVOTNÍHO PROSTŘEDÍ – OCHRANA PŘÍRODY A KRAJINY</a:t>
          </a:r>
        </a:p>
      </dsp:txBody>
      <dsp:txXfrm rot="10800000">
        <a:off x="2088228" y="0"/>
        <a:ext cx="5776722" cy="2395736"/>
      </dsp:txXfrm>
    </dsp:sp>
    <dsp:sp modelId="{E416AA41-4D3D-4696-BA00-8038245DD03C}">
      <dsp:nvSpPr>
        <dsp:cNvPr id="0" name=""/>
        <dsp:cNvSpPr/>
      </dsp:nvSpPr>
      <dsp:spPr>
        <a:xfrm>
          <a:off x="856104" y="0"/>
          <a:ext cx="2395736" cy="239573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44FBE3-181C-4879-8489-7CD4D7EFDEC7}">
      <dsp:nvSpPr>
        <dsp:cNvPr id="0" name=""/>
        <dsp:cNvSpPr/>
      </dsp:nvSpPr>
      <dsp:spPr>
        <a:xfrm rot="16200000">
          <a:off x="-1439686" y="1444352"/>
          <a:ext cx="4525963" cy="1637258"/>
        </a:xfrm>
        <a:prstGeom prst="flowChartManualOperation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28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OCHRANOU PŘÍRODY se lidé zabývali již v dávné minulosti a PRVNÍ známé ZÁKONY  na našem území pocházejí z 15. stol.</a:t>
          </a:r>
          <a:endParaRPr lang="cs-CZ" sz="1200" kern="1200" dirty="0"/>
        </a:p>
      </dsp:txBody>
      <dsp:txXfrm rot="16200000">
        <a:off x="-1439686" y="1444352"/>
        <a:ext cx="4525963" cy="1637258"/>
      </dsp:txXfrm>
    </dsp:sp>
    <dsp:sp modelId="{26C20599-7841-4D30-9A15-723EF76A8C4C}">
      <dsp:nvSpPr>
        <dsp:cNvPr id="0" name=""/>
        <dsp:cNvSpPr/>
      </dsp:nvSpPr>
      <dsp:spPr>
        <a:xfrm rot="16200000">
          <a:off x="320365" y="1444352"/>
          <a:ext cx="4525963" cy="1637258"/>
        </a:xfrm>
        <a:prstGeom prst="flowChartManualOperation">
          <a:avLst/>
        </a:prstGeom>
        <a:solidFill>
          <a:schemeClr val="accent1">
            <a:shade val="50000"/>
            <a:hueOff val="138464"/>
            <a:satOff val="-10113"/>
            <a:lumOff val="183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28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KAREL IV.  - vydal </a:t>
          </a:r>
          <a:r>
            <a:rPr lang="cs-CZ" sz="1200" kern="1200" dirty="0" smtClean="0"/>
            <a:t>     v </a:t>
          </a:r>
          <a:r>
            <a:rPr lang="cs-CZ" sz="1200" kern="1200" dirty="0" smtClean="0"/>
            <a:t>r.1355 dokument MAIESTAS CAROLINA, který ochraňoval královské lesy a zvěř.</a:t>
          </a:r>
          <a:endParaRPr lang="cs-CZ" sz="1200" kern="1200" dirty="0"/>
        </a:p>
      </dsp:txBody>
      <dsp:txXfrm rot="16200000">
        <a:off x="320365" y="1444352"/>
        <a:ext cx="4525963" cy="1637258"/>
      </dsp:txXfrm>
    </dsp:sp>
    <dsp:sp modelId="{DD562B2C-414F-49CB-BAF3-FA1D259E59FE}">
      <dsp:nvSpPr>
        <dsp:cNvPr id="0" name=""/>
        <dsp:cNvSpPr/>
      </dsp:nvSpPr>
      <dsp:spPr>
        <a:xfrm rot="16200000">
          <a:off x="2080418" y="1444352"/>
          <a:ext cx="4525963" cy="1637258"/>
        </a:xfrm>
        <a:prstGeom prst="flowChartManualOperation">
          <a:avLst/>
        </a:prstGeom>
        <a:solidFill>
          <a:schemeClr val="accent1">
            <a:shade val="50000"/>
            <a:hueOff val="276929"/>
            <a:satOff val="-20226"/>
            <a:lumOff val="367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28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ROZVOJ OCHRANY PŘÍRODY A KRAJINY nastal v 19. stol. V ROCE 1838 byly vyhlášeny nejstarší </a:t>
          </a:r>
          <a:r>
            <a:rPr lang="cs-CZ" sz="1200" kern="1200" dirty="0" smtClean="0"/>
            <a:t>rezervace                </a:t>
          </a:r>
          <a:r>
            <a:rPr lang="cs-CZ" sz="1200" kern="1200" dirty="0" smtClean="0"/>
            <a:t>v Evropě – ŽOFINSKÝ PRALES a HOJNÁ </a:t>
          </a:r>
          <a:r>
            <a:rPr lang="cs-CZ" sz="1200" kern="1200" smtClean="0"/>
            <a:t>VODA </a:t>
          </a:r>
          <a:r>
            <a:rPr lang="cs-CZ" sz="1200" kern="1200" smtClean="0"/>
            <a:t>V </a:t>
          </a:r>
          <a:r>
            <a:rPr lang="cs-CZ" sz="1200" kern="1200" dirty="0" smtClean="0"/>
            <a:t>NOVOHRADSKÝCH HORÁCH.</a:t>
          </a:r>
          <a:endParaRPr lang="cs-CZ" sz="1200" kern="1200" dirty="0"/>
        </a:p>
      </dsp:txBody>
      <dsp:txXfrm rot="16200000">
        <a:off x="2080418" y="1444352"/>
        <a:ext cx="4525963" cy="1637258"/>
      </dsp:txXfrm>
    </dsp:sp>
    <dsp:sp modelId="{A901F6B0-42AC-4CA4-9629-6CCEE9297D3F}">
      <dsp:nvSpPr>
        <dsp:cNvPr id="0" name=""/>
        <dsp:cNvSpPr/>
      </dsp:nvSpPr>
      <dsp:spPr>
        <a:xfrm rot="16200000">
          <a:off x="3840471" y="1444352"/>
          <a:ext cx="4525963" cy="1637258"/>
        </a:xfrm>
        <a:prstGeom prst="flowChartManualOperation">
          <a:avLst/>
        </a:prstGeom>
        <a:solidFill>
          <a:schemeClr val="accent1">
            <a:shade val="50000"/>
            <a:hueOff val="276929"/>
            <a:satOff val="-20226"/>
            <a:lumOff val="367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28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 ROCE 1872 byl </a:t>
          </a:r>
          <a:r>
            <a:rPr lang="cs-CZ" sz="1200" kern="1200" dirty="0" smtClean="0"/>
            <a:t>                        v </a:t>
          </a:r>
          <a:r>
            <a:rPr lang="cs-CZ" sz="1200" kern="1200" dirty="0" smtClean="0"/>
            <a:t>USA vyhlášen nejstarší národní park na světě YELLOWSTONE.</a:t>
          </a:r>
          <a:endParaRPr lang="cs-CZ" sz="1200" kern="1200" dirty="0"/>
        </a:p>
      </dsp:txBody>
      <dsp:txXfrm rot="16200000">
        <a:off x="3840471" y="1444352"/>
        <a:ext cx="4525963" cy="1637258"/>
      </dsp:txXfrm>
    </dsp:sp>
    <dsp:sp modelId="{3D8EE5CD-28BA-44CB-81EE-21872BEC99E4}">
      <dsp:nvSpPr>
        <dsp:cNvPr id="0" name=""/>
        <dsp:cNvSpPr/>
      </dsp:nvSpPr>
      <dsp:spPr>
        <a:xfrm rot="16200000">
          <a:off x="5600523" y="1444352"/>
          <a:ext cx="4525963" cy="1637258"/>
        </a:xfrm>
        <a:prstGeom prst="flowChartManualOperation">
          <a:avLst/>
        </a:prstGeom>
        <a:solidFill>
          <a:schemeClr val="accent1">
            <a:shade val="50000"/>
            <a:hueOff val="138464"/>
            <a:satOff val="-10113"/>
            <a:lumOff val="183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28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OCHRANOU PŘÍRODY  se zabývají jednotlivé státy a existuje také řada mezinárodních dohod.</a:t>
          </a:r>
          <a:endParaRPr lang="cs-CZ" sz="1200" kern="1200" dirty="0"/>
        </a:p>
      </dsp:txBody>
      <dsp:txXfrm rot="16200000">
        <a:off x="5600523" y="1444352"/>
        <a:ext cx="4525963" cy="163725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3D4FED-3033-4E79-AD01-1DC4B3FC7074}">
      <dsp:nvSpPr>
        <dsp:cNvPr id="0" name=""/>
        <dsp:cNvSpPr/>
      </dsp:nvSpPr>
      <dsp:spPr>
        <a:xfrm>
          <a:off x="954839" y="146645"/>
          <a:ext cx="3127248" cy="1089501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 ČR známe CHRÁNĚNÁ ÚZEMÍ národní parky (NP), chráněné krajinné oblasti (CHKO) – zajišťují ochranu většího území.</a:t>
          </a:r>
          <a:endParaRPr lang="cs-CZ" sz="1200" kern="1200" dirty="0"/>
        </a:p>
      </dsp:txBody>
      <dsp:txXfrm>
        <a:off x="954839" y="146645"/>
        <a:ext cx="3127248" cy="1089501"/>
      </dsp:txXfrm>
    </dsp:sp>
    <dsp:sp modelId="{33917CC8-34D1-4F86-ACE6-E3ABD8719F16}">
      <dsp:nvSpPr>
        <dsp:cNvPr id="0" name=""/>
        <dsp:cNvSpPr/>
      </dsp:nvSpPr>
      <dsp:spPr>
        <a:xfrm>
          <a:off x="5559552" y="146645"/>
          <a:ext cx="3127248" cy="1089501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73080"/>
                <a:satOff val="-12641"/>
                <a:lumOff val="22987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73080"/>
                <a:satOff val="-12641"/>
                <a:lumOff val="2298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Na menších územích jsou vyhlášeny NÁRODNÍ PŘÍRODNÍ REZERVACE (NPR), NÁRODNÍ PŘÍRODNÍ PAMÁTKY (NPP), PŘÍRODNÍ REZERVACE (PR), PŘÍRODNÍ PAMÁTKY (PP)</a:t>
          </a:r>
          <a:endParaRPr lang="cs-CZ" sz="1200" kern="1200" dirty="0"/>
        </a:p>
      </dsp:txBody>
      <dsp:txXfrm>
        <a:off x="5559552" y="146645"/>
        <a:ext cx="3127248" cy="1089501"/>
      </dsp:txXfrm>
    </dsp:sp>
    <dsp:sp modelId="{2F180486-4FB7-4AAB-AF7E-880EF3C77FAF}">
      <dsp:nvSpPr>
        <dsp:cNvPr id="0" name=""/>
        <dsp:cNvSpPr/>
      </dsp:nvSpPr>
      <dsp:spPr>
        <a:xfrm>
          <a:off x="5559552" y="1802830"/>
          <a:ext cx="3127248" cy="1089501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46161"/>
                <a:satOff val="-25283"/>
                <a:lumOff val="45974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346161"/>
                <a:satOff val="-25283"/>
                <a:lumOff val="45974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346161"/>
                <a:satOff val="-25283"/>
                <a:lumOff val="45974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346161"/>
                <a:satOff val="-25283"/>
                <a:lumOff val="45974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346161"/>
                <a:satOff val="-25283"/>
                <a:lumOff val="4597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346161"/>
                <a:satOff val="-25283"/>
                <a:lumOff val="4597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Chráněné jsou také ROSTLINNÉ A ŽIVOČIŠNÉ DRUHY (rostliny a zvířata.)</a:t>
          </a:r>
          <a:endParaRPr lang="cs-CZ" sz="1200" kern="1200" dirty="0"/>
        </a:p>
      </dsp:txBody>
      <dsp:txXfrm>
        <a:off x="5559552" y="1802830"/>
        <a:ext cx="3127248" cy="1089501"/>
      </dsp:txXfrm>
    </dsp:sp>
    <dsp:sp modelId="{DC8B8A4B-D78A-463E-A10B-4948DE5433A6}">
      <dsp:nvSpPr>
        <dsp:cNvPr id="0" name=""/>
        <dsp:cNvSpPr/>
      </dsp:nvSpPr>
      <dsp:spPr>
        <a:xfrm>
          <a:off x="5559552" y="3436461"/>
          <a:ext cx="3127248" cy="1089501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73080"/>
                <a:satOff val="-12641"/>
                <a:lumOff val="22987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73080"/>
                <a:satOff val="-12641"/>
                <a:lumOff val="2298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73080"/>
                <a:satOff val="-12641"/>
                <a:lumOff val="2298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ČERVENÁ KNIHA – zde jsou zapsány vzácné a ohrožené druhy organismů.</a:t>
          </a:r>
          <a:endParaRPr lang="cs-CZ" sz="1200" kern="1200" dirty="0"/>
        </a:p>
      </dsp:txBody>
      <dsp:txXfrm>
        <a:off x="5559552" y="3436461"/>
        <a:ext cx="3127248" cy="108950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2B7284-1DF1-4F4E-9BD7-AE81F3BDDD92}">
      <dsp:nvSpPr>
        <dsp:cNvPr id="0" name=""/>
        <dsp:cNvSpPr/>
      </dsp:nvSpPr>
      <dsp:spPr>
        <a:xfrm>
          <a:off x="0" y="525621"/>
          <a:ext cx="8686800" cy="3474720"/>
        </a:xfrm>
        <a:prstGeom prst="chevron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010" tIns="25337" rIns="25337" bIns="25337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Při ochraně přírody je důležitá mezinárodní spolupráce. 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V rámci EU (společenství států Evropy) je vyhlášena síť chráněných území NATURA 2000. 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Důležité jsou také MEZINÁRODNÍ DOHODY  </a:t>
          </a:r>
          <a:r>
            <a:rPr lang="cs-CZ" sz="1900" kern="1200" dirty="0" smtClean="0"/>
            <a:t>                o </a:t>
          </a:r>
          <a:r>
            <a:rPr lang="cs-CZ" sz="1900" kern="1200" dirty="0" smtClean="0"/>
            <a:t>omezení škodlivých vlivů na životní prostředí.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 DOKUMENT AGENDA 21 – byl přijat </a:t>
          </a:r>
          <a:r>
            <a:rPr lang="cs-CZ" sz="1900" kern="1200" dirty="0" smtClean="0"/>
            <a:t>                                      na </a:t>
          </a:r>
          <a:r>
            <a:rPr lang="cs-CZ" sz="1900" kern="1200" dirty="0" smtClean="0"/>
            <a:t>mezinárodní konferenci v RIO DE JANEIRO  v roce 1992 – zabývá se možnostmi, jak omezit negativní vlivy člověka na přírodu. </a:t>
          </a:r>
          <a:endParaRPr lang="cs-CZ" sz="1900" kern="1200" dirty="0"/>
        </a:p>
      </dsp:txBody>
      <dsp:txXfrm>
        <a:off x="0" y="525621"/>
        <a:ext cx="8686800" cy="347472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5F578F-30C6-4DD8-9A11-6F03D8C9FB11}">
      <dsp:nvSpPr>
        <dsp:cNvPr id="0" name=""/>
        <dsp:cNvSpPr/>
      </dsp:nvSpPr>
      <dsp:spPr>
        <a:xfrm>
          <a:off x="18728" y="0"/>
          <a:ext cx="3127248" cy="8696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Zákony a dokumenty, které mají zabezpečit ochranu přírody, musejí podporovat a znát (uvědomovat si) všichni obyvatelé států.</a:t>
          </a:r>
          <a:endParaRPr lang="cs-CZ" sz="1000" kern="1200" dirty="0"/>
        </a:p>
      </dsp:txBody>
      <dsp:txXfrm>
        <a:off x="18728" y="0"/>
        <a:ext cx="3127248" cy="869612"/>
      </dsp:txXfrm>
    </dsp:sp>
    <dsp:sp modelId="{66BC59BD-7A34-44AA-934F-77DB8EA65770}">
      <dsp:nvSpPr>
        <dsp:cNvPr id="0" name=""/>
        <dsp:cNvSpPr/>
      </dsp:nvSpPr>
      <dsp:spPr>
        <a:xfrm>
          <a:off x="3043059" y="2632"/>
          <a:ext cx="3127248" cy="8696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8464"/>
                <a:satOff val="-10113"/>
                <a:lumOff val="1839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38464"/>
                <a:satOff val="-10113"/>
                <a:lumOff val="1839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Lidé často poškozují životní prostředí a ani si to neuvědomují. Je potřeba informovat a vzdělávat všechny občany.</a:t>
          </a:r>
          <a:endParaRPr lang="cs-CZ" sz="1000" kern="1200" dirty="0"/>
        </a:p>
      </dsp:txBody>
      <dsp:txXfrm>
        <a:off x="3043059" y="2632"/>
        <a:ext cx="3127248" cy="869612"/>
      </dsp:txXfrm>
    </dsp:sp>
    <dsp:sp modelId="{6D76D65D-48ED-43A1-89FB-BA4143571623}">
      <dsp:nvSpPr>
        <dsp:cNvPr id="0" name=""/>
        <dsp:cNvSpPr/>
      </dsp:nvSpPr>
      <dsp:spPr>
        <a:xfrm>
          <a:off x="3043059" y="866722"/>
          <a:ext cx="3127248" cy="8696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6929"/>
                <a:satOff val="-20226"/>
                <a:lumOff val="36779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276929"/>
                <a:satOff val="-20226"/>
                <a:lumOff val="36779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Na základních školách je zaveden nový předmět ekologická </a:t>
          </a:r>
          <a:r>
            <a:rPr lang="cs-CZ" sz="1000" kern="1200" smtClean="0"/>
            <a:t>– environmentální </a:t>
          </a:r>
          <a:r>
            <a:rPr lang="cs-CZ" sz="1000" kern="1200" dirty="0" smtClean="0"/>
            <a:t>výchova         pro žáky na prvním i druhém stupni         učitelé učí děti poznávat přírodu, chránit ji, obdivovat její krásu, děti jezdí na výlety, pobyty do přírody.</a:t>
          </a:r>
          <a:endParaRPr lang="cs-CZ" sz="1000" kern="1200" dirty="0"/>
        </a:p>
      </dsp:txBody>
      <dsp:txXfrm>
        <a:off x="3043059" y="866722"/>
        <a:ext cx="3127248" cy="869612"/>
      </dsp:txXfrm>
    </dsp:sp>
    <dsp:sp modelId="{A9C00722-036E-4F61-B092-AD00F5821A63}">
      <dsp:nvSpPr>
        <dsp:cNvPr id="0" name=""/>
        <dsp:cNvSpPr/>
      </dsp:nvSpPr>
      <dsp:spPr>
        <a:xfrm>
          <a:off x="3043059" y="1730822"/>
          <a:ext cx="3127248" cy="8696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6929"/>
                <a:satOff val="-20226"/>
                <a:lumOff val="36779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276929"/>
                <a:satOff val="-20226"/>
                <a:lumOff val="36779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276929"/>
                <a:satOff val="-20226"/>
                <a:lumOff val="36779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Pro děti a dospělé vznikají </a:t>
          </a:r>
          <a:r>
            <a:rPr lang="cs-CZ" sz="1000" kern="1200" dirty="0" err="1" smtClean="0"/>
            <a:t>ekocentra</a:t>
          </a:r>
          <a:r>
            <a:rPr lang="cs-CZ" sz="1000" kern="1200" dirty="0" smtClean="0"/>
            <a:t> a STŘEDISKA EKOLOGICKÉ VÝCHOVY – kde se děti a dospělí učí a získávají nové informace o ochraně přírody.</a:t>
          </a:r>
          <a:endParaRPr lang="cs-CZ" sz="1000" kern="1200" dirty="0"/>
        </a:p>
      </dsp:txBody>
      <dsp:txXfrm>
        <a:off x="3043059" y="1730822"/>
        <a:ext cx="3127248" cy="869612"/>
      </dsp:txXfrm>
    </dsp:sp>
    <dsp:sp modelId="{2EB1CE78-4D19-4224-95DE-529D8AED3EEE}">
      <dsp:nvSpPr>
        <dsp:cNvPr id="0" name=""/>
        <dsp:cNvSpPr/>
      </dsp:nvSpPr>
      <dsp:spPr>
        <a:xfrm>
          <a:off x="3043059" y="2594921"/>
          <a:ext cx="3127248" cy="869612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8464"/>
                <a:satOff val="-10113"/>
                <a:lumOff val="1839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38464"/>
                <a:satOff val="-10113"/>
                <a:lumOff val="1839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38464"/>
                <a:satOff val="-10113"/>
                <a:lumOff val="1839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Některé děti chodí do kroužku OCHRÁNCŮ PŘÍRODY         jezdí na výlety do přírody, objevují zajímavá místa (jeskyně, skály, jezírka), poznávají život zvířat…</a:t>
          </a:r>
          <a:endParaRPr lang="cs-CZ" sz="1000" kern="1200" dirty="0"/>
        </a:p>
      </dsp:txBody>
      <dsp:txXfrm>
        <a:off x="3043059" y="2594921"/>
        <a:ext cx="3127248" cy="86961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F740E4-0F00-4A34-8209-8BA1C4E520B9}">
      <dsp:nvSpPr>
        <dsp:cNvPr id="0" name=""/>
        <dsp:cNvSpPr/>
      </dsp:nvSpPr>
      <dsp:spPr>
        <a:xfrm>
          <a:off x="0" y="137068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22. března – Světový den vody</a:t>
          </a:r>
          <a:endParaRPr lang="cs-CZ" sz="1500" kern="1200" dirty="0"/>
        </a:p>
      </dsp:txBody>
      <dsp:txXfrm>
        <a:off x="0" y="137068"/>
        <a:ext cx="8686800" cy="570375"/>
      </dsp:txXfrm>
    </dsp:sp>
    <dsp:sp modelId="{4699A62C-4EBB-4B60-8B52-5CCA3768BF9D}">
      <dsp:nvSpPr>
        <dsp:cNvPr id="0" name=""/>
        <dsp:cNvSpPr/>
      </dsp:nvSpPr>
      <dsp:spPr>
        <a:xfrm>
          <a:off x="0" y="750643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98903"/>
                <a:satOff val="-7224"/>
                <a:lumOff val="13135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98903"/>
                <a:satOff val="-7224"/>
                <a:lumOff val="13135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22. dubna – Den Země</a:t>
          </a:r>
          <a:endParaRPr lang="cs-CZ" sz="1500" kern="1200" dirty="0"/>
        </a:p>
      </dsp:txBody>
      <dsp:txXfrm>
        <a:off x="0" y="750643"/>
        <a:ext cx="8686800" cy="570375"/>
      </dsp:txXfrm>
    </dsp:sp>
    <dsp:sp modelId="{3368CD7F-8B2F-47A8-B69C-9B8EDD4B43A3}">
      <dsp:nvSpPr>
        <dsp:cNvPr id="0" name=""/>
        <dsp:cNvSpPr/>
      </dsp:nvSpPr>
      <dsp:spPr>
        <a:xfrm>
          <a:off x="0" y="1364219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97806"/>
                <a:satOff val="-14447"/>
                <a:lumOff val="262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97806"/>
                <a:satOff val="-14447"/>
                <a:lumOff val="262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5. června – Světový den životního prostředí</a:t>
          </a:r>
          <a:endParaRPr lang="cs-CZ" sz="1500" kern="1200" dirty="0"/>
        </a:p>
      </dsp:txBody>
      <dsp:txXfrm>
        <a:off x="0" y="1364219"/>
        <a:ext cx="8686800" cy="570375"/>
      </dsp:txXfrm>
    </dsp:sp>
    <dsp:sp modelId="{40CCA044-706B-47E0-A79C-70FF7F273CD5}">
      <dsp:nvSpPr>
        <dsp:cNvPr id="0" name=""/>
        <dsp:cNvSpPr/>
      </dsp:nvSpPr>
      <dsp:spPr>
        <a:xfrm>
          <a:off x="0" y="1977794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96709"/>
                <a:satOff val="-21671"/>
                <a:lumOff val="39406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296709"/>
                <a:satOff val="-21671"/>
                <a:lumOff val="3940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16. září – Mezinárodní den ochrany ozonové vrstvy</a:t>
          </a:r>
          <a:endParaRPr lang="cs-CZ" sz="1500" kern="1200" dirty="0"/>
        </a:p>
      </dsp:txBody>
      <dsp:txXfrm>
        <a:off x="0" y="1977794"/>
        <a:ext cx="8686800" cy="570375"/>
      </dsp:txXfrm>
    </dsp:sp>
    <dsp:sp modelId="{1B2E42AB-B881-4DA0-B5CA-3B630CD9D9FF}">
      <dsp:nvSpPr>
        <dsp:cNvPr id="0" name=""/>
        <dsp:cNvSpPr/>
      </dsp:nvSpPr>
      <dsp:spPr>
        <a:xfrm>
          <a:off x="0" y="2591369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96709"/>
                <a:satOff val="-21671"/>
                <a:lumOff val="39406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296709"/>
                <a:satOff val="-21671"/>
                <a:lumOff val="3940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296709"/>
                <a:satOff val="-21671"/>
                <a:lumOff val="3940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4. října – Světový den zvířat</a:t>
          </a:r>
          <a:endParaRPr lang="cs-CZ" sz="1500" kern="1200" dirty="0"/>
        </a:p>
      </dsp:txBody>
      <dsp:txXfrm>
        <a:off x="0" y="2591369"/>
        <a:ext cx="8686800" cy="570375"/>
      </dsp:txXfrm>
    </dsp:sp>
    <dsp:sp modelId="{4CB968D4-0B5E-4519-8261-54AB3D3EE1C9}">
      <dsp:nvSpPr>
        <dsp:cNvPr id="0" name=""/>
        <dsp:cNvSpPr/>
      </dsp:nvSpPr>
      <dsp:spPr>
        <a:xfrm>
          <a:off x="0" y="3204944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97806"/>
                <a:satOff val="-14447"/>
                <a:lumOff val="262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197806"/>
                <a:satOff val="-14447"/>
                <a:lumOff val="262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197806"/>
                <a:satOff val="-14447"/>
                <a:lumOff val="262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16. listopadu – Den bez cigaret</a:t>
          </a:r>
          <a:endParaRPr lang="cs-CZ" sz="1500" kern="1200" dirty="0"/>
        </a:p>
      </dsp:txBody>
      <dsp:txXfrm>
        <a:off x="0" y="3204944"/>
        <a:ext cx="8686800" cy="570375"/>
      </dsp:txXfrm>
    </dsp:sp>
    <dsp:sp modelId="{916FD35F-A7AA-4942-A884-91EAA2C167BD}">
      <dsp:nvSpPr>
        <dsp:cNvPr id="0" name=""/>
        <dsp:cNvSpPr/>
      </dsp:nvSpPr>
      <dsp:spPr>
        <a:xfrm>
          <a:off x="0" y="3818519"/>
          <a:ext cx="8686800" cy="570375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98903"/>
                <a:satOff val="-7224"/>
                <a:lumOff val="13135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shade val="50000"/>
                <a:hueOff val="98903"/>
                <a:satOff val="-7224"/>
                <a:lumOff val="13135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shade val="50000"/>
                <a:hueOff val="98903"/>
                <a:satOff val="-7224"/>
                <a:lumOff val="13135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 těchto dnech se pořádají ve škole, ve městech i na vesnicích různé akce pro obyvatelé, aby si uvědomili, jak je důležité ochraňovat přírodu. </a:t>
          </a:r>
          <a:endParaRPr lang="cs-CZ" sz="1500" kern="1200" dirty="0"/>
        </a:p>
      </dsp:txBody>
      <dsp:txXfrm>
        <a:off x="0" y="3818519"/>
        <a:ext cx="8686800" cy="5703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23.8.2013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8CC764-CF4A-44D7-9DC8-76ABAD7288F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940821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9" r:id="rId1"/>
    <p:sldLayoutId id="2147484970" r:id="rId2"/>
    <p:sldLayoutId id="2147484971" r:id="rId3"/>
    <p:sldLayoutId id="2147484972" r:id="rId4"/>
    <p:sldLayoutId id="2147484973" r:id="rId5"/>
    <p:sldLayoutId id="2147484974" r:id="rId6"/>
    <p:sldLayoutId id="2147484975" r:id="rId7"/>
    <p:sldLayoutId id="2147484976" r:id="rId8"/>
    <p:sldLayoutId id="2147484977" r:id="rId9"/>
    <p:sldLayoutId id="2147484978" r:id="rId10"/>
    <p:sldLayoutId id="2147484979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gi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diagramLayout" Target="../diagrams/layout5.xm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diagramData" Target="../diagrams/data5.xml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5.xml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revlik.cz/nase-galerie/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ucebnice.enviregion.cz/userFiles/chko-a-np-v-Cr.gi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zskncl.cz/phprs/image/201204261142_P4240093.jpg" TargetMode="External"/><Relationship Id="rId5" Type="http://schemas.openxmlformats.org/officeDocument/2006/relationships/hyperlink" Target="http://www.pralesy.cz/foto/zofin_1_1.jpg" TargetMode="External"/><Relationship Id="rId10" Type="http://schemas.openxmlformats.org/officeDocument/2006/relationships/image" Target="../media/image3.jpeg"/><Relationship Id="rId4" Type="http://schemas.openxmlformats.org/officeDocument/2006/relationships/hyperlink" Target="http://www.yellowstonegate.com/wp-content/uploads/2012/02/jenny-lake02.jpg" TargetMode="External"/><Relationship Id="rId9" Type="http://schemas.openxmlformats.org/officeDocument/2006/relationships/hyperlink" Target="http://www.strevlik.cz/nabizime/ubytovan&#237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2556284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  ENVIROMENTÁLNÍ VÝCHOVA	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r>
              <a:rPr lang="cs-CZ" sz="27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lidské aktivity a problémy životního prostředí</a:t>
            </a:r>
            <a:br>
              <a:rPr lang="cs-CZ" sz="27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r>
              <a:rPr lang="cs-CZ" sz="27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- ochrana přírody a krajiny</a:t>
            </a:r>
            <a:endParaRPr lang="cs-CZ" sz="24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Monika Dvořáková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21196241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VY_32_INOVACE_31_EV_13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ENVIROMENTÁLNÍ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VÝCHOVA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LIDSKÉ AKTIVITY A PROBLÉMY ŽIVOTNÍHO PROSTŘEDÍ – ochrana přírody a krajiny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Monika Dvořáková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 s pojmem ochrana přírody a jejího významu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Orientace v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pojmech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poznatků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25.3.2013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323528" y="476672"/>
          <a:ext cx="8686800" cy="2395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1" name="Picture 3" descr="C:\Documents and Settings\Ondra\Local Settings\Temporary Internet Files\Content.IE5\3DQM1X5J\MC90042591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692696"/>
            <a:ext cx="2090078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OCHRANA PŘÍRODY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43204703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 descr="zofin_1_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4941168"/>
            <a:ext cx="1584176" cy="1916832"/>
          </a:xfrm>
          <a:prstGeom prst="rect">
            <a:avLst/>
          </a:prstGeom>
        </p:spPr>
      </p:pic>
      <p:pic>
        <p:nvPicPr>
          <p:cNvPr id="7" name="Obrázek 6" descr="jenny-lake0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580112" y="4941168"/>
            <a:ext cx="1656184" cy="1916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7951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Ochrana přírody v </a:t>
            </a:r>
            <a:r>
              <a:rPr lang="cs-CZ" dirty="0" err="1" smtClean="0"/>
              <a:t>čr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9115534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Obrázek 5" descr="chko-a-np-v-C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772569"/>
            <a:ext cx="5724128" cy="40854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235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MEZINÁRODNÍ OCHRANA PŘÍRODY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Podpora veřejnosti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68672947"/>
              </p:ext>
            </p:extLst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 flipV="1">
            <a:off x="5796136" y="2636912"/>
            <a:ext cx="21602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5436096" y="2780928"/>
            <a:ext cx="21602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4788024" y="2204864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4067944" y="4437112"/>
            <a:ext cx="216024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 descr="201204261142_P424009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32240" y="5052195"/>
            <a:ext cx="2411760" cy="1805805"/>
          </a:xfrm>
          <a:prstGeom prst="rect">
            <a:avLst/>
          </a:prstGeom>
        </p:spPr>
      </p:pic>
      <p:pic>
        <p:nvPicPr>
          <p:cNvPr id="12" name="Obrázek 11" descr="letni-hratky-192_medium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1" y="5085184"/>
            <a:ext cx="2659223" cy="1772816"/>
          </a:xfrm>
          <a:prstGeom prst="rect">
            <a:avLst/>
          </a:prstGeom>
        </p:spPr>
      </p:pic>
      <p:pic>
        <p:nvPicPr>
          <p:cNvPr id="13" name="Obrázek 12" descr="pohled3oa_medium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6444209" y="4149080"/>
            <a:ext cx="2699791" cy="936104"/>
          </a:xfrm>
          <a:prstGeom prst="rect">
            <a:avLst/>
          </a:prstGeom>
        </p:spPr>
      </p:pic>
      <p:pic>
        <p:nvPicPr>
          <p:cNvPr id="14" name="Obrázek 13" descr="P5190088_medium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771800" y="5080620"/>
            <a:ext cx="2369840" cy="1777380"/>
          </a:xfrm>
          <a:prstGeom prst="rect">
            <a:avLst/>
          </a:prstGeom>
        </p:spPr>
      </p:pic>
      <p:pic>
        <p:nvPicPr>
          <p:cNvPr id="15" name="Obrázek 14" descr="P5180150_medium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292080" y="5034937"/>
            <a:ext cx="1368152" cy="1823063"/>
          </a:xfrm>
          <a:prstGeom prst="rect">
            <a:avLst/>
          </a:prstGeom>
        </p:spPr>
      </p:pic>
      <p:pic>
        <p:nvPicPr>
          <p:cNvPr id="16" name="Obrázek 15" descr="PA075443_medium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697417" y="1556792"/>
            <a:ext cx="1446583" cy="1084937"/>
          </a:xfrm>
          <a:prstGeom prst="rect">
            <a:avLst/>
          </a:prstGeom>
        </p:spPr>
      </p:pic>
      <p:pic>
        <p:nvPicPr>
          <p:cNvPr id="17" name="Obrázek 16" descr="MS-Horni-Police-032_medium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943867" y="2636912"/>
            <a:ext cx="1200133" cy="1440160"/>
          </a:xfrm>
          <a:prstGeom prst="rect">
            <a:avLst/>
          </a:prstGeom>
        </p:spPr>
      </p:pic>
      <p:pic>
        <p:nvPicPr>
          <p:cNvPr id="18" name="Obrázek 17" descr="fotky-002_medium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2708920"/>
            <a:ext cx="3246190" cy="2232248"/>
          </a:xfrm>
          <a:prstGeom prst="rect">
            <a:avLst/>
          </a:prstGeom>
        </p:spPr>
      </p:pic>
      <p:pic>
        <p:nvPicPr>
          <p:cNvPr id="1026" name="Picture 2" descr="C:\Documents and Settings\Ondra\Local Settings\Temporary Internet Files\Content.IE5\E3XFQM78\MP900180490[1]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44208" y="1628800"/>
            <a:ext cx="1171866" cy="769525"/>
          </a:xfrm>
          <a:prstGeom prst="rect">
            <a:avLst/>
          </a:prstGeom>
          <a:noFill/>
        </p:spPr>
      </p:pic>
      <p:pic>
        <p:nvPicPr>
          <p:cNvPr id="1027" name="Picture 3" descr="C:\Documents and Settings\Ondra\Local Settings\Temporary Internet Files\Content.IE5\3DQM1X5J\MP900180711[1]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516216" y="2852936"/>
            <a:ext cx="1296144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Mezinárodně vyhlášené dny k ochraně přírody</a:t>
            </a:r>
            <a:endParaRPr lang="cs-CZ" sz="28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04664"/>
            <a:ext cx="7704856" cy="5976664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3"/>
              </a:rPr>
              <a:t> 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http://www.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yellowstonegate.com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wp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-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content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uploads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/2012/02/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jenny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-lake02.jpg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http://www.pralesy.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cz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/foto/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zofin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_1_1.jpg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http://www.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zskncl.cz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phprs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/image/201204261142_P4240093.jpg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7"/>
              </a:rPr>
              <a:t>http://ucebnice.enviregion.cz/userFiles/chko-a-np-v-Cr.gif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http://www.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strevlik.cz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nase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-galerie/</a:t>
            </a:r>
            <a:endParaRPr lang="cs-CZ" sz="16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9"/>
              </a:rPr>
              <a:t>http://www.strevlik.cz/</a:t>
            </a:r>
            <a:r>
              <a:rPr lang="cs-CZ" sz="1600" dirty="0" err="1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9"/>
              </a:rPr>
              <a:t>nabizime</a:t>
            </a:r>
            <a:r>
              <a:rPr lang="cs-CZ" sz="16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9"/>
              </a:rPr>
              <a:t>/ubytovaní</a:t>
            </a:r>
            <a:endParaRPr lang="cs-CZ" sz="9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9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9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9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492875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696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1974</TotalTime>
  <Words>718</Words>
  <Application>Microsoft Office PowerPoint</Application>
  <PresentationFormat>Předvádění na obrazovce (4:3)</PresentationFormat>
  <Paragraphs>80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   ENVIROMENTÁLNÍ VÝCHOVA   lidské aktivity a problémy životního prostředí - ochrana přírody a krajiny</vt:lpstr>
      <vt:lpstr>Snímek 2</vt:lpstr>
      <vt:lpstr>Snímek 3</vt:lpstr>
      <vt:lpstr>OCHRANA PŘÍRODY</vt:lpstr>
      <vt:lpstr>Ochrana přírody v čr</vt:lpstr>
      <vt:lpstr>MEZINÁRODNÍ OCHRANA PŘÍRODY</vt:lpstr>
      <vt:lpstr>Podpora veřejnosti</vt:lpstr>
      <vt:lpstr>Mezinárodně vyhlášené dny k ochraně přírody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Dum</cp:lastModifiedBy>
  <cp:revision>223</cp:revision>
  <dcterms:created xsi:type="dcterms:W3CDTF">2012-06-27T08:54:30Z</dcterms:created>
  <dcterms:modified xsi:type="dcterms:W3CDTF">2013-08-23T14:36:53Z</dcterms:modified>
</cp:coreProperties>
</file>