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0"/>
  </p:notesMasterIdLst>
  <p:sldIdLst>
    <p:sldId id="256" r:id="rId2"/>
    <p:sldId id="257" r:id="rId3"/>
    <p:sldId id="259" r:id="rId4"/>
    <p:sldId id="260" r:id="rId5"/>
    <p:sldId id="263" r:id="rId6"/>
    <p:sldId id="264" r:id="rId7"/>
    <p:sldId id="266" r:id="rId8"/>
    <p:sldId id="268" r:id="rId9"/>
    <p:sldId id="265" r:id="rId10"/>
    <p:sldId id="270" r:id="rId11"/>
    <p:sldId id="272" r:id="rId12"/>
    <p:sldId id="273" r:id="rId13"/>
    <p:sldId id="261" r:id="rId14"/>
    <p:sldId id="274" r:id="rId15"/>
    <p:sldId id="275" r:id="rId16"/>
    <p:sldId id="277" r:id="rId17"/>
    <p:sldId id="262" r:id="rId18"/>
    <p:sldId id="26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6901F2-1BF7-480C-BD5A-9EF262C1047C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976D3-A027-4A8A-8998-92C2C71B3B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535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976D3-A027-4A8A-8998-92C2C71B3BE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921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23.8.2013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url?sa=i&amp;rct=j&amp;q=sl%C3%ADda&amp;source=images&amp;cd=&amp;cad=rja&amp;docid=xIf45DuQ1vzQDM&amp;tbnid=8rS0w8iQrQci4M:&amp;ved=0CAUQjRw&amp;url=http://www.ped.muni.cz/wbio/studium/stud_mat/Mat-mat.htm&amp;ei=E1YDUompHY3LsgbKtoCIDQ&amp;bvm=bv.50500085,d.Yms&amp;psig=AFQjCNH0iUw13-A-os0rW6GUiYsOYPHCvw&amp;ust=1376036706786143" TargetMode="External"/><Relationship Id="rId3" Type="http://schemas.openxmlformats.org/officeDocument/2006/relationships/hyperlink" Target="http://www.google.cz/url?sa=i&amp;rct=j&amp;q=%C5%BEula&amp;source=images&amp;cd=&amp;cad=rja&amp;docid=xIf45DuQ1vzQDM&amp;tbnid=6wtn8kuhRHCCKM:&amp;ved=0CAUQjRw&amp;url=http://www.ped.muni.cz/wbio/studium/stud_mat/Mat-mat.htm&amp;ei=1FMDUuuMFcjEtAbykYHIAg&amp;bvm=bv.50500085,d.Yms&amp;psig=AFQjCNEfpgcoaxUrEZ6zAr9VkIiUdTRA6Q&amp;ust=1376036128001816" TargetMode="External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hyperlink" Target="http://www.google.cz/url?sa=i&amp;rct=j&amp;q=k%C5%99emen&amp;source=images&amp;cd=&amp;cad=rja&amp;docid=xIf45DuQ1vzQDM&amp;tbnid=jYgpm99WvtfEkM:&amp;ved=0CAUQjRw&amp;url=http://www.ped.muni.cz/wbio/studium/stud_mat/Mat-mat.htm&amp;ei=YVQDUqaoO8TdsgaYi4GIBg&amp;bvm=bv.50500085,d.Yms&amp;psig=AFQjCNFzhPC5U7cWvb3Yui_tFhCGfw9jZQ&amp;ust=1376036310501662" TargetMode="External"/><Relationship Id="rId4" Type="http://schemas.openxmlformats.org/officeDocument/2006/relationships/image" Target="../media/image10.jpeg"/><Relationship Id="rId9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cz/url?sa=i&amp;source=images&amp;cd=&amp;cad=rja&amp;docid=snG2flCauFLtxM&amp;tbnid=s3zH9AYtIrVREM:&amp;ved=0CAgQjRwwAA&amp;url=http://www.mikulov.cz/multimedia/fotogalerie/album/?contentId=85706&amp;ei=2RYEUveTFIzDtAbowoHQCQ&amp;psig=AFQjCNE3JbJBqfZCUfD7TOVkWL1xutvHYg&amp;ust=1376086105414023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hyperlink" Target="http://www.google.cz/url?sa=i&amp;rct=j&amp;q=p%C3%ADskovec&amp;source=images&amp;cd=&amp;cad=rja&amp;docid=99RYnNUmtP7PkM&amp;tbnid=lxwu2TyMZMPgiM:&amp;ved=0CAUQjRw&amp;url=http://zpravy.idnes.cz/v-ceskem-raji-muze-spadnout-skala-vedci-na-to-cekaji-s-kamerami-p61-/domaci.aspx?c=A120317_1750041_liberec-zpravy_kol&amp;ei=_RkEUvazKo7Oswb5ioG4BQ&amp;psig=AFQjCNHcadsSFCBK5g2cbujJkCvm9U8Zlw&amp;ust=1376086753665538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google.cz/url?sa=i&amp;rct=j&amp;q=mramor&amp;source=images&amp;cd=&amp;cad=rja&amp;docid=xIf45DuQ1vzQDM&amp;tbnid=K-ppllTGrsS5fM:&amp;ved=0CAUQjRw&amp;url=http://www.ped.muni.cz/wbio/studium/stud_mat/Mat-mat.htm&amp;ei=UpoEUvGSA4jJtQbYq4GYAQ&amp;psig=AFQjCNHuytASnYvYDgDf29MVPW8nvY4oIg&amp;ust=1376119738421077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google.cz/url?sa=i&amp;rct=j&amp;q=miner%C3%A1ly&amp;source=images&amp;cd=&amp;docid=wHf7ZkwimE7ufM&amp;tbnid=OumJXtqBzPSkwM:&amp;ved=0CAUQjRw&amp;url=http://www.bvv.cz/vystec-fest/aktuality/soucasti-vystec-festu-budou-i-mineraly-brno/&amp;ei=y7YEUsXwBM35sgbzsYGgDw&amp;bvm=bv.50500085,d.Yms&amp;psig=AFQjCNGBLRWG8AqPX1STnYmHsMLV142eEg&amp;ust=1376126856799789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jpeg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wmf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704856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10" y="2492896"/>
            <a:ext cx="8640960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56393" y="4861135"/>
            <a:ext cx="75427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00"/>
                </a:solidFill>
                <a:latin typeface="Arial"/>
              </a:rPr>
              <a:t>Název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VY_32_INOVACE_XVI_1_14_Horniny a nerosty</a:t>
            </a:r>
            <a:endParaRPr lang="cs-CZ" dirty="0" smtClean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Šablona číslo 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XVI</a:t>
            </a:r>
            <a:r>
              <a:rPr lang="cs-CZ" b="1" dirty="0" smtClean="0">
                <a:solidFill>
                  <a:srgbClr val="000000"/>
                </a:solidFill>
                <a:latin typeface="Arial"/>
              </a:rPr>
              <a:t>	Sada 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číslo: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1	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 Pořadové číslo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14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Autor: </a:t>
            </a:r>
            <a:r>
              <a:rPr lang="cs-CZ" dirty="0" err="1">
                <a:solidFill>
                  <a:srgbClr val="000000"/>
                </a:solidFill>
                <a:latin typeface="Arial"/>
              </a:rPr>
              <a:t>Mgr.Lenka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Dědečková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 </a:t>
            </a:r>
          </a:p>
        </p:txBody>
      </p:sp>
    </p:spTree>
    <p:extLst>
      <p:ext uri="{BB962C8B-B14F-4D97-AF65-F5344CB8AC3E}">
        <p14:creationId xmlns:p14="http://schemas.microsoft.com/office/powerpoint/2010/main" val="355449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96752"/>
            <a:ext cx="871296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0000"/>
                </a:solidFill>
                <a:latin typeface="Arial"/>
              </a:rPr>
              <a:t>Anotace: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Výklad učiva o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horninách a nerostech jako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součásti neživé přírody.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Druhy a složení vybraných hornin,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výskyt, význam a  využití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hornin a nerostů.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Očekávaný výstup: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Žák umí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vysvětlit význam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hornin a nerostů.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Žák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se snaží určit a pojmenovat některé vyvřelé, usazené a přeměněné horniny podle obrázků. Dokáže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sdělit některé možnosti využití hornin a nerostů.</a:t>
            </a:r>
          </a:p>
          <a:p>
            <a:endParaRPr lang="cs-CZ" b="1" dirty="0">
              <a:solidFill>
                <a:srgbClr val="000000"/>
              </a:solidFill>
              <a:latin typeface="Arial"/>
            </a:endParaRPr>
          </a:p>
          <a:p>
            <a:r>
              <a:rPr lang="cs-CZ" b="1" dirty="0" smtClean="0">
                <a:solidFill>
                  <a:srgbClr val="000000"/>
                </a:solidFill>
                <a:latin typeface="Arial"/>
              </a:rPr>
              <a:t>Druh </a:t>
            </a:r>
            <a:r>
              <a:rPr lang="cs-CZ" b="1" dirty="0">
                <a:solidFill>
                  <a:srgbClr val="000000"/>
                </a:solidFill>
                <a:latin typeface="Arial"/>
              </a:rPr>
              <a:t>učebního materiálu: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interaktivní</a:t>
            </a: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Typická věková skupina: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9-11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let</a:t>
            </a: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Klíčová slova: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horniny, nerosty, využití hornin a nerostů</a:t>
            </a:r>
            <a:endParaRPr lang="cs-CZ" dirty="0">
              <a:solidFill>
                <a:srgbClr val="000000"/>
              </a:solidFill>
              <a:latin typeface="Arial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Pomůcky a materiál: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interaktivní tabule</a:t>
            </a: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Potřebný čas pro výuku DUM: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40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min</a:t>
            </a:r>
          </a:p>
          <a:p>
            <a:endParaRPr lang="cs-CZ" b="1" dirty="0">
              <a:solidFill>
                <a:prstClr val="black"/>
              </a:solidFill>
              <a:latin typeface="System"/>
            </a:endParaRPr>
          </a:p>
          <a:p>
            <a:r>
              <a:rPr lang="cs-CZ" b="1" dirty="0">
                <a:solidFill>
                  <a:srgbClr val="000000"/>
                </a:solidFill>
                <a:latin typeface="Arial"/>
              </a:rPr>
              <a:t>Metodické zhodnocení a popis práce s digitálním učebním </a:t>
            </a:r>
            <a:br>
              <a:rPr lang="cs-CZ" b="1" dirty="0">
                <a:solidFill>
                  <a:srgbClr val="000000"/>
                </a:solidFill>
                <a:latin typeface="Arial"/>
              </a:rPr>
            </a:br>
            <a:r>
              <a:rPr lang="cs-CZ" b="1" dirty="0">
                <a:solidFill>
                  <a:srgbClr val="000000"/>
                </a:solidFill>
                <a:latin typeface="Arial"/>
              </a:rPr>
              <a:t>materiálem: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 Žáci pracovali podle pokynů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, procvičovali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a upevňovali </a:t>
            </a:r>
            <a:br>
              <a:rPr lang="cs-CZ" dirty="0">
                <a:solidFill>
                  <a:srgbClr val="000000"/>
                </a:solidFill>
                <a:latin typeface="Arial"/>
              </a:rPr>
            </a:br>
            <a:r>
              <a:rPr lang="cs-CZ" dirty="0">
                <a:solidFill>
                  <a:srgbClr val="000000"/>
                </a:solidFill>
                <a:latin typeface="Arial"/>
              </a:rPr>
              <a:t>poznatky o tématu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dle svých schopností prostřednictvím </a:t>
            </a:r>
            <a:r>
              <a:rPr lang="cs-CZ" dirty="0">
                <a:solidFill>
                  <a:srgbClr val="000000"/>
                </a:solidFill>
                <a:latin typeface="Arial"/>
              </a:rPr>
              <a:t>interaktivní </a:t>
            </a:r>
            <a:r>
              <a:rPr lang="cs-CZ" dirty="0" smtClean="0">
                <a:solidFill>
                  <a:srgbClr val="000000"/>
                </a:solidFill>
                <a:latin typeface="Arial"/>
              </a:rPr>
              <a:t>tabule.</a:t>
            </a:r>
            <a:endParaRPr lang="cs-CZ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065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HORNINY A NEROSTY (MINERÁLY)</a:t>
            </a:r>
            <a:endParaRPr lang="cs-CZ" dirty="0"/>
          </a:p>
        </p:txBody>
      </p:sp>
      <p:pic>
        <p:nvPicPr>
          <p:cNvPr id="1026" name="Picture 2" descr="C:\Users\dedeckoval.2ZSJC\AppData\Local\Microsoft\Windows\Temporary Internet Files\Content.IE5\08O2N8O6\MC90040602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06" y="1700807"/>
            <a:ext cx="3240360" cy="2095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edeckoval.2ZSJC\AppData\Local\Microsoft\Windows\Temporary Internet Files\Content.IE5\U32SG5N5\MC90044170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24668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45106" y="4408429"/>
            <a:ext cx="5038367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SOUČÁST NEŽIVÉ PŘÍRODY</a:t>
            </a:r>
          </a:p>
          <a:p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15793" y="5590437"/>
            <a:ext cx="6009146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TVOŘÍ  POVRCH  NAŠÍ  PLANETY</a:t>
            </a:r>
          </a:p>
          <a:p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034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HORNINY - VÝSKYT </a:t>
            </a:r>
            <a:endParaRPr lang="cs-CZ" dirty="0"/>
          </a:p>
        </p:txBody>
      </p:sp>
      <p:pic>
        <p:nvPicPr>
          <p:cNvPr id="1026" name="Picture 2" descr="C:\Users\dedeckoval.2ZSJC\AppData\Local\Microsoft\Windows\Temporary Internet Files\Content.IE5\F26KDZB6\MC9004262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51" y="3501008"/>
            <a:ext cx="1827886" cy="1228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edeckoval.2ZSJC\AppData\Local\Microsoft\Windows\Temporary Internet Files\Content.IE5\U32SG5N5\MC9004262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551" y="1988840"/>
            <a:ext cx="1827886" cy="119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10714" y="2324790"/>
            <a:ext cx="52375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</a:rPr>
              <a:t> NA  DNĚ  MOŘÍ  A  OCEÁNŮ</a:t>
            </a:r>
            <a:endParaRPr lang="cs-CZ" sz="2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10714" y="3853417"/>
            <a:ext cx="45224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5">
                    <a:lumMod val="50000"/>
                  </a:schemeClr>
                </a:solidFill>
              </a:rPr>
              <a:t> V  HORÁCH  A  POHOŘÍ</a:t>
            </a:r>
            <a:endParaRPr lang="cs-CZ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10714" y="5157192"/>
            <a:ext cx="574888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 V NÍŽINÁCH   JSOU  PŘEKRYTY </a:t>
            </a:r>
          </a:p>
          <a:p>
            <a:r>
              <a:rPr lang="cs-CZ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1">
                    <a:lumMod val="50000"/>
                  </a:schemeClr>
                </a:solidFill>
              </a:rPr>
              <a:t>    PŮDOU</a:t>
            </a:r>
            <a:endParaRPr lang="cs-CZ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9" name="Picture 5" descr="C:\Users\dedeckoval.2ZSJC\AppData\Local\Microsoft\Windows\Temporary Internet Files\Content.IE5\W0M8ZI08\MC90043434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37" y="5158471"/>
            <a:ext cx="1841500" cy="120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35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HORNINY - VZNIK  </a:t>
            </a:r>
            <a:endParaRPr lang="cs-CZ" dirty="0"/>
          </a:p>
        </p:txBody>
      </p:sp>
      <p:sp>
        <p:nvSpPr>
          <p:cNvPr id="3" name="Ovál 2"/>
          <p:cNvSpPr/>
          <p:nvPr/>
        </p:nvSpPr>
        <p:spPr>
          <a:xfrm>
            <a:off x="322281" y="1916832"/>
            <a:ext cx="3384376" cy="1440160"/>
          </a:xfrm>
          <a:prstGeom prst="ellipse">
            <a:avLst/>
          </a:prstGeom>
          <a:solidFill>
            <a:srgbClr val="99CC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VYVŘELÉ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" name="Ovál 3"/>
          <p:cNvSpPr/>
          <p:nvPr/>
        </p:nvSpPr>
        <p:spPr>
          <a:xfrm>
            <a:off x="322281" y="3573016"/>
            <a:ext cx="3384376" cy="1440160"/>
          </a:xfrm>
          <a:prstGeom prst="ellipse">
            <a:avLst/>
          </a:prstGeom>
          <a:solidFill>
            <a:srgbClr val="99CC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USAZENÉ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323528" y="5229200"/>
            <a:ext cx="3384376" cy="1440160"/>
          </a:xfrm>
          <a:prstGeom prst="ellipse">
            <a:avLst/>
          </a:prstGeom>
          <a:solidFill>
            <a:srgbClr val="99CC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PŘEMĚNĚNÉ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40015" y="1988840"/>
            <a:ext cx="560134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rgbClr val="C00000"/>
                </a:solidFill>
              </a:rPr>
              <a:t> CHLADNUTÍM A TUHNUTÍM </a:t>
            </a:r>
          </a:p>
          <a:p>
            <a:r>
              <a:rPr lang="cs-CZ" sz="2800" b="1" dirty="0" smtClean="0">
                <a:solidFill>
                  <a:srgbClr val="C00000"/>
                </a:solidFill>
              </a:rPr>
              <a:t>     MAGMATU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24856" y="3356992"/>
            <a:ext cx="489999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ZVĚTRÁVÁNÍM  A  </a:t>
            </a:r>
          </a:p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 PŘEMÍSTĚNÍM NA MÍSTO </a:t>
            </a:r>
          </a:p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 USAZENÍ </a:t>
            </a:r>
          </a:p>
          <a:p>
            <a:r>
              <a:rPr lang="cs-CZ" sz="2800" b="1" dirty="0"/>
              <a:t> </a:t>
            </a:r>
            <a:r>
              <a:rPr lang="cs-CZ" sz="2800" b="1" dirty="0" smtClean="0"/>
              <a:t>    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99526" y="5041339"/>
            <a:ext cx="545630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PŘEMĚNOU  VYVŘELÝCH </a:t>
            </a:r>
          </a:p>
          <a:p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A USAZENÝCH HORNIN</a:t>
            </a:r>
          </a:p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 PŮSOBENÍM TLAKU A TEPLA</a:t>
            </a:r>
          </a:p>
          <a:p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   NITRA  ZEMĚ</a:t>
            </a:r>
            <a:endParaRPr lang="cs-CZ" sz="28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36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VYVŘELÉ  HORNINY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53628" y="1887215"/>
            <a:ext cx="785612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MAGMA</a:t>
            </a:r>
            <a:r>
              <a:rPr lang="cs-CZ" sz="2800" dirty="0" smtClean="0"/>
              <a:t> (ROZTAVENÁ  HORNINA)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JE VYTLAČOVÁNA Z HLOUBKY ZEMĚ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/>
              <a:t> TEPLOTA  </a:t>
            </a:r>
            <a:r>
              <a:rPr lang="cs-CZ" sz="2800" dirty="0" smtClean="0">
                <a:solidFill>
                  <a:srgbClr val="C00000"/>
                </a:solidFill>
              </a:rPr>
              <a:t>650 – 1200 °c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/>
              <a:t> CHLADNE A TUHNE  ZA  NIŽŠÍCH  TEPLOT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A  TLAKŮ</a:t>
            </a:r>
            <a:endParaRPr lang="cs-CZ" sz="2800" dirty="0"/>
          </a:p>
        </p:txBody>
      </p:sp>
      <p:pic>
        <p:nvPicPr>
          <p:cNvPr id="3074" name="Picture 2" descr="C:\Users\dedeckoval.2ZSJC\AppData\Local\Microsoft\Windows\Temporary Internet Files\Content.IE5\OHDOP8ZZ\MC9002829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221088"/>
            <a:ext cx="7200799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58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VYVŘELÁ HORNINA</a:t>
            </a:r>
            <a:endParaRPr lang="cs-CZ" dirty="0"/>
          </a:p>
        </p:txBody>
      </p:sp>
      <p:pic>
        <p:nvPicPr>
          <p:cNvPr id="4098" name="Picture 2" descr="http://www.ped.muni.cz/wbio/studium/stud_mat/Mat-mat/Kameny/grani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62" y="2996952"/>
            <a:ext cx="5040916" cy="3597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ped.muni.cz/wbio/studium/stud_mat/Mat-mat/Kameny/kremen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779" y="1962050"/>
            <a:ext cx="2489666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ped.muni.cz/wbio/studium/stud_mat/Mat-mat/Kameny/ortokla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782" y="3532749"/>
            <a:ext cx="2489666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8" descr="data:image/jpeg;base64,/9j/4AAQSkZJRgABAQAAAQABAAD/2wCEAAkGBhQSEBQUEBQVFBUVFRQUFBQVFBQVFBUUFBQVFBUUFRQXHCYeFxkkGRQUHy8gJCcqLCwsFR4xNTAqNScrLCkBCQoKDgwOFA8PGCklHCQpKSwpKSksKSwsKSwsKSwsLCksKSksLCwpKSkpLCwpLCkpKSkpKSkpLCwpLCkpLCwpKf/AABEIAMIBAwMBIgACEQEDEQH/xAAbAAACAwEBAQAAAAAAAAAAAAAAAQIDBAUGB//EADkQAAEDAgQDBQcCBgMBAQAAAAEAAhEDIQQSMUEFUWETInGBkQYyUqGx0fDB4RQjQmKS8RVygjMH/8QAGQEBAQEBAQEAAAAAAAAAAAAAAAECAwQF/8QAIREBAQACAgMBAAMBAAAAAAAAAAECEQMhEjFBUSJhcRP/2gAMAwEAAhEDEQA/APWAKSAFIBRBCYCAEwEAFIBACaAAThCaoIThEoDkDhfNvaNtUVHU3gvcDmD93NjK12UdB6yvpGcLxn/6S9vZ0iJ7QF0EahsX+eWPNYzuptqPJuwNwSxzTu4gNnpAJWijQDR3Gm9rRJPIDdYKnHx2YYczaupqdo85xFgW6XKXD8W57g52abMOY8y3KYOl5C5eW2nosDj6lKk6nDMmYFoeJaHEaggiDtE+SqrY2syo1xJ7wG+Zhse7Dre6dPFV/wAYGEioSBIFwLSeQkxO63OwzKrAHPIAuADIJ2J8L+pWtec6q+nQ4J7XGnDa8uadHaub05keN/ova0agc0OaQQRII0IXx/FVA2Q4xB1PpJ813vZfjb8PUy1CRSd5gnmORmP16cePkyxus/X6ZYy9x9FhMBKnUDgC0yCpwvY5FCIUwEoVEISyqaIQQLVFWwoOaghCi4KcKJCCsqJCsIUCiKylCmVEhQQyoUoQgjCYCE1FMJpIVEkJJSgkSlKSEDlRc5IlQLlRViK4a0ucYAEk9AvnHFuIGq4l1ySYESTJsAvccaq/yyLCdyYFpMn+2wnxXiKjqbXfyyHOIvUNmx/aOR57+C83Nd3TeLLheDXLne91OnVzj0WbiGDeCchY28964Ja60Eb6HwK24zijRHeBG4GkC5J81y6eOzw0loDife0DYAFrnZc9/wBNL8VxB7gRXptpywtzU4LDb4Rdptfl0S4Xx6W5HGagsC67XRoJGh0ud1Y6XNMiWts0xIaTJNoMjz9dufV4GWmXgmb93+7SRePBWZT4ncdbHRVbeL7R6wdZ/IWbB40sb2dQl7RGSxm2zpINuhnlZYXl1AQ6SDodRE6HkrH48OLSPMibACdIvy8Z829j1XBfb/sXNZllhMQXHQW7trERp+y99wf2moYkxTd3onKRBgctivhDONEP07o90FggaxFrc/Mrp8G4/Up1A5hynMXAaC8WaDpuI0MrpLcU6r72E1532d9rW4iA8BjjprBPK+hXoZXoxsym4yCEEIlEqoUKLgppOQVwkQpQkVBUQoFWuUCERAhRIUyolBCEJwhBGE0JrKkmhOFRFClCIQKFEqSRCCpy4vtDxnsWhrI7R85QSLAauM/hK7NZ4AJNgASfAL5d7QcVFavUIAAJi8F3dsBOwsufJn4zUak2sq8RfV/ruZBLjIy6xMkD63XOq0wTEDkLkR4EKns3EHKDoOeviPFJrHfnNeX/AFtndSAJBDqbp5uyvEcxaQb+auw2HzH+YNRIHhvpr0SDXOJBvbfQxt0VjaZa0B1yNIB3WqhuxDmOhpsdiZE7SNdN1dRx5fawNpJu9pGh5HQenrjdBJmP3/N1pZgGuM+6Ys4Hp8/BTxlUsZWL3E1Tncbkm+aLA38FzMRRDSC0HTvDl4Tr6LVWc+n77QW21I5xIja6uqgOALTOltxrY/m6zN4ntzaBE5mET4j5KJoFzZzGZ5W9eeq1/wDHhxJOUWJB5xG6lTY6mD3cw2cF18vxlLh3EalIgAtJ2OoHIOA21HmV9W4F7UZoa8ggtBue8LA2+MdV8ey5DmZa181tbwfRdrgHGGTdzmEXDCQWOMi3e92xPeF+qS3HuL7fb6dUOALTIOhUivnnC/abI8tY8EXMH3THX0vYr2nC+LsrtltnD3mzJH3HVejHkmTFmm+UpQhdERSKCUwoIEKMKwhQQVkKJCsKiQiK0KUIQVhNJCyqSEgiVVNCUolECqr4hrBL3BviVzuPca7BrQ0S50x0iLkea8RxHjVRzruMxPMxPLkuOfLMbr63MdtHtV7XPqO7Kh3W2l27p08B815wYJrZzX89VpfSkg20m066rK6rY3tz6dYXDy8u2taaGVcwgkNGwFvmstBhBMuy3tuD49VSKpDgBzEcvKFqw7HExYSddCecBL2JjWT6g/pyVzmzp+/yVGNpOAsTblA9VlNcnQ66Hn9lmSmxiC6Q4ETMSQTbQwujQrd3NoOpEaxqNpWBrCfGN7LRTDXtIJIykggCx5G3Rb9RFWJxjXEtEkRedieQ1XPqPsYOk7RMW/RdZ1FoIIaDba6zYnDt7zgDO9psN4+yTQw4fGhzSNxqDy6fhWmhiS0QDaDY/UFcr/jS9+YmAdwCCBIHlK2VLWJzTv8AqYWrj+Jtuos7l9CdtwYtHkfVZMRw4EywZTyH1119Fdh3nQ94bbxPNbDRytPObyI+XJY8rF0wjiDgR2hLg0Q12Y5mjYeX5C9BwnjcOHZuIdHdM5SfA6TvBkLivZ2jTYA/6ChTwYYRlM82m3p+yt189j6/wH2l7SGVoD9A6wBPIjY+FivQZl8m4di8zRHXXUam/wCbL3vs/wAWztFN7peBYzOca+oC7cXLvqs3F2pQopyvQyZKiUJKBFRKkVEoiKE0IKJRKjKJUaTlKVAlKUEyVF9SATyBPoolyprEEEHQgg+BsVdI8BxHjDq1Qvdb4RybsJWN1QGfRb+Iez1Zr+43tG7EESRtLTcHwkeCyVuFVGiXtcBYyRYTzI/VfNy4857jvuML8Xlt+RGixCo7N3S0SdBpA6wZRidf3H15Kimwg22VxxiVsfTMd8iZsACIPiLIp14sQDtJ1TdUIbff5byoVa41bBBjzlXXwWuxUtIIvBsFXhnA5Wja0an1+6RblbeZOhkxGwjxBWYVXGC0ydyQLj8+is7RpxFYge6XHYD7qIrFzCWg6TvY6rRh6hjvC2+91eWjL3db3FvKyWyDk4fH1JPWwkDwWnEvAEzNo15+GqeJw09LagBZ30YEDWYDR1HyWtyohTqAOyusN95UquCaT3SQCD1v53ARW4aC759FNg21ifzor5fi6UUXRYnmD9lqFUuAbmB5Dfz5qmvhYbaRv4KtmGLmgA36/VS6vaN9Jx0i155+ZVWKrRqL8vhHMqqlTc1xlxtY/kLR2Wex1P06lcr1Wo18Mxg2EOj6CwC9z7GYMOfnc+7ACGAayIzHwn1Pr82oNLKrRexLZOhB8fGZX0r2Hblc7OLvZ3TMmGnTzmf/ACt8c/nEyvT2BQhC+g5BIoKRKISRTlRJUCQhCDICnKgnKNJJEIlSlBAtVFSkVrSIV2Oa5h5LLjh/Kqf9HfQrskBc/HkQRzsly6R5TD4Vr2AOAjUyB9fInyVtfguDbTqOLiHBsjIScz3EWyukZQAfM9FHCUQQ5p1aSPzzBWfiFBhFztEHVeb/AK4zHuLHmalUNJiSOuqrrV2lo2jaD6ytmIw0akLFXw/n8guG8HTtbRxO0g+MHbp+qrc8bCLm/j4Lm1qbgYHyUKdRw5rU4/spt2cM5oPeJjnAIBjedvNTOZomxPQ687LngOImdfBVve5p70+sJ4pt1qdcxDvl4TsVCm3UkE72kHrC5o4rGrPCImOUla6FQubmYIabE+ESCNj91m42e1lbKRBuXb6aQNrG6oc4F82HLr6bqlrTMtvtf7KyjiGk3gHeemkHZTWhoDGwY/2VRSqFrpbGl+gN9PJWOc0iL6+oj91maTmJgxOnTlok0Lnul1t4lQqVSyI0mCQrKGHl4BOURMjeJjy5roUeG5pAM6f9RO457qbkoy0G5wSHd7MOfn+i9x7GuIc0kWJAaeerSR0vC5+A4QxjDYE8zf5Lu4R+avRjfIfo79CumOPfkzll1p6xKUpSK9zBykgJoIpKRUSohIQhBgBUgVWCmCjSyVKVVKlmQTlRfUhIuWatUUt0CpiFyeIV1fiHLDiRK82eVHLqVMlTNoHa+O/0B8iubxbHjMI2XTxDJEH/AF19fquJxHAOcRlv+fRebKbax6rmYnE5nfnooUnSY18lOrhsrofvuLwea04ahlETJKlxmnTemSth8l9Rz281naL6WXVxtK3dGuvl4KjDcLcTefmrMuuyt+DwrXZQRZZeLYVodlaF6TCNawaEkDU7fZc3ieHLnZtJ0Wd2dsPMVcLbzVVGkWGWktPMEj6LrnDGef0KQwfmus5flXTC+gbHOZ5bjzUHYdw+67DKLd0Zf9KTkNMWFpzOfuiLENzd60f1CB16aLTRpk6jpJk/VTyXt+eS20nN3+izllAqOBBMkTbY6BdrhzI2gafqP1WbC4oCRmIbuBv910GcXpspmGBzzIBOw5zz8lnyxiatXkro+zdLPXzbMb9BlHzLv8Vx6WMmnMEEmBy38za/l1C9X7L4XJSJOrr9YAsF6+Kb0xXWLUgm5yiF6kSSKCVHMgZUUEpFAkIQg5qcqITCqpSnKiE1AnFZ3C6vcqiFmjNWprJVorouaqalNcssdji4mksFTCy2dRz6ciu5XpLm4hmSfhOvQ81x1qq4uNYCGyHZgA28mY0JVVCgdvNdQ0hYO3907+v6Jfw8XieoG3glm61L+udUwTnFuUxrcc/9BaKJIkAkxuo1ajbt7zSTrBd5d38sFow2AqQcveGpygmI3I1G6zMItWNeSOu6qqAuHP6BaaVIh4MtA1JJj1WSq7vGAGtk7iSQbwNgpeMZC0zcK1tDuztMT15K59KRI11hdTCUGnC698uPdLQZboSCRYiOcqYcW7otcGrSBk28AAPkFA0BEyLeq24otAIaJI1IsB91jDJJmB0JAHkTqs3CykUmQFXWdBgbLtYPhpIMgWGaQZtoB6mfRZGcLOrzE3jUq3iyknSysVHEEarpUMOSA42B/bbXdH8O0SAwPcdCS4ZQY2Fpsdea6VGgSRniws0WA8tlZxY/UuX4vwFCSCR3W2aOf4f05L2eBMNAXmcEySOQ069fBejoGy9fH7c2ovQHKoFPMu6LS5QzKJcolyCzMjMqsyMygszIVWZCDImkChVUghJMlQIqEKaSggQolqsKSgy1aKxVsP6Lqvasz2rjniOBiMIRpdvzb9woYc3iYnQ6tPjy8V3X4fkudiuGaltjuNj4j9VidVVlXAVGNlzC1piZGek7f3oI8nQeq5j6Lrljo1yw4jLOwv8AqvS+z/tQaIFHENBYbNcb5doJ/qZ46eC5PEnMbVcKUhg0OYOAMXaHN25H66rvljLJZSOPie3eMtXM4SDmNza3vDXzTGGDYF8oK6dBzTfMfzkbfNXMw2YxmH/pt/lK5zjXdcY0nB1r3jUeXkukxpNP+4BzQ0S0tkyHTEG5+Sk/CgjVhvrmjzvCpNCDr6OEKzHRtyauGImxBFj9iqcu0eELv16RI7xLojrzjfxWKQNGx1t+gXK4aptiw+HIPdBPh99F0KWDcLvcG28XeX7BTp1iRa3gL+syrjRa0xOdx+GZ88wH2WpEtQpUwLNEDnueq0Uac/8AXn8Xh06/glSw03cLfDqPM7+Gnit1DDEm6zrdRfgKW667As+HowtIC9eGOohyjMkkStiUpEqBRKgeZGZQlKUFmZCrlCIpBTlVgqUo0lKcqMolBJJKUSoBKE5USVA1W9qkSlKeOxQbIsVa4KstWLxiithQdlidwwflvoukXkI7XmFnw16o5vZkAAgOA0zNBt4i6oxVOSCGNAE6WuY3OugXXIBTGHG0K6y9Dzz2nlppv6QrhWZF5m1sp+RXZ/hUv4RXVN1yalXNGRr7aWjzuoupPd/SB1P2C7H8OBulkaFm42jl0uGH+onwFh9/mt1DBgCALegV+cbBSa0lScYdOkFso01VTprSwLtjx6FzVKVWCmCuvjpEpQSoyiVkOVElIlKUAUSkSoyoJIUZQiKQnKrDlIFVpOU5UMyMygmhRlEqCSUpSkgZSQShbx9I5TuNZa76Tmx3c1I5v/oQQHNiLEFzedjKr4fx01ThxkA7em+r7xOUMIEaXnMOS6DsAwmSJIzwSTIzgB2U7SAqqXCKbRTDQW9kC2mQ50ta6JbM3FhryVGSvxrK9jXtDc4aWucSGOJcQWNflgOAAMGJzAdVXheM9pUfTAaKjaj2ZS43ZTIDn6f3e6J8hddGrw1jrEEg5ZbmOU5ILZHSB47yqXcCpEzDp7U1g4PcHCo4Q5wOoncadFNDBU48BTfVy/ymVDTcZ71nBjnhsRAcdJmB5K6lxMmpUp5QHscwAZj32PEioDlsIDrf2la3cFpGQR3XP7RzJOQvkHMW+IBjQkaK84JnadpAz5SzNvlJzR6rPiOM/jjhTr1OzEUHVWuGe57IA27u8/Ja3Y4tpGpUEAAOsc0ggERYXJMQrv8AhaeSqzvZaxc6p3tS8Q6DtIGysr8Na+iaRJyluWdxHumeYgHyTxVkq8Sptz53AdnHaQHODCcupA/ub6+MKtj2tqNZbvGCSSMpzZNIvLu6OZstB4QwvL3gOe5hpv5FrokRrFtCTEmNUN4PTDqbmyDTYKYvMsBBAdIM3EzY3N7p4oyUOO03FuoY6nUqB57tqbwwiCP7gVvw+PYaXaOIaNHXJyuzZCw2BkO7umqyj2dpgANdUbDarGw4AhtZ2ZwBidQIWihwdjaT6Ykte5ziHZT75lwjLGUnaN1qQL/m29oWRcOotBJgHtg4tItIPdIjcq2jx2m57mg2DWOD/wCl2d5pgN3JzCLTMiFmZ7NUxEOfbsY7wP8A8HF9PVvNx8rKVP2bpiQ11RoyGmAHN7rO07XKO7fvSLzYwtwdGhxJj3NDSDnaXsIuHtBAdB5gkSOvjGuVysJwZtN1PKTlpdrlBiZqmSLAd0Xjx6Lpyr8DlEpSlK5BkpJSiUASokoJUSoJShRQqjMHKQKqBTCqrZTlVpyoJyiVCU1BOUSooCKk4T0VfZu+L5furEIKuyf8fy/dLsn/ABj/ABP3V4KEGfs3/EP8T90+zf8AEP8AE/dXJhTsUZH/ABD0P3Ugx3Meh+6tThOxT2b/AIm+h+6BTfzHofur0AJ2KezdzHp+6l2R5/JWwhXsV9mefyTFM8/krEK7qIZDzHp+6eR3xD/H91MJgq7ohkd8Q/x/dAa7mP8AH91OUSmw0SlKRKgJRKUpSgCUiUpSlRAhJCozBMIQqqSEIUEk0IRQEwhCiJIQhFBQUIQMoCEIGmkhESCQQhFCEIQNNCFUNEoQgAgoQgEihCCKRQhEJJCFBFCEIP/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" name="AutoShape 10" descr="data:image/jpeg;base64,/9j/4AAQSkZJRgABAQAAAQABAAD/2wCEAAkGBhQSEBQUEBQVFBUVFRQUFBQVFBQVFBUUFBQVFBUUFRQXHCYeFxkkGRQUHy8gJCcqLCwsFR4xNTAqNScrLCkBCQoKDgwOFA8PGCklHCQpKSwpKSksKSwsKSwsKSwsLCksKSksLCwpKSkpLCwpLCkpKSkpKSkpLCwpLCkpLCwpKf/AABEIAMIBAwMBIgACEQEDEQH/xAAbAAACAwEBAQAAAAAAAAAAAAAAAQIDBAUGB//EADkQAAEDAgQDBQcCBgMBAQAAAAEAAhEDIQQSMUEFUWETInGBkQYyUqGx0fDB4RQjQmKS8RVygjMH/8QAGQEBAQEBAQEAAAAAAAAAAAAAAAECAwQF/8QAIREBAQACAgMBAAMBAAAAAAAAAAECEQMhEjFBUSJhcRP/2gAMAwEAAhEDEQA/APWAKSAFIBRBCYCAEwEAFIBACaAAThCaoIThEoDkDhfNvaNtUVHU3gvcDmD93NjK12UdB6yvpGcLxn/6S9vZ0iJ7QF0EahsX+eWPNYzuptqPJuwNwSxzTu4gNnpAJWijQDR3Gm9rRJPIDdYKnHx2YYczaupqdo85xFgW6XKXD8W57g52abMOY8y3KYOl5C5eW2nosDj6lKk6nDMmYFoeJaHEaggiDtE+SqrY2syo1xJ7wG+Zhse7Dre6dPFV/wAYGEioSBIFwLSeQkxO63OwzKrAHPIAuADIJ2J8L+pWtec6q+nQ4J7XGnDa8uadHaub05keN/ova0agc0OaQQRII0IXx/FVA2Q4xB1PpJ813vZfjb8PUy1CRSd5gnmORmP16cePkyxus/X6ZYy9x9FhMBKnUDgC0yCpwvY5FCIUwEoVEISyqaIQQLVFWwoOaghCi4KcKJCCsqJCsIUCiKylCmVEhQQyoUoQgjCYCE1FMJpIVEkJJSgkSlKSEDlRc5IlQLlRViK4a0ucYAEk9AvnHFuIGq4l1ySYESTJsAvccaq/yyLCdyYFpMn+2wnxXiKjqbXfyyHOIvUNmx/aOR57+C83Nd3TeLLheDXLne91OnVzj0WbiGDeCchY28964Ja60Eb6HwK24zijRHeBG4GkC5J81y6eOzw0loDife0DYAFrnZc9/wBNL8VxB7gRXptpywtzU4LDb4Rdptfl0S4Xx6W5HGagsC67XRoJGh0ud1Y6XNMiWts0xIaTJNoMjz9dufV4GWmXgmb93+7SRePBWZT4ncdbHRVbeL7R6wdZ/IWbB40sb2dQl7RGSxm2zpINuhnlZYXl1AQ6SDodRE6HkrH48OLSPMibACdIvy8Z829j1XBfb/sXNZllhMQXHQW7trERp+y99wf2moYkxTd3onKRBgctivhDONEP07o90FggaxFrc/Mrp8G4/Up1A5hynMXAaC8WaDpuI0MrpLcU6r72E1532d9rW4iA8BjjprBPK+hXoZXoxsym4yCEEIlEqoUKLgppOQVwkQpQkVBUQoFWuUCERAhRIUyolBCEJwhBGE0JrKkmhOFRFClCIQKFEqSRCCpy4vtDxnsWhrI7R85QSLAauM/hK7NZ4AJNgASfAL5d7QcVFavUIAAJi8F3dsBOwsufJn4zUak2sq8RfV/ruZBLjIy6xMkD63XOq0wTEDkLkR4EKns3EHKDoOeviPFJrHfnNeX/AFtndSAJBDqbp5uyvEcxaQb+auw2HzH+YNRIHhvpr0SDXOJBvbfQxt0VjaZa0B1yNIB3WqhuxDmOhpsdiZE7SNdN1dRx5fawNpJu9pGh5HQenrjdBJmP3/N1pZgGuM+6Ys4Hp8/BTxlUsZWL3E1Tncbkm+aLA38FzMRRDSC0HTvDl4Tr6LVWc+n77QW21I5xIja6uqgOALTOltxrY/m6zN4ntzaBE5mET4j5KJoFzZzGZ5W9eeq1/wDHhxJOUWJB5xG6lTY6mD3cw2cF18vxlLh3EalIgAtJ2OoHIOA21HmV9W4F7UZoa8ggtBue8LA2+MdV8ey5DmZa181tbwfRdrgHGGTdzmEXDCQWOMi3e92xPeF+qS3HuL7fb6dUOALTIOhUivnnC/abI8tY8EXMH3THX0vYr2nC+LsrtltnD3mzJH3HVejHkmTFmm+UpQhdERSKCUwoIEKMKwhQQVkKJCsKiQiK0KUIQVhNJCyqSEgiVVNCUolECqr4hrBL3BviVzuPca7BrQ0S50x0iLkea8RxHjVRzruMxPMxPLkuOfLMbr63MdtHtV7XPqO7Kh3W2l27p08B815wYJrZzX89VpfSkg20m066rK6rY3tz6dYXDy8u2taaGVcwgkNGwFvmstBhBMuy3tuD49VSKpDgBzEcvKFqw7HExYSddCecBL2JjWT6g/pyVzmzp+/yVGNpOAsTblA9VlNcnQ66Hn9lmSmxiC6Q4ETMSQTbQwujQrd3NoOpEaxqNpWBrCfGN7LRTDXtIJIykggCx5G3Rb9RFWJxjXEtEkRedieQ1XPqPsYOk7RMW/RdZ1FoIIaDba6zYnDt7zgDO9psN4+yTQw4fGhzSNxqDy6fhWmhiS0QDaDY/UFcr/jS9+YmAdwCCBIHlK2VLWJzTv8AqYWrj+Jtuos7l9CdtwYtHkfVZMRw4EywZTyH1119Fdh3nQ94bbxPNbDRytPObyI+XJY8rF0wjiDgR2hLg0Q12Y5mjYeX5C9BwnjcOHZuIdHdM5SfA6TvBkLivZ2jTYA/6ChTwYYRlM82m3p+yt189j6/wH2l7SGVoD9A6wBPIjY+FivQZl8m4di8zRHXXUam/wCbL3vs/wAWztFN7peBYzOca+oC7cXLvqs3F2pQopyvQyZKiUJKBFRKkVEoiKE0IKJRKjKJUaTlKVAlKUEyVF9SATyBPoolyprEEEHQgg+BsVdI8BxHjDq1Qvdb4RybsJWN1QGfRb+Iez1Zr+43tG7EESRtLTcHwkeCyVuFVGiXtcBYyRYTzI/VfNy4857jvuML8Xlt+RGixCo7N3S0SdBpA6wZRidf3H15Kimwg22VxxiVsfTMd8iZsACIPiLIp14sQDtJ1TdUIbff5byoVa41bBBjzlXXwWuxUtIIvBsFXhnA5Wja0an1+6RblbeZOhkxGwjxBWYVXGC0ydyQLj8+is7RpxFYge6XHYD7qIrFzCWg6TvY6rRh6hjvC2+91eWjL3db3FvKyWyDk4fH1JPWwkDwWnEvAEzNo15+GqeJw09LagBZ30YEDWYDR1HyWtyohTqAOyusN95UquCaT3SQCD1v53ARW4aC759FNg21ifzor5fi6UUXRYnmD9lqFUuAbmB5Dfz5qmvhYbaRv4KtmGLmgA36/VS6vaN9Jx0i155+ZVWKrRqL8vhHMqqlTc1xlxtY/kLR2Wex1P06lcr1Wo18Mxg2EOj6CwC9z7GYMOfnc+7ACGAayIzHwn1Pr82oNLKrRexLZOhB8fGZX0r2Hblc7OLvZ3TMmGnTzmf/ACt8c/nEyvT2BQhC+g5BIoKRKISRTlRJUCQhCDICnKgnKNJJEIlSlBAtVFSkVrSIV2Oa5h5LLjh/Kqf9HfQrskBc/HkQRzsly6R5TD4Vr2AOAjUyB9fInyVtfguDbTqOLiHBsjIScz3EWyukZQAfM9FHCUQQ5p1aSPzzBWfiFBhFztEHVeb/AK4zHuLHmalUNJiSOuqrrV2lo2jaD6ytmIw0akLFXw/n8guG8HTtbRxO0g+MHbp+qrc8bCLm/j4Lm1qbgYHyUKdRw5rU4/spt2cM5oPeJjnAIBjedvNTOZomxPQ687LngOImdfBVve5p70+sJ4pt1qdcxDvl4TsVCm3UkE72kHrC5o4rGrPCImOUla6FQubmYIabE+ESCNj91m42e1lbKRBuXb6aQNrG6oc4F82HLr6bqlrTMtvtf7KyjiGk3gHeemkHZTWhoDGwY/2VRSqFrpbGl+gN9PJWOc0iL6+oj91maTmJgxOnTlok0Lnul1t4lQqVSyI0mCQrKGHl4BOURMjeJjy5roUeG5pAM6f9RO457qbkoy0G5wSHd7MOfn+i9x7GuIc0kWJAaeerSR0vC5+A4QxjDYE8zf5Lu4R+avRjfIfo79CumOPfkzll1p6xKUpSK9zBykgJoIpKRUSohIQhBgBUgVWCmCjSyVKVVKlmQTlRfUhIuWatUUt0CpiFyeIV1fiHLDiRK82eVHLqVMlTNoHa+O/0B8iubxbHjMI2XTxDJEH/AF19fquJxHAOcRlv+fRebKbax6rmYnE5nfnooUnSY18lOrhsrofvuLwea04ahlETJKlxmnTemSth8l9Rz281naL6WXVxtK3dGuvl4KjDcLcTefmrMuuyt+DwrXZQRZZeLYVodlaF6TCNawaEkDU7fZc3ieHLnZtJ0Wd2dsPMVcLbzVVGkWGWktPMEj6LrnDGef0KQwfmus5flXTC+gbHOZ5bjzUHYdw+67DKLd0Zf9KTkNMWFpzOfuiLENzd60f1CB16aLTRpk6jpJk/VTyXt+eS20nN3+izllAqOBBMkTbY6BdrhzI2gafqP1WbC4oCRmIbuBv910GcXpspmGBzzIBOw5zz8lnyxiatXkro+zdLPXzbMb9BlHzLv8Vx6WMmnMEEmBy38za/l1C9X7L4XJSJOrr9YAsF6+Kb0xXWLUgm5yiF6kSSKCVHMgZUUEpFAkIQg5qcqITCqpSnKiE1AnFZ3C6vcqiFmjNWprJVorouaqalNcssdji4mksFTCy2dRz6ciu5XpLm4hmSfhOvQ81x1qq4uNYCGyHZgA28mY0JVVCgdvNdQ0hYO3907+v6Jfw8XieoG3glm61L+udUwTnFuUxrcc/9BaKJIkAkxuo1ajbt7zSTrBd5d38sFow2AqQcveGpygmI3I1G6zMItWNeSOu6qqAuHP6BaaVIh4MtA1JJj1WSq7vGAGtk7iSQbwNgpeMZC0zcK1tDuztMT15K59KRI11hdTCUGnC698uPdLQZboSCRYiOcqYcW7otcGrSBk28AAPkFA0BEyLeq24otAIaJI1IsB91jDJJmB0JAHkTqs3CykUmQFXWdBgbLtYPhpIMgWGaQZtoB6mfRZGcLOrzE3jUq3iyknSysVHEEarpUMOSA42B/bbXdH8O0SAwPcdCS4ZQY2Fpsdea6VGgSRniws0WA8tlZxY/UuX4vwFCSCR3W2aOf4f05L2eBMNAXmcEySOQ069fBejoGy9fH7c2ovQHKoFPMu6LS5QzKJcolyCzMjMqsyMygszIVWZCDImkChVUghJMlQIqEKaSggQolqsKSgy1aKxVsP6Lqvasz2rjniOBiMIRpdvzb9woYc3iYnQ6tPjy8V3X4fkudiuGaltjuNj4j9VidVVlXAVGNlzC1piZGek7f3oI8nQeq5j6Lrljo1yw4jLOwv8AqvS+z/tQaIFHENBYbNcb5doJ/qZ46eC5PEnMbVcKUhg0OYOAMXaHN25H66rvljLJZSOPie3eMtXM4SDmNza3vDXzTGGDYF8oK6dBzTfMfzkbfNXMw2YxmH/pt/lK5zjXdcY0nB1r3jUeXkukxpNP+4BzQ0S0tkyHTEG5+Sk/CgjVhvrmjzvCpNCDr6OEKzHRtyauGImxBFj9iqcu0eELv16RI7xLojrzjfxWKQNGx1t+gXK4aptiw+HIPdBPh99F0KWDcLvcG28XeX7BTp1iRa3gL+syrjRa0xOdx+GZ88wH2WpEtQpUwLNEDnueq0Uac/8AXn8Xh06/glSw03cLfDqPM7+Gnit1DDEm6zrdRfgKW667As+HowtIC9eGOohyjMkkStiUpEqBRKgeZGZQlKUFmZCrlCIpBTlVgqUo0lKcqMolBJJKUSoBKE5USVA1W9qkSlKeOxQbIsVa4KstWLxiithQdlidwwflvoukXkI7XmFnw16o5vZkAAgOA0zNBt4i6oxVOSCGNAE6WuY3OugXXIBTGHG0K6y9Dzz2nlppv6QrhWZF5m1sp+RXZ/hUv4RXVN1yalXNGRr7aWjzuoupPd/SB1P2C7H8OBulkaFm42jl0uGH+onwFh9/mt1DBgCALegV+cbBSa0lScYdOkFso01VTprSwLtjx6FzVKVWCmCuvjpEpQSoyiVkOVElIlKUAUSkSoyoJIUZQiKQnKrDlIFVpOU5UMyMygmhRlEqCSUpSkgZSQShbx9I5TuNZa76Tmx3c1I5v/oQQHNiLEFzedjKr4fx01ThxkA7em+r7xOUMIEaXnMOS6DsAwmSJIzwSTIzgB2U7SAqqXCKbRTDQW9kC2mQ50ta6JbM3FhryVGSvxrK9jXtDc4aWucSGOJcQWNflgOAAMGJzAdVXheM9pUfTAaKjaj2ZS43ZTIDn6f3e6J8hddGrw1jrEEg5ZbmOU5ILZHSB47yqXcCpEzDp7U1g4PcHCo4Q5wOoncadFNDBU48BTfVy/ymVDTcZ71nBjnhsRAcdJmB5K6lxMmpUp5QHscwAZj32PEioDlsIDrf2la3cFpGQR3XP7RzJOQvkHMW+IBjQkaK84JnadpAz5SzNvlJzR6rPiOM/jjhTr1OzEUHVWuGe57IA27u8/Ja3Y4tpGpUEAAOsc0ggERYXJMQrv8AhaeSqzvZaxc6p3tS8Q6DtIGysr8Na+iaRJyluWdxHumeYgHyTxVkq8Sptz53AdnHaQHODCcupA/ub6+MKtj2tqNZbvGCSSMpzZNIvLu6OZstB4QwvL3gOe5hpv5FrokRrFtCTEmNUN4PTDqbmyDTYKYvMsBBAdIM3EzY3N7p4oyUOO03FuoY6nUqB57tqbwwiCP7gVvw+PYaXaOIaNHXJyuzZCw2BkO7umqyj2dpgANdUbDarGw4AhtZ2ZwBidQIWihwdjaT6Ykte5ziHZT75lwjLGUnaN1qQL/m29oWRcOotBJgHtg4tItIPdIjcq2jx2m57mg2DWOD/wCl2d5pgN3JzCLTMiFmZ7NUxEOfbsY7wP8A8HF9PVvNx8rKVP2bpiQ11RoyGmAHN7rO07XKO7fvSLzYwtwdGhxJj3NDSDnaXsIuHtBAdB5gkSOvjGuVysJwZtN1PKTlpdrlBiZqmSLAd0Xjx6Lpyr8DlEpSlK5BkpJSiUASokoJUSoJShRQqjMHKQKqBTCqrZTlVpyoJyiVCU1BOUSooCKk4T0VfZu+L5furEIKuyf8fy/dLsn/ABj/ABP3V4KEGfs3/EP8T90+zf8AEP8AE/dXJhTsUZH/ABD0P3Ugx3Meh+6tThOxT2b/AIm+h+6BTfzHofur0AJ2KezdzHp+6l2R5/JWwhXsV9mefyTFM8/krEK7qIZDzHp+6eR3xD/H91MJgq7ohkd8Q/x/dAa7mP8AH91OUSmw0SlKRKgJRKUpSgCUiUpSlRAhJCozBMIQqqSEIUEk0IRQEwhCiJIQhFBQUIQMoCEIGmkhESCQQhFCEIQNNCFUNEoQgAgoQgEihCCKRQhEJJCFBFCEIP/Z"/>
          <p:cNvSpPr>
            <a:spLocks noChangeAspect="1" noChangeArrowheads="1"/>
          </p:cNvSpPr>
          <p:nvPr/>
        </p:nvSpPr>
        <p:spPr bwMode="auto">
          <a:xfrm>
            <a:off x="215900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4108" name="Picture 12" descr="http://www.ped.muni.cz/wbio/studium/stud_mat/Mat-mat/Kameny/muskovit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3779" y="5163437"/>
            <a:ext cx="2513393" cy="14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3500" y="1793122"/>
            <a:ext cx="613142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ŽULA   SE  SKLÁDÁ  Z  NEROSTŮ  </a:t>
            </a:r>
          </a:p>
          <a:p>
            <a:r>
              <a:rPr lang="cs-CZ" sz="2800" dirty="0" smtClean="0">
                <a:solidFill>
                  <a:srgbClr val="C00000"/>
                </a:solidFill>
              </a:rPr>
              <a:t>     KŘEMENE,  ŽIVCE  A  SLÍDY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1" name="Vývojový diagram: děrná páska 10"/>
          <p:cNvSpPr/>
          <p:nvPr/>
        </p:nvSpPr>
        <p:spPr>
          <a:xfrm>
            <a:off x="6285086" y="589822"/>
            <a:ext cx="2127052" cy="1209032"/>
          </a:xfrm>
          <a:prstGeom prst="flowChartPunchedTap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  <a:p>
            <a:r>
              <a:rPr lang="cs-CZ" sz="36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3">
                    <a:lumMod val="75000"/>
                  </a:schemeClr>
                </a:solidFill>
              </a:rPr>
              <a:t>   </a:t>
            </a:r>
            <a:r>
              <a:rPr lang="cs-CZ" sz="3600" b="1" dirty="0" smtClean="0">
                <a:solidFill>
                  <a:schemeClr val="accent3">
                    <a:lumMod val="50000"/>
                  </a:schemeClr>
                </a:solidFill>
              </a:rPr>
              <a:t>ŽULA</a:t>
            </a:r>
          </a:p>
          <a:p>
            <a:endParaRPr lang="cs-CZ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793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USAZENÉ  HORNINY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546983" y="1988840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ZVĚTRÁVÁNÍM </a:t>
            </a:r>
            <a:r>
              <a:rPr lang="cs-CZ" sz="2800" dirty="0" smtClean="0"/>
              <a:t>(ROZPADEM)</a:t>
            </a:r>
            <a:endParaRPr lang="cs-CZ" sz="2800" dirty="0"/>
          </a:p>
        </p:txBody>
      </p:sp>
      <p:pic>
        <p:nvPicPr>
          <p:cNvPr id="5122" name="Picture 2" descr="C:\Users\dedeckoval.2ZSJC\AppData\Local\Microsoft\Windows\Temporary Internet Files\Content.IE5\L0YC2KHV\MC90040780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439" y="3429000"/>
            <a:ext cx="7261983" cy="3256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6983" y="2419728"/>
            <a:ext cx="818749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>
                <a:solidFill>
                  <a:srgbClr val="C00000"/>
                </a:solidFill>
              </a:rPr>
              <a:t> USAZOVÁNÍM  </a:t>
            </a:r>
            <a:r>
              <a:rPr lang="cs-CZ" sz="2800" dirty="0"/>
              <a:t>ROZPADLÝCH ČÁSTEČEK NA    </a:t>
            </a:r>
          </a:p>
          <a:p>
            <a:r>
              <a:rPr lang="cs-CZ" sz="2800" dirty="0"/>
              <a:t>     ZEMSKÉM POVRCHU</a:t>
            </a:r>
            <a:r>
              <a:rPr lang="cs-CZ" sz="2800" dirty="0">
                <a:solidFill>
                  <a:srgbClr val="C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0747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USAZENÉ  HORNINY</a:t>
            </a:r>
            <a:endParaRPr lang="cs-CZ" dirty="0"/>
          </a:p>
        </p:txBody>
      </p:sp>
      <p:sp>
        <p:nvSpPr>
          <p:cNvPr id="3" name="Vývojový diagram: děrná páska 2"/>
          <p:cNvSpPr/>
          <p:nvPr/>
        </p:nvSpPr>
        <p:spPr>
          <a:xfrm>
            <a:off x="611560" y="1916832"/>
            <a:ext cx="3744416" cy="1512168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cs-CZ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</a:t>
            </a: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</a:rPr>
              <a:t>PÍSKOVEC</a:t>
            </a:r>
          </a:p>
          <a:p>
            <a:endParaRPr lang="cs-CZ" sz="36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Vývojový diagram: děrná páska 3"/>
          <p:cNvSpPr/>
          <p:nvPr/>
        </p:nvSpPr>
        <p:spPr>
          <a:xfrm>
            <a:off x="4997865" y="1845003"/>
            <a:ext cx="3744416" cy="1512168"/>
          </a:xfrm>
          <a:prstGeom prst="flowChartPunchedTap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</a:p>
          <a:p>
            <a:r>
              <a:rPr lang="cs-CZ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VÁPENEC</a:t>
            </a:r>
          </a:p>
          <a:p>
            <a:endParaRPr lang="cs-CZ" sz="3600" b="1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148" name="Picture 4" descr="http://www.mikulov.cz/digitalAssets/thumbnail_618_2000_87188_08_priroda_Palavy_JK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5259" y="3641171"/>
            <a:ext cx="3751386" cy="2815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i.idnes.cz/11/092/cl6/JB3dcd0f_585876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21" y="3614266"/>
            <a:ext cx="4096788" cy="28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01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PŘEMĚNĚNÉ  HORNINY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546983" y="1988840"/>
            <a:ext cx="80648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/>
              <a:t>PŘEMĚNOU (ZMĚNOU) STRUKTURY 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HORNINY </a:t>
            </a:r>
            <a:r>
              <a:rPr lang="cs-CZ" sz="2800" dirty="0" smtClean="0">
                <a:solidFill>
                  <a:srgbClr val="C00000"/>
                </a:solidFill>
              </a:rPr>
              <a:t>PŮSOBENÍM TLAKU A TEPLOT </a:t>
            </a:r>
          </a:p>
          <a:p>
            <a:r>
              <a:rPr lang="cs-CZ" sz="2800" dirty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</a:rPr>
              <a:t>   </a:t>
            </a:r>
            <a:r>
              <a:rPr lang="cs-CZ" sz="2800" dirty="0" smtClean="0"/>
              <a:t>V HLUBOKÝCH ČÁSTECH ZEMĚ</a:t>
            </a:r>
            <a:endParaRPr lang="cs-CZ" sz="2800" dirty="0"/>
          </a:p>
        </p:txBody>
      </p:sp>
      <p:pic>
        <p:nvPicPr>
          <p:cNvPr id="7171" name="Picture 3" descr="C:\Users\dedeckoval.2ZSJC\AppData\Local\Microsoft\Windows\Temporary Internet Files\Content.IE5\EK2Z7X6Q\MC90024131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93094"/>
            <a:ext cx="5948091" cy="2213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526704" y="3336659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VYUŽITÍ</a:t>
            </a:r>
            <a:r>
              <a:rPr lang="cs-CZ" sz="2800" dirty="0" smtClean="0"/>
              <a:t>  V  ARCHITEKTUŘE, SOCHAŘSTVÍ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03357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PŘEMĚNĚNÁ  HORNINA</a:t>
            </a:r>
            <a:endParaRPr lang="cs-CZ" dirty="0"/>
          </a:p>
        </p:txBody>
      </p:sp>
      <p:pic>
        <p:nvPicPr>
          <p:cNvPr id="3" name="Picture 2" descr="http://www.ped.muni.cz/wbio/studium/stud_mat/Mat-mat/Kameny/mramo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9" y="3573016"/>
            <a:ext cx="6552728" cy="286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Vývojový diagram: děrná páska 3"/>
          <p:cNvSpPr/>
          <p:nvPr/>
        </p:nvSpPr>
        <p:spPr>
          <a:xfrm>
            <a:off x="2481745" y="1937614"/>
            <a:ext cx="3744416" cy="1512168"/>
          </a:xfrm>
          <a:prstGeom prst="flowChartPunchedTap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  <a:p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MRAMOR</a:t>
            </a:r>
          </a:p>
          <a:p>
            <a:endParaRPr lang="cs-CZ" sz="36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195" name="Picture 3" descr="C:\Users\dedeckoval.2ZSJC\AppData\Local\Microsoft\Windows\Temporary Internet Files\Content.IE5\NMD45BP2\MC9004404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168517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834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HORNIN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47026" y="3422963"/>
            <a:ext cx="32773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6600"/>
                </a:solidFill>
              </a:rPr>
              <a:t>VE STAVEBNICTVÍ</a:t>
            </a:r>
            <a:endParaRPr lang="cs-CZ" sz="2800" b="1" dirty="0">
              <a:solidFill>
                <a:srgbClr val="FF66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93214" y="1898868"/>
            <a:ext cx="33260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6600"/>
                </a:solidFill>
              </a:rPr>
              <a:t>V ARCHITEKTUŘE</a:t>
            </a:r>
            <a:endParaRPr lang="cs-CZ" sz="2800" b="1" dirty="0">
              <a:solidFill>
                <a:srgbClr val="FF66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34786" y="692696"/>
            <a:ext cx="2814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6600"/>
                </a:solidFill>
              </a:rPr>
              <a:t>V SOCHAŘSTVÍ</a:t>
            </a:r>
            <a:endParaRPr lang="cs-CZ" sz="2800" b="1" dirty="0">
              <a:solidFill>
                <a:srgbClr val="FF6600"/>
              </a:solidFill>
            </a:endParaRPr>
          </a:p>
        </p:txBody>
      </p:sp>
      <p:pic>
        <p:nvPicPr>
          <p:cNvPr id="9218" name="Picture 2" descr="C:\Users\dedeckoval.2ZSJC\AppData\Local\Microsoft\Windows\Temporary Internet Files\Content.IE5\U32SG5N5\MC90040806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76" y="2482526"/>
            <a:ext cx="1381125" cy="185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dedeckoval.2ZSJC\AppData\Local\Microsoft\Windows\Temporary Internet Files\Content.IE5\W0M8ZI08\MC90040806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82526"/>
            <a:ext cx="1679575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dedeckoval.2ZSJC\AppData\Local\Microsoft\Windows\Temporary Internet Files\Content.IE5\89TR5WV4\MC9004323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72" y="4619793"/>
            <a:ext cx="1373429" cy="182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dedeckoval.2ZSJC\AppData\Local\Microsoft\Windows\Temporary Internet Files\Content.IE5\UJL1MLZX\MC90043234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372" y="1215916"/>
            <a:ext cx="1524000" cy="188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C:\Users\dedeckoval.2ZSJC\AppData\Local\Microsoft\Windows\Temporary Internet Files\Content.IE5\F26KDZB6\MC90004876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193" y="4816846"/>
            <a:ext cx="1825142" cy="143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 descr="C:\Users\dedeckoval.2ZSJC\AppData\Local\Microsoft\Windows\Temporary Internet Files\Content.IE5\W0M8ZI08\MC90015765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247" y="1489053"/>
            <a:ext cx="1827886" cy="139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C:\Users\dedeckoval.2ZSJC\AppData\Local\Microsoft\Windows\Temporary Internet Files\Content.IE5\NMD45BP2\MC90043250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8089" y="4057708"/>
            <a:ext cx="1727200" cy="184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931318" y="6065959"/>
            <a:ext cx="2203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VÁPNO A CEMENT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57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NEROSTY (MINERÁLY) - VÝSKYT</a:t>
            </a:r>
            <a:endParaRPr lang="cs-CZ" dirty="0"/>
          </a:p>
        </p:txBody>
      </p:sp>
      <p:pic>
        <p:nvPicPr>
          <p:cNvPr id="2050" name="Picture 2" descr="C:\Users\dedeckoval.2ZSJC\AppData\Local\Microsoft\Windows\Temporary Internet Files\Content.IE5\89TR5WV4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132856"/>
            <a:ext cx="1827886" cy="1506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2492896"/>
            <a:ext cx="50126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rgbClr val="C00000"/>
                </a:solidFill>
              </a:rPr>
              <a:t>JAKO  SOUČÁST  HORNIN</a:t>
            </a:r>
          </a:p>
          <a:p>
            <a:r>
              <a:rPr lang="cs-CZ" sz="2800" dirty="0">
                <a:solidFill>
                  <a:srgbClr val="002060"/>
                </a:solidFill>
              </a:rPr>
              <a:t> </a:t>
            </a:r>
            <a:r>
              <a:rPr lang="cs-CZ" sz="2800" dirty="0" smtClean="0">
                <a:solidFill>
                  <a:srgbClr val="002060"/>
                </a:solidFill>
              </a:rPr>
              <a:t>  pozn.: horniny tvoří alespoň </a:t>
            </a:r>
          </a:p>
          <a:p>
            <a:r>
              <a:rPr lang="cs-CZ" sz="2800" dirty="0">
                <a:solidFill>
                  <a:srgbClr val="002060"/>
                </a:solidFill>
              </a:rPr>
              <a:t> </a:t>
            </a:r>
            <a:r>
              <a:rPr lang="cs-CZ" sz="2800" dirty="0" smtClean="0">
                <a:solidFill>
                  <a:srgbClr val="002060"/>
                </a:solidFill>
              </a:rPr>
              <a:t>              dva nerosty (minerály)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4384268"/>
            <a:ext cx="69519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800" dirty="0" smtClean="0">
                <a:solidFill>
                  <a:srgbClr val="C00000"/>
                </a:solidFill>
              </a:rPr>
              <a:t>SAMOSTATNĚ</a:t>
            </a:r>
          </a:p>
          <a:p>
            <a:r>
              <a:rPr lang="cs-CZ" sz="2800" dirty="0">
                <a:solidFill>
                  <a:srgbClr val="7030A0"/>
                </a:solidFill>
              </a:rPr>
              <a:t> </a:t>
            </a:r>
            <a:r>
              <a:rPr lang="cs-CZ" sz="2800" dirty="0" smtClean="0">
                <a:solidFill>
                  <a:srgbClr val="7030A0"/>
                </a:solidFill>
              </a:rPr>
              <a:t>  pozn.: větší množství nerostů tvoří ložiska</a:t>
            </a:r>
          </a:p>
          <a:p>
            <a:r>
              <a:rPr lang="cs-CZ" sz="2800" dirty="0">
                <a:solidFill>
                  <a:srgbClr val="7030A0"/>
                </a:solidFill>
              </a:rPr>
              <a:t> </a:t>
            </a:r>
            <a:r>
              <a:rPr lang="cs-CZ" sz="2800" dirty="0" smtClean="0">
                <a:solidFill>
                  <a:srgbClr val="7030A0"/>
                </a:solidFill>
              </a:rPr>
              <a:t>              nerostných surovin</a:t>
            </a:r>
            <a:endParaRPr lang="cs-CZ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63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NEROSTY - VZNIK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95306" y="2060848"/>
            <a:ext cx="80648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KRISTALIZACÍ  HORNIN </a:t>
            </a:r>
            <a:endParaRPr lang="cs-CZ" sz="2800" dirty="0"/>
          </a:p>
        </p:txBody>
      </p:sp>
      <p:pic>
        <p:nvPicPr>
          <p:cNvPr id="10246" name="Picture 6" descr="http://www.bvv.cz/public/galleries/16/15361/mineraly-brno-2012-02.JPG?ceb3b1b9fe65123933fcef24ae8bb59d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6" y="2646550"/>
            <a:ext cx="7677094" cy="3950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1008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NEROSTŮ</a:t>
            </a:r>
            <a:endParaRPr lang="cs-CZ" dirty="0"/>
          </a:p>
        </p:txBody>
      </p:sp>
      <p:pic>
        <p:nvPicPr>
          <p:cNvPr id="11267" name="Picture 3" descr="C:\Users\dedeckoval.2ZSJC\AppData\Local\Microsoft\Windows\Temporary Internet Files\Content.IE5\EK2Z7X6Q\MC90001911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6737" y="1695838"/>
            <a:ext cx="970460" cy="117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28" y="4837172"/>
            <a:ext cx="3528392" cy="1698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 descr="C:\Users\dedeckoval.2ZSJC\AppData\Local\Microsoft\Windows\Temporary Internet Files\Content.IE5\O93NY3XJ\MC9002150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580" y="2975599"/>
            <a:ext cx="1510774" cy="125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C:\Users\dedeckoval.2ZSJC\AppData\Local\Microsoft\Windows\Temporary Internet Files\Content.IE5\O93NY3XJ\MC9003713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353" y="3375114"/>
            <a:ext cx="1818742" cy="677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C:\Users\dedeckoval.2ZSJC\AppData\Local\Microsoft\Windows\Temporary Internet Files\Content.IE5\4QOOVXFQ\MC9002809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871" y="1371652"/>
            <a:ext cx="2239224" cy="2139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397318" y="1758787"/>
            <a:ext cx="1742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6600"/>
                </a:solidFill>
              </a:rPr>
              <a:t>V UMĚNÍ</a:t>
            </a:r>
            <a:endParaRPr lang="cs-CZ" sz="2800" b="1" dirty="0">
              <a:solidFill>
                <a:srgbClr val="FF66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5328" y="4222759"/>
            <a:ext cx="33260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6600"/>
                </a:solidFill>
              </a:rPr>
              <a:t>V ARCHITEKTUŘE</a:t>
            </a:r>
            <a:endParaRPr lang="cs-CZ" sz="2800" b="1" dirty="0">
              <a:solidFill>
                <a:srgbClr val="FF66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06737" y="4484369"/>
            <a:ext cx="27401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6600"/>
                </a:solidFill>
              </a:rPr>
              <a:t>V LÉČITELSTVÍ</a:t>
            </a:r>
            <a:endParaRPr lang="cs-CZ" sz="2800" b="1" dirty="0">
              <a:solidFill>
                <a:srgbClr val="FF66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858257" y="688969"/>
            <a:ext cx="2620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6600"/>
                </a:solidFill>
              </a:rPr>
              <a:t>ŠPERKAŘSTVÍ</a:t>
            </a:r>
            <a:endParaRPr lang="cs-CZ" sz="2800" b="1" dirty="0">
              <a:solidFill>
                <a:srgbClr val="FF66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982870" y="6100450"/>
            <a:ext cx="2363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ZÁBALY A KOUPELE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960632" y="5540434"/>
            <a:ext cx="1968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SOLNÉ JESKYNĚ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982870" y="5001873"/>
            <a:ext cx="2614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LÉČIVÁ SÍLA KAMENŮ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České korunovační klenoty ,  výstava ,  Praha Hradčany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80" y="2339059"/>
            <a:ext cx="3549740" cy="1887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44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 ZDROJE 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988840"/>
            <a:ext cx="89893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JURČÁK,J. </a:t>
            </a:r>
            <a:r>
              <a:rPr lang="cs-CZ" sz="2800" i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Přírodověda  4.ročník, </a:t>
            </a:r>
            <a:r>
              <a:rPr lang="cs-CZ" sz="2800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Oloumouc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: </a:t>
            </a:r>
          </a:p>
          <a:p>
            <a:r>
              <a:rPr lang="cs-CZ" sz="2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PRODOS, s.r.o., 2003. 72s. ISBN 80-85806-32-0     </a:t>
            </a:r>
            <a:endParaRPr lang="cs-CZ" sz="2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49085" y="2942947"/>
            <a:ext cx="82840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ŠTIKOVÁ,V. </a:t>
            </a:r>
            <a:r>
              <a:rPr lang="cs-CZ" sz="28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Člověk a jeho svět, přírodověda</a:t>
            </a:r>
          </a:p>
          <a:p>
            <a:r>
              <a:rPr lang="cs-CZ" sz="2800" i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pro 4.ročník</a:t>
            </a: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3. vyd. Brno : NOVÁ ŠKOLA, s.r.o.</a:t>
            </a:r>
          </a:p>
          <a:p>
            <a:r>
              <a:rPr lang="cs-CZ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2011. 80s. ISBN 978-80-7289-297-6</a:t>
            </a:r>
            <a:endParaRPr lang="cs-CZ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74169" y="4327942"/>
            <a:ext cx="63995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Obrázky čerpány z otevřené galerie </a:t>
            </a:r>
          </a:p>
          <a:p>
            <a:r>
              <a:rPr lang="cs-CZ" sz="2800" dirty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   Microsoft Office     </a:t>
            </a:r>
            <a:endParaRPr lang="cs-CZ" sz="2800" dirty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74169" y="5300047"/>
            <a:ext cx="72186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Fotografie čerpány z dostupných zdrojů   </a:t>
            </a:r>
          </a:p>
        </p:txBody>
      </p:sp>
    </p:spTree>
    <p:extLst>
      <p:ext uri="{BB962C8B-B14F-4D97-AF65-F5344CB8AC3E}">
        <p14:creationId xmlns:p14="http://schemas.microsoft.com/office/powerpoint/2010/main" val="4194949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698997"/>
            <a:ext cx="7897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ŽULA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1691516"/>
            <a:ext cx="1186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KŘEMEN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3266" y="1045185"/>
            <a:ext cx="75271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http://www.ped.muni.cz/wbio/studium/stud_mat/Mat-mat/Kameny/granit.jpg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587298" y="2104828"/>
            <a:ext cx="8089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http://www.ped.muni.cz/wbio/studium/stud_mat/Mat-mat/Kameny/kremen2.jpg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95248" y="2957723"/>
            <a:ext cx="850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ŽIVEC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39552" y="337764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http://www.ped.muni.cz/wbio/studium/stud_mat/Mat-mat/Kameny/ortoklas.jpg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87298" y="4090021"/>
            <a:ext cx="858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SLÍDA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87298" y="45811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http://www.ped.muni.cz/wbio/studium/stud_mat/Mat-mat/Kameny/muskovit.jpg</a:t>
            </a:r>
          </a:p>
        </p:txBody>
      </p:sp>
    </p:spTree>
    <p:extLst>
      <p:ext uri="{BB962C8B-B14F-4D97-AF65-F5344CB8AC3E}">
        <p14:creationId xmlns:p14="http://schemas.microsoft.com/office/powerpoint/2010/main" val="3589428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12491" y="813529"/>
            <a:ext cx="1314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PÍSKOVEC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3146" y="1673441"/>
            <a:ext cx="12136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VÁPENEC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37975" y="1182861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http://www.ped.muni.cz/wbio/studium/stud_mat/Mat-mat/Kameny/piskov.jpg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581876" y="2042773"/>
            <a:ext cx="8223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http://www.ped.muni.cz/wbio/studium/stud_mat/Mat-mat/Kameny/vapenec.jpg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88950" y="2716443"/>
            <a:ext cx="1289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MRAMOR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01495" y="3108373"/>
            <a:ext cx="83215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http://www.ped.muni.cz/wbio/studium/stud_mat/Mat-mat/Kameny/mramor.jpg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01495" y="3573016"/>
            <a:ext cx="13812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MINERÁLY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01495" y="4006805"/>
            <a:ext cx="83529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http://www.bvv.cz/vystec-fest/aktuality/soucasti-vystec-festu-budou-i-mineraly-brno/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557793" y="4692307"/>
            <a:ext cx="3065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KORUNOVAČNÍ KLENOTY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73669" y="5068452"/>
            <a:ext cx="81012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http://www.ahaonline.cz/clanek/musite-vedet/86327/korunovacni-klenoty-prijdte-si-prohlednout-poklad.html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37141" y="5899449"/>
            <a:ext cx="2279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KAPLE SV.VÁCLAVA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78722" y="6268883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http://www.chemicke-listy.cz/docs/full/2009_08_647-651.pdf</a:t>
            </a:r>
          </a:p>
        </p:txBody>
      </p:sp>
    </p:spTree>
    <p:extLst>
      <p:ext uri="{BB962C8B-B14F-4D97-AF65-F5344CB8AC3E}">
        <p14:creationId xmlns:p14="http://schemas.microsoft.com/office/powerpoint/2010/main" val="110810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1878</TotalTime>
  <Words>466</Words>
  <Application>Microsoft Office PowerPoint</Application>
  <PresentationFormat>Předvádění na obrazovce (4:3)</PresentationFormat>
  <Paragraphs>119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Tok</vt:lpstr>
      <vt:lpstr>Prezentace aplikace PowerPoint</vt:lpstr>
      <vt:lpstr>Prezentace aplikace PowerPoint</vt:lpstr>
      <vt:lpstr>HORNINY A NEROSTY (MINERÁLY)</vt:lpstr>
      <vt:lpstr>HORNINY - VÝSKYT </vt:lpstr>
      <vt:lpstr>HORNINY - VZNIK  </vt:lpstr>
      <vt:lpstr>VYVŘELÉ  HORNINY</vt:lpstr>
      <vt:lpstr>VYVŘELÁ HORNINA</vt:lpstr>
      <vt:lpstr>USAZENÉ  HORNINY</vt:lpstr>
      <vt:lpstr>USAZENÉ  HORNINY</vt:lpstr>
      <vt:lpstr>PŘEMĚNĚNÉ  HORNINY</vt:lpstr>
      <vt:lpstr>PŘEMĚNĚNÁ  HORNINA</vt:lpstr>
      <vt:lpstr>VYUŽITÍ HORNIN</vt:lpstr>
      <vt:lpstr>NEROSTY (MINERÁLY) - VÝSKYT</vt:lpstr>
      <vt:lpstr>NEROSTY - VZNIK</vt:lpstr>
      <vt:lpstr>VYUŽITÍ NEROSTŮ</vt:lpstr>
      <vt:lpstr>POUŽITÉ  ZDROJE  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 Dědečková</dc:creator>
  <cp:lastModifiedBy>Lenka Dědečková</cp:lastModifiedBy>
  <cp:revision>48</cp:revision>
  <dcterms:created xsi:type="dcterms:W3CDTF">2013-08-07T20:45:15Z</dcterms:created>
  <dcterms:modified xsi:type="dcterms:W3CDTF">2013-08-23T13:38:33Z</dcterms:modified>
</cp:coreProperties>
</file>