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2"/>
  </p:notesMasterIdLst>
  <p:sldIdLst>
    <p:sldId id="261" r:id="rId2"/>
    <p:sldId id="257" r:id="rId3"/>
    <p:sldId id="258" r:id="rId4"/>
    <p:sldId id="262" r:id="rId5"/>
    <p:sldId id="259" r:id="rId6"/>
    <p:sldId id="267" r:id="rId7"/>
    <p:sldId id="263" r:id="rId8"/>
    <p:sldId id="260" r:id="rId9"/>
    <p:sldId id="264" r:id="rId10"/>
    <p:sldId id="265" r:id="rId11"/>
    <p:sldId id="266" r:id="rId12"/>
    <p:sldId id="268" r:id="rId13"/>
    <p:sldId id="276" r:id="rId14"/>
    <p:sldId id="270" r:id="rId15"/>
    <p:sldId id="272" r:id="rId16"/>
    <p:sldId id="274" r:id="rId17"/>
    <p:sldId id="277" r:id="rId18"/>
    <p:sldId id="279" r:id="rId19"/>
    <p:sldId id="269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1B96FE-FE76-4CE1-BEAF-909970BC3A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D43077-120B-4FE8-9216-6A2000814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906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D43077-120B-4FE8-9216-6A20008145D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538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647D195-5B29-498D-94E6-0CB85A7A0D1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00BA72D-EE99-4940-80B2-8D1F291D150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wmf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6.wmf"/><Relationship Id="rId7" Type="http://schemas.openxmlformats.org/officeDocument/2006/relationships/image" Target="../media/image25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://www.google.cz/url?sa=i&amp;rct=j&amp;q=&amp;source=images&amp;cd=&amp;cad=rja&amp;docid=h6BwOr6hNa59lM&amp;tbnid=tTWLqrq7Ea6UiM:&amp;ved=0CAUQjRw&amp;url=http://kurz.geologie.sci.muni.cz/kapitola5.htm&amp;ei=7k7HUd7aL8rBswbFtIGQCg&amp;bvm=bv.48293060,d.Yms&amp;psig=AFQjCNHbrglFgvQbHTg-sPXn-yZU6zyafg&amp;ust=1372102173797502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9.jpeg"/><Relationship Id="rId4" Type="http://schemas.openxmlformats.org/officeDocument/2006/relationships/hyperlink" Target="//upload.wikimedia.org/wikipedia/commons/1/1a/Lom_%C4%8CSA_-_Sesuvy2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//upload.wikimedia.org/wikipedia/commons/0/0f/Rear_of_National_Palace_complex%2C_distant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1.jpeg"/><Relationship Id="rId4" Type="http://schemas.openxmlformats.org/officeDocument/2006/relationships/hyperlink" Target="//upload.wikimedia.org/wikipedia/commons/8/84/National_Palace_in_ruins%2C_right_side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hyperlink" Target="http://www.google.cz/url?sa=i&amp;rct=j&amp;q=cisterna+nehoda&amp;source=images&amp;cd=&amp;cad=rja&amp;docid=d46jO0lN4O58FM&amp;tbnid=p5Y1ryhhcNTLjM:&amp;ved=0CAUQjRw&amp;url=http://www.pozary.cz/clanek/24280-na-bruntalsku-havarovala-cisterna-s-dusikem/&amp;ei=81fHUfDtG8besgaa5IDoDg&amp;psig=AFQjCNHSFDq_lOpN4-CSCgoQCTEwoijYTw&amp;ust=1372104996195091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3.jpeg"/><Relationship Id="rId4" Type="http://schemas.openxmlformats.org/officeDocument/2006/relationships/hyperlink" Target="http://www.google.cz/url?sa=i&amp;rct=j&amp;q=kontaminace+p%C5%AFdy&amp;source=images&amp;cd=&amp;cad=rja&amp;docid=dzy6HxkBYba0lM&amp;tbnid=1nxOx3-BoRVHLM:&amp;ved=&amp;url=http%3A%2F%2Fwww.dotacenadosah.cz%2Fzivotni-prostredi%2Fvyzva-xxix-v-ramci-oblasti-podpory-4-2-pro-velke-projekty&amp;ei=u78XUqSVNYLQtAb4kYCQDw&amp;bvm=bv.51156542,d.Yms&amp;psig=AFQjCNG2JmNuoCu_TDO1_SxnAjPwuAeqJQ&amp;ust=1377374427408258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7048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10" y="2492896"/>
            <a:ext cx="864096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56393" y="4861135"/>
            <a:ext cx="75427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Název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VY_32_INOVACE_XVI_1_13_Půda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Šablona číslo 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XVI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	Sada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číslo: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	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Pořadové číslo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13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Autor: </a:t>
            </a:r>
            <a:r>
              <a:rPr lang="cs-CZ" dirty="0" err="1">
                <a:solidFill>
                  <a:srgbClr val="000000"/>
                </a:solidFill>
                <a:latin typeface="Arial"/>
              </a:rPr>
              <a:t>Mgr.Lenka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Dědečková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330056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96752"/>
            <a:ext cx="87129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Anotace: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Výklad učiva o půdě jako základní podmínce života, součásti neživé přírody. Složení půdy, výskyt, význam a  využití půdy, zvětrávání, pojem humus, druhy půd, péče o půdu, hnojení, znečišťování a   ochrana půdy.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Očekávaný výstup: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Žák umí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vysvětlit význam půdy pro život na Zemi. Žák zná druhy půd, využití půdy, pojem humus a hnojení. Žák umí vysvětlit zvětrávání půdy, péči a ochranu půdy.   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Druh učebního materiálu: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Typická věková skupina: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9-11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let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Klíčová slova: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půda - základní podmínka života, druhy půd, využití, ochrana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Pomůcky a materiál: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interaktivní tabule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40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min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Metodické zhodnocení a popis práce s digitálním učebním </a:t>
            </a:r>
            <a:br>
              <a:rPr lang="cs-CZ" b="1" dirty="0">
                <a:solidFill>
                  <a:srgbClr val="000000"/>
                </a:solidFill>
                <a:latin typeface="Arial"/>
              </a:rPr>
            </a:br>
            <a:r>
              <a:rPr lang="cs-CZ" b="1" dirty="0">
                <a:solidFill>
                  <a:srgbClr val="000000"/>
                </a:solidFill>
                <a:latin typeface="Arial"/>
              </a:rPr>
              <a:t>materiálem: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Žáci pracovali podle pokynů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, procvičovali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a upevňovali </a:t>
            </a:r>
            <a:br>
              <a:rPr lang="cs-CZ" dirty="0">
                <a:solidFill>
                  <a:srgbClr val="000000"/>
                </a:solidFill>
                <a:latin typeface="Arial"/>
              </a:rPr>
            </a:br>
            <a:r>
              <a:rPr lang="cs-CZ" dirty="0">
                <a:solidFill>
                  <a:srgbClr val="000000"/>
                </a:solidFill>
                <a:latin typeface="Arial"/>
              </a:rPr>
              <a:t>poznatky o tématu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dle svých schopností prostřednictvím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tabule.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9732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pic>
        <p:nvPicPr>
          <p:cNvPr id="1026" name="Picture 2" descr="C:\Users\dedeckoval.2ZSJC\AppData\Local\Microsoft\Windows\Temporary Internet Files\Content.IE5\P8S5XKCW\MC900104974[1].wmf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6672"/>
            <a:ext cx="6875462" cy="292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5921332"/>
            <a:ext cx="3977371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CO UŽ UMÍME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35029" y="3501008"/>
            <a:ext cx="57394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onstantia" pitchFamily="18" charset="0"/>
              </a:rPr>
              <a:t>SOUČÁSTÍ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Constantia" pitchFamily="18" charset="0"/>
              </a:rPr>
              <a:t>  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onstantia" pitchFamily="18" charset="0"/>
              </a:rPr>
              <a:t>NEŽIVÉ   PŘÍRODY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Constant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35029" y="4293096"/>
            <a:ext cx="6080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VZNIKÁ ZVĚTRÁVÁNÍM HORNIN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21531" y="5155798"/>
            <a:ext cx="5660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SOUČÁSTÍ   PŮDY   JE  HUMUS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06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PŮDA - PEVNÝ OBAL ZEMĚ</a:t>
            </a:r>
            <a:endParaRPr lang="cs-CZ" dirty="0"/>
          </a:p>
        </p:txBody>
      </p:sp>
      <p:pic>
        <p:nvPicPr>
          <p:cNvPr id="4102" name="Picture 6" descr="C:\Users\dedeckoval.2ZSJC\AppData\Local\Microsoft\Windows\Temporary Internet Files\Content.IE5\U6QL5L17\MC9004326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593" y="3312000"/>
            <a:ext cx="4169618" cy="4169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9329" y="2060848"/>
            <a:ext cx="6649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SOUŠE    TVOŘÍ   1/3   ZEMĚKOULE   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708920"/>
            <a:ext cx="6472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SOUŠE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TVOŘÍ   6    KONTINENTŮ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9329" y="3356992"/>
            <a:ext cx="7669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OSTATNÍ  POVRCH ZEMĚ TVOŘÍ OCEÁNY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403432"/>
            <a:ext cx="1874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AMERIKA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68184" y="4293096"/>
            <a:ext cx="16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EVROPA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49050" y="4629141"/>
            <a:ext cx="971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ASIE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0268" y="5437033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AFRIKA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75147" y="5633600"/>
            <a:ext cx="2156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AUSTRÁLIE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68184" y="6291354"/>
            <a:ext cx="25317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ANTARKTIDA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02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7" name="Picture 19" descr="C:\Users\dedeckoval.2ZSJC\AppData\Local\Microsoft\Windows\Temporary Internet Files\Content.IE5\08O2N8O6\MC90043745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44" y="5745122"/>
            <a:ext cx="8496943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PŮDY</a:t>
            </a:r>
            <a:endParaRPr lang="cs-CZ" dirty="0"/>
          </a:p>
        </p:txBody>
      </p:sp>
      <p:pic>
        <p:nvPicPr>
          <p:cNvPr id="2053" name="Picture 5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709" y="4352446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lant"/>
          <p:cNvSpPr>
            <a:spLocks noEditPoints="1" noChangeArrowheads="1"/>
          </p:cNvSpPr>
          <p:nvPr/>
        </p:nvSpPr>
        <p:spPr bwMode="auto">
          <a:xfrm>
            <a:off x="4232834" y="4747990"/>
            <a:ext cx="1809750" cy="18097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8" name="Picture 10" descr="C:\Users\dedeckoval.2ZSJC\AppData\Local\Microsoft\Windows\Temporary Internet Files\Content.IE5\XQFJU6L6\MC90043438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407" y="264357"/>
            <a:ext cx="1715632" cy="244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edeckoval.2ZSJC\AppData\Local\Microsoft\Windows\Temporary Internet Files\Content.IE5\W0M8ZI08\MC90043802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600" y="559765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dedeckoval.2ZSJC\AppData\Local\Microsoft\Windows\Temporary Internet Files\Content.IE5\O93NY3XJ\MC9003520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407" y="4400031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dedeckoval.2ZSJC\AppData\Local\Microsoft\Windows\Temporary Internet Files\Content.IE5\U32SG5N5\MC9001922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563561"/>
            <a:ext cx="1759730" cy="71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dedeckoval.2ZSJC\AppData\Local\Microsoft\Windows\Temporary Internet Files\Content.IE5\UJL1MLZX\MC9004262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854826"/>
            <a:ext cx="2375698" cy="1596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2733513" y="5074380"/>
            <a:ext cx="1752381" cy="1079365"/>
            <a:chOff x="2733513" y="5074380"/>
            <a:chExt cx="1752381" cy="1079365"/>
          </a:xfrm>
        </p:grpSpPr>
        <p:pic>
          <p:nvPicPr>
            <p:cNvPr id="2056" name="Picture 8" descr="C:\Users\dedeckoval.2ZSJC\AppData\Local\Microsoft\Windows\Temporary Internet Files\Content.IE5\P8S5XKCW\MC900432532[1].pn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33513" y="5074380"/>
              <a:ext cx="1752381" cy="10793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771234" y="5549629"/>
              <a:ext cx="65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voda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429556" y="5364963"/>
              <a:ext cx="908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vzduch</a:t>
              </a:r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10994" y="2376680"/>
            <a:ext cx="6673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ČÁSTEČKY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HORNIN   A   MINERÁLŮ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7887" y="3173865"/>
            <a:ext cx="378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VODA   A   VZDUCH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0994" y="3965783"/>
            <a:ext cx="7285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ZBYTKY   TĚL   ROSTLIN  A   ŽIVOČICHŮ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64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C:\Users\dedeckoval.2ZSJC\AppData\Local\Microsoft\Windows\Temporary Internet Files\Content.IE5\GZSNMEOX\MC900099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10" y="3356992"/>
            <a:ext cx="5541460" cy="3188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dedeckoval.2ZSJC\AppData\Local\Microsoft\Windows\Temporary Internet Files\Content.IE5\F26KDZB6\MC900434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796" y="40466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ZVĚTRÁVÁNÍ PŮDY</a:t>
            </a:r>
            <a:endParaRPr lang="cs-CZ" dirty="0"/>
          </a:p>
        </p:txBody>
      </p:sp>
      <p:pic>
        <p:nvPicPr>
          <p:cNvPr id="3" name="Picture 18" descr="C:\Users\dedeckoval.2ZSJC\AppData\Local\Microsoft\Windows\Temporary Internet Files\Content.IE5\UJL1MLZX\MC900426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513" y="2644132"/>
            <a:ext cx="6345975" cy="391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edeckoval.2ZSJC\AppData\Local\Microsoft\Windows\Temporary Internet Files\Content.IE5\NMD45BP2\MC900355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723" y="2130770"/>
            <a:ext cx="1827886" cy="170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edeckoval.2ZSJC\AppData\Local\Microsoft\Windows\Temporary Internet Files\Content.IE5\NMD45BP2\MC900355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488" y="940605"/>
            <a:ext cx="1827886" cy="170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dedeckoval.2ZSJC\AppData\Local\Microsoft\Windows\Temporary Internet Files\Content.IE5\O93NY3XJ\MC90044040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548680"/>
            <a:ext cx="3528393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69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HUMUS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9163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VZNIKÁ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ROZPADEM  TĚL  ROSTLIN  A  ŽIVOČICHŮ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17" y="2654653"/>
            <a:ext cx="5326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ZVYŠUJE   ÚRODNOST  PŮD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17" y="3356992"/>
            <a:ext cx="9145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 KOMPOST  JE  „VÝROBA“ HUMUSU NA ZAHRÁDCE </a:t>
            </a:r>
          </a:p>
        </p:txBody>
      </p:sp>
      <p:pic>
        <p:nvPicPr>
          <p:cNvPr id="5122" name="Picture 2" descr="C:\Users\dedeckoval.2ZSJC\AppData\Local\Microsoft\Windows\Temporary Internet Files\Content.IE5\89TR5WV4\MC9004080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66052"/>
            <a:ext cx="3454494" cy="231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lant"/>
          <p:cNvSpPr>
            <a:spLocks noEditPoints="1" noChangeArrowheads="1"/>
          </p:cNvSpPr>
          <p:nvPr/>
        </p:nvSpPr>
        <p:spPr bwMode="auto">
          <a:xfrm>
            <a:off x="7380312" y="2345982"/>
            <a:ext cx="904875" cy="9048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5" name="Picture 5" descr="C:\Users\dedeckoval.2ZSJC\AppData\Local\Microsoft\Windows\Temporary Internet Files\Content.IE5\EK2Z7X6Q\MC900335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27" y="3976784"/>
            <a:ext cx="4150652" cy="245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dedeckoval.2ZSJC\AppData\Local\Microsoft\Windows\Temporary Internet Files\Content.IE5\L0YC2KHV\MC9004380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730" y="2292639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826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NAJDEME PŮDU</a:t>
            </a:r>
            <a:endParaRPr lang="cs-CZ" dirty="0"/>
          </a:p>
        </p:txBody>
      </p:sp>
      <p:pic>
        <p:nvPicPr>
          <p:cNvPr id="3074" name="Picture 2" descr="C:\Users\dedeckoval.2ZSJC\AppData\Local\Microsoft\Windows\Temporary Internet Files\Content.IE5\GZSNMEOX\MC900335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556" y="2588629"/>
            <a:ext cx="1815084" cy="161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edeckoval.2ZSJC\AppData\Local\Microsoft\Windows\Temporary Internet Files\Content.IE5\08O2N8O6\MC900437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15" y="2526265"/>
            <a:ext cx="1800225" cy="149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edeckoval.2ZSJC\AppData\Local\Microsoft\Windows\Temporary Internet Files\Content.IE5\OHDOP8ZZ\MC9002956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354" y="4858419"/>
            <a:ext cx="2193956" cy="174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edeckoval.2ZSJC\AppData\Local\Microsoft\Windows\Temporary Internet Files\Content.IE5\C7ZY9SDK\MC9004322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172" y="2526265"/>
            <a:ext cx="1321308" cy="156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edeckoval.2ZSJC\AppData\Local\Microsoft\Windows\Temporary Internet Files\Content.IE5\F26KDZB6\MC9004259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51" y="4963616"/>
            <a:ext cx="1199164" cy="165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edeckoval.2ZSJC\AppData\Local\Microsoft\Windows\Temporary Internet Files\Content.IE5\08O2N8O6\MC9002349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077" y="2526265"/>
            <a:ext cx="1248156" cy="149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dedeckoval.2ZSJC\AppData\Local\Microsoft\Windows\Temporary Internet Files\Content.IE5\EK2Z7X6Q\MC9003381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859" y="4963616"/>
            <a:ext cx="1623621" cy="1669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8215" y="1959306"/>
            <a:ext cx="2007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6600"/>
                </a:solidFill>
              </a:rPr>
              <a:t>NA LOUCE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7331" y="1947103"/>
            <a:ext cx="13316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 LESE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29972" y="1991953"/>
            <a:ext cx="2173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 ZAHRADNICTVÍ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94212" y="1915009"/>
            <a:ext cx="17397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V PARKU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8215" y="4346761"/>
            <a:ext cx="1432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SADĚ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01081" y="4349011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DOMA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7109" y="4349011"/>
            <a:ext cx="1653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NA POLI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17929" y="4349011"/>
            <a:ext cx="28416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NA  ZAHRÁDCE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83" name="Picture 11" descr="C:\Users\dedeckoval.2ZSJC\AppData\Local\Microsoft\Windows\Temporary Internet Files\Content.IE5\O93NY3XJ\MC9003964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428" y="4982733"/>
            <a:ext cx="1482700" cy="156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462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HNOJENÍ PŮDY</a:t>
            </a:r>
            <a:endParaRPr lang="cs-CZ" dirty="0"/>
          </a:p>
        </p:txBody>
      </p:sp>
      <p:pic>
        <p:nvPicPr>
          <p:cNvPr id="6146" name="Picture 2" descr="C:\Users\dedeckoval.2ZSJC\AppData\Local\Microsoft\Windows\Temporary Internet Files\Content.IE5\0V97UDT1\MC900334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29352"/>
            <a:ext cx="208823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dedeckoval.2ZSJC\AppData\Local\Microsoft\Windows\Temporary Internet Files\Content.IE5\QBSB5N9Z\MC900216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148" y="4725144"/>
            <a:ext cx="2885078" cy="172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dedeckoval.2ZSJC\AppData\Local\Microsoft\Windows\Temporary Internet Files\Content.IE5\P8S5XKCW\MC9000889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96560"/>
            <a:ext cx="2216042" cy="1987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060848"/>
            <a:ext cx="3803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NA  MALÉ  PLOCHY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8677"/>
            <a:ext cx="3764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NA VELKÉ PLOCHY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0975" y="2038635"/>
            <a:ext cx="3721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70C0"/>
                </a:solidFill>
              </a:rPr>
              <a:t>TEKUTÉ  HNOJIVO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0975" y="2708750"/>
            <a:ext cx="3376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/>
              <a:t>PEVNÉ HNOJIVO</a:t>
            </a:r>
            <a:endParaRPr lang="cs-CZ" sz="2800" b="1" dirty="0"/>
          </a:p>
        </p:txBody>
      </p:sp>
      <p:pic>
        <p:nvPicPr>
          <p:cNvPr id="6154" name="Picture 10" descr="C:\Users\dedeckoval.2ZSJC\AppData\Local\Microsoft\Windows\Temporary Internet Files\Content.IE5\0V97UDT1\MC9004404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605" y="26064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08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dedeckoval.2ZSJC\AppData\Local\Microsoft\Windows\Temporary Internet Files\Content.IE5\F26KDZB6\MC90029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412" y="3862138"/>
            <a:ext cx="1474206" cy="161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HNOJIVA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751353" y="1700808"/>
            <a:ext cx="3744416" cy="1512168"/>
          </a:xfrm>
          <a:prstGeom prst="flowChartPunchedTap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</a:p>
          <a:p>
            <a:r>
              <a:rPr lang="cs-CZ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STATKOVÁ</a:t>
            </a:r>
          </a:p>
          <a:p>
            <a:endParaRPr lang="cs-CZ" sz="36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5004048" y="1695425"/>
            <a:ext cx="3456384" cy="1512168"/>
          </a:xfrm>
          <a:prstGeom prst="flowChartPunchedTap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 PRŮMYSLOVÁ</a:t>
            </a:r>
          </a:p>
          <a:p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74" name="Picture 6" descr="C:\Users\dedeckoval.2ZSJC\AppData\Local\Microsoft\Windows\Temporary Internet Files\Content.IE5\08O2N8O6\MC900233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968" y="4235995"/>
            <a:ext cx="2450535" cy="207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dedeckoval.2ZSJC\AppData\Local\Microsoft\Windows\Temporary Internet Files\Content.IE5\W0M8ZI08\MC900030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54" y="5157192"/>
            <a:ext cx="1891894" cy="103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dedeckoval.2ZSJC\AppData\Local\Microsoft\Windows\Temporary Internet Files\Content.IE5\L0YC2KHV\MC9004134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701" y="4342756"/>
            <a:ext cx="3367077" cy="186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4670" y="4339290"/>
            <a:ext cx="15327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 HNŮJ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03753" y="3297676"/>
            <a:ext cx="2372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 KOMPOST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670" y="3819536"/>
            <a:ext cx="2448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 MOČŮVKA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37371" y="3348241"/>
            <a:ext cx="25173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 VYROBENÁ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68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105"/>
            <a:ext cx="8305800" cy="1143000"/>
          </a:xfrm>
        </p:spPr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644481" y="3416068"/>
            <a:ext cx="3384376" cy="144016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HNĚDOZEM</a:t>
            </a:r>
            <a:endParaRPr lang="cs-CZ" sz="2800" b="1" dirty="0"/>
          </a:p>
        </p:txBody>
      </p:sp>
      <p:sp>
        <p:nvSpPr>
          <p:cNvPr id="7" name="Ovál 6"/>
          <p:cNvSpPr/>
          <p:nvPr/>
        </p:nvSpPr>
        <p:spPr>
          <a:xfrm>
            <a:off x="5683069" y="5146104"/>
            <a:ext cx="3384376" cy="144016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JÍLOVITÁ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5659405" y="1772816"/>
            <a:ext cx="3384376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ČERNOZEM</a:t>
            </a:r>
            <a:endParaRPr lang="cs-CZ" sz="2800" b="1" dirty="0"/>
          </a:p>
        </p:txBody>
      </p:sp>
      <p:pic>
        <p:nvPicPr>
          <p:cNvPr id="8197" name="Picture 5" descr="C:\Users\dedeckoval.2ZSJC\AppData\Local\Microsoft\Windows\Temporary Internet Files\Content.IE5\UJL1MLZX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6671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2015842"/>
            <a:ext cx="55755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NEJÚRODNĚJŠÍ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OBSAHUJE HODNĚ HUMUSU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8751" y="3789040"/>
            <a:ext cx="45737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MÉNĚ ÚRODNÁ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MUSÍ SE PŘIHNOJOVAT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6040" y="5389130"/>
            <a:ext cx="553702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MÁLO ÚRODNÁ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PRO PĚSTOVÁNÍ NEVHODNÁ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27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5" grpId="0"/>
      <p:bldP spid="6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PŮDY</a:t>
            </a:r>
            <a:endParaRPr lang="cs-CZ" dirty="0"/>
          </a:p>
        </p:txBody>
      </p:sp>
      <p:pic>
        <p:nvPicPr>
          <p:cNvPr id="10242" name="Picture 2" descr="Využití půd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8496944" cy="456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24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 PŮDY</a:t>
            </a:r>
            <a:endParaRPr lang="cs-CZ" dirty="0"/>
          </a:p>
        </p:txBody>
      </p:sp>
      <p:sp>
        <p:nvSpPr>
          <p:cNvPr id="3" name="Vývojový diagram: postup 2"/>
          <p:cNvSpPr/>
          <p:nvPr/>
        </p:nvSpPr>
        <p:spPr>
          <a:xfrm>
            <a:off x="539552" y="2204864"/>
            <a:ext cx="4464496" cy="936104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ZEMĚDĚLSKÁ   PŮDA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539552" y="3789040"/>
            <a:ext cx="4464496" cy="936104"/>
          </a:xfrm>
          <a:prstGeom prst="flowChartProcess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LESY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536817" y="5661248"/>
            <a:ext cx="4464496" cy="93610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ZASTAVĚNÁ  PLOCHA 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4338" name="Picture 2" descr="C:\Users\dedeckoval.2ZSJC\AppData\Local\Microsoft\Windows\Temporary Internet Files\Content.IE5\UJL1MLZX\MC900234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626" y="3506508"/>
            <a:ext cx="1750415" cy="1291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dedeckoval.2ZSJC\AppData\Local\Microsoft\Windows\Temporary Internet Files\Content.IE5\F26KDZB6\MC9002956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766" y="1740163"/>
            <a:ext cx="1833275" cy="145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dedeckoval.2ZSJC\AppData\Local\Microsoft\Windows\Temporary Internet Files\Content.IE5\QBSB5N9Z\MC9001577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196" y="5089079"/>
            <a:ext cx="1517559" cy="150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95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PŮDNÍ KATASTROFY</a:t>
            </a:r>
            <a:endParaRPr lang="cs-CZ" dirty="0"/>
          </a:p>
        </p:txBody>
      </p:sp>
      <p:pic>
        <p:nvPicPr>
          <p:cNvPr id="11272" name="Picture 8" descr="http://kurz.geologie.sci.muni.cz/obrazky_ucebnice/obrazek5_4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28182"/>
            <a:ext cx="4044007" cy="301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postup 2"/>
          <p:cNvSpPr/>
          <p:nvPr/>
        </p:nvSpPr>
        <p:spPr>
          <a:xfrm>
            <a:off x="2135287" y="2060848"/>
            <a:ext cx="4464496" cy="936104"/>
          </a:xfrm>
          <a:prstGeom prst="flowChartProcess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SESUVY   PŮDY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File:Lom ČSA - Sesuvy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340" y="3528182"/>
            <a:ext cx="4507148" cy="303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96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PŮDNÍ  KATASTROFY</a:t>
            </a:r>
            <a:endParaRPr lang="cs-CZ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2135287" y="2060848"/>
            <a:ext cx="4464496" cy="93610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ZEMĚTŘESENÍ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File:Rear of National Palace complex, dista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93985"/>
            <a:ext cx="4392488" cy="329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National Palace in ruins, right sid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67" y="3293985"/>
            <a:ext cx="4212468" cy="329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1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HAVÁRIE</a:t>
            </a:r>
            <a:endParaRPr lang="cs-CZ" dirty="0"/>
          </a:p>
        </p:txBody>
      </p:sp>
      <p:pic>
        <p:nvPicPr>
          <p:cNvPr id="13316" name="Picture 4" descr="http://www.pozary.cz/storage/obrazek/uzel/2010/06/4c14d2773cfbd/4c81494c35eb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205360"/>
            <a:ext cx="4353825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postup 4"/>
          <p:cNvSpPr/>
          <p:nvPr/>
        </p:nvSpPr>
        <p:spPr>
          <a:xfrm>
            <a:off x="2135287" y="2060848"/>
            <a:ext cx="4464496" cy="936104"/>
          </a:xfrm>
          <a:prstGeom prst="flowChartProcess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KONTAMINACE   PŮDY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t1.gstatic.com/images?q=tbn:ANd9GcSVu5rX6G-YHutkFOrF8C5KV0_BzpRG9qWoDtx49_9ty37mmvo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33" y="3205360"/>
            <a:ext cx="4321467" cy="319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58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 PŮDY</a:t>
            </a:r>
            <a:endParaRPr lang="cs-CZ" dirty="0"/>
          </a:p>
        </p:txBody>
      </p:sp>
      <p:sp>
        <p:nvSpPr>
          <p:cNvPr id="3" name="Vývojový diagram: postup 2"/>
          <p:cNvSpPr/>
          <p:nvPr/>
        </p:nvSpPr>
        <p:spPr>
          <a:xfrm>
            <a:off x="798031" y="2060848"/>
            <a:ext cx="4464496" cy="936104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ORBA  SVAHU NAPŘÍČ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805880" y="4382349"/>
            <a:ext cx="4464496" cy="936104"/>
          </a:xfrm>
          <a:prstGeom prst="flowChartProcess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SPRÁVNÉ  HNOJENÍ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4438391" y="3274876"/>
            <a:ext cx="4464496" cy="936104"/>
          </a:xfrm>
          <a:prstGeom prst="flowChartProcess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rgbClr val="FFC000"/>
                </a:solidFill>
              </a:rPr>
              <a:t>VZNIK  REMÍZKŮ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Vývojový diagram: postup 5"/>
          <p:cNvSpPr/>
          <p:nvPr/>
        </p:nvSpPr>
        <p:spPr>
          <a:xfrm>
            <a:off x="4427984" y="5542326"/>
            <a:ext cx="4464496" cy="936104"/>
          </a:xfrm>
          <a:prstGeom prst="flowChartProcess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REGULOVANÉ  KÁCENÍ  LESŮ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41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380193" y="2042646"/>
            <a:ext cx="8229600" cy="3474586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Otevřená galerie Microsoft PowerPoint 2010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JURČÁK,J.  </a:t>
            </a:r>
            <a:r>
              <a:rPr lang="cs-CZ" i="1" dirty="0" smtClean="0">
                <a:solidFill>
                  <a:schemeClr val="accent2"/>
                </a:solidFill>
              </a:rPr>
              <a:t>Přírodověda pro 4.ročník, </a:t>
            </a:r>
            <a:r>
              <a:rPr lang="cs-CZ" dirty="0" smtClean="0">
                <a:solidFill>
                  <a:schemeClr val="accent2"/>
                </a:solidFill>
              </a:rPr>
              <a:t>Olomouc: PRODOS, 1996, 71 s. ISBN 80-85806-32-0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ŠTIKOVÁ,V.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Člověk a jeho svět, přírodověda pro 4.ročník,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3.vyd. NOVÁ ŠKOLA, 2011, 80 s. ISBN 978-80-7289-297-6</a:t>
            </a: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i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453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9252" y="1465445"/>
            <a:ext cx="5670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http://www.hajduch.net/cesko/priroda/pudy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6498" y="908720"/>
            <a:ext cx="17036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Využití půdy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1403" y="1988840"/>
            <a:ext cx="28087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Sesuv půdy - ohrožení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416007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http://kurz.geologie.sci.muni.cz/kapitola5.htm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08437" y="3084613"/>
            <a:ext cx="31496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Sesuv půdy Itálie (domy)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6498" y="4374396"/>
            <a:ext cx="16762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zemětřesení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16498" y="5013176"/>
            <a:ext cx="80439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http://commons.wikimedia.org/wiki/File:National_Palace_in_ruins,_right_side.jpg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430151" y="3738281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http://commons.wikimedia.org/wiki/File:Lom_%C4%8CSA_-_Sesuvy2.jpg</a:t>
            </a:r>
          </a:p>
        </p:txBody>
      </p:sp>
    </p:spTree>
    <p:extLst>
      <p:ext uri="{BB962C8B-B14F-4D97-AF65-F5344CB8AC3E}">
        <p14:creationId xmlns:p14="http://schemas.microsoft.com/office/powerpoint/2010/main" val="37983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4121" y="820564"/>
            <a:ext cx="2399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Zemětřesení Itálie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664" y="2024223"/>
            <a:ext cx="24616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Kontaminace půdy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930" y="3284951"/>
            <a:ext cx="1946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Havárie cisterny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03930" y="3752166"/>
            <a:ext cx="78124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http://www.pozary.cz/clanek/24280-na-bruntalsku-havarovala-cisterna-s-dusikem/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3930" y="2424333"/>
            <a:ext cx="81005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http://www.dotacenadosah.cz/zivotni-prostredi/vyzva-xxix-v-ramci-oblasti-podpory-4-2-pro-velke-projekty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3930" y="1229483"/>
            <a:ext cx="82445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http://commons.wikimedia.org/wiki/File:Rear_of_National_Palace_complex,_distant.jpg</a:t>
            </a:r>
          </a:p>
        </p:txBody>
      </p:sp>
    </p:spTree>
    <p:extLst>
      <p:ext uri="{BB962C8B-B14F-4D97-AF65-F5344CB8AC3E}">
        <p14:creationId xmlns:p14="http://schemas.microsoft.com/office/powerpoint/2010/main" val="392662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789</TotalTime>
  <Words>410</Words>
  <Application>Microsoft Office PowerPoint</Application>
  <PresentationFormat>Předvádění na obrazovce (4:3)</PresentationFormat>
  <Paragraphs>114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Prezentace aplikace PowerPoint</vt:lpstr>
      <vt:lpstr>Prezentace aplikace PowerPoint</vt:lpstr>
      <vt:lpstr>PŮDA</vt:lpstr>
      <vt:lpstr>PŮDA - PEVNÝ OBAL ZEMĚ</vt:lpstr>
      <vt:lpstr>SLOŽENÍ PŮDY</vt:lpstr>
      <vt:lpstr>ZVĚTRÁVÁNÍ PŮDY</vt:lpstr>
      <vt:lpstr>HUMUS</vt:lpstr>
      <vt:lpstr>KDE NAJDEME PŮDU</vt:lpstr>
      <vt:lpstr>HNOJENÍ PŮDY</vt:lpstr>
      <vt:lpstr>HNOJIVA</vt:lpstr>
      <vt:lpstr>DRUHY PŮD</vt:lpstr>
      <vt:lpstr>VYUŽITÍ PŮDY</vt:lpstr>
      <vt:lpstr>VYUŽITÍ  PŮDY</vt:lpstr>
      <vt:lpstr>PŮDNÍ KATASTROFY</vt:lpstr>
      <vt:lpstr>PŮDNÍ  KATASTROFY</vt:lpstr>
      <vt:lpstr>PŮDNÍ HAVÁRIE</vt:lpstr>
      <vt:lpstr>OCHRANA  PŮDY</vt:lpstr>
      <vt:lpstr>POUŽITÉ 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Lenka Dědečková</dc:title>
  <dc:creator>Lenka Dědečková</dc:creator>
  <cp:lastModifiedBy>Lenka Dědečková</cp:lastModifiedBy>
  <cp:revision>46</cp:revision>
  <dcterms:created xsi:type="dcterms:W3CDTF">2013-06-23T13:35:41Z</dcterms:created>
  <dcterms:modified xsi:type="dcterms:W3CDTF">2013-08-23T20:17:07Z</dcterms:modified>
</cp:coreProperties>
</file>