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67" r:id="rId8"/>
    <p:sldId id="266" r:id="rId9"/>
    <p:sldId id="278" r:id="rId10"/>
    <p:sldId id="288" r:id="rId11"/>
    <p:sldId id="270" r:id="rId12"/>
    <p:sldId id="271" r:id="rId13"/>
    <p:sldId id="277" r:id="rId14"/>
    <p:sldId id="272" r:id="rId15"/>
    <p:sldId id="273" r:id="rId16"/>
    <p:sldId id="274" r:id="rId17"/>
    <p:sldId id="275" r:id="rId18"/>
    <p:sldId id="287" r:id="rId19"/>
    <p:sldId id="281" r:id="rId20"/>
    <p:sldId id="282" r:id="rId21"/>
    <p:sldId id="283" r:id="rId22"/>
    <p:sldId id="284" r:id="rId23"/>
    <p:sldId id="286" r:id="rId24"/>
    <p:sldId id="276" r:id="rId25"/>
    <p:sldId id="268" r:id="rId26"/>
    <p:sldId id="269" r:id="rId27"/>
    <p:sldId id="279" r:id="rId28"/>
    <p:sldId id="280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4913"/>
    <a:srgbClr val="215C0C"/>
    <a:srgbClr val="24630D"/>
    <a:srgbClr val="194709"/>
    <a:srgbClr val="28700E"/>
    <a:srgbClr val="133307"/>
    <a:srgbClr val="061202"/>
    <a:srgbClr val="BAE18F"/>
    <a:srgbClr val="3EAE16"/>
    <a:srgbClr val="7BE3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wmf"/><Relationship Id="rId9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wmf"/><Relationship Id="rId5" Type="http://schemas.openxmlformats.org/officeDocument/2006/relationships/image" Target="../media/image17.png"/><Relationship Id="rId4" Type="http://schemas.openxmlformats.org/officeDocument/2006/relationships/image" Target="../media/image1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//upload.wikimedia.org/wikipedia/commons/b/b0/Chudoslavice%2C_Orchard.jpg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3/35/Cerny_rybiz.jpg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1.jpeg"/><Relationship Id="rId4" Type="http://schemas.openxmlformats.org/officeDocument/2006/relationships/image" Target="../media/image40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jpeg"/><Relationship Id="rId5" Type="http://schemas.openxmlformats.org/officeDocument/2006/relationships/hyperlink" Target="//upload.wikimedia.org/wikipedia/commons/1/10/Starr_070112-3391_Petroselinum_crispum.jpg" TargetMode="External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2.jpeg"/><Relationship Id="rId4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704856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2564904"/>
            <a:ext cx="8640960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656393" y="4861135"/>
            <a:ext cx="75427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0000"/>
                </a:solidFill>
                <a:latin typeface="Arial"/>
              </a:rPr>
              <a:t>Název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VY_32_INOVACE_XVI_1_17_Ekosystém zahrady a sady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Šablona číslo 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XVI</a:t>
            </a:r>
            <a:r>
              <a:rPr lang="cs-CZ" b="1" dirty="0" smtClean="0">
                <a:solidFill>
                  <a:srgbClr val="000000"/>
                </a:solidFill>
                <a:latin typeface="Arial"/>
              </a:rPr>
              <a:t>	Sada 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číslo: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1	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 Pořadové číslo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17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Autor: </a:t>
            </a:r>
            <a:r>
              <a:rPr lang="cs-CZ" dirty="0" err="1">
                <a:solidFill>
                  <a:srgbClr val="000000"/>
                </a:solidFill>
                <a:latin typeface="Arial"/>
              </a:rPr>
              <a:t>Mgr.Lenka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Dědečková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 </a:t>
            </a:r>
          </a:p>
        </p:txBody>
      </p:sp>
    </p:spTree>
    <p:extLst>
      <p:ext uri="{BB962C8B-B14F-4D97-AF65-F5344CB8AC3E}">
        <p14:creationId xmlns:p14="http://schemas.microsoft.com/office/powerpoint/2010/main" val="227755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79512" y="1196752"/>
            <a:ext cx="871296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0000"/>
                </a:solidFill>
                <a:latin typeface="Arial"/>
              </a:rPr>
              <a:t>Anotace: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Výklad učiva o ekosystému zahrady a sady. Procvičování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a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upevňování vědomostí o ovocných stromech a keřích, ovoci, zelenině a okrasných rostlinách. 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Očekávaný výstup: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Žák umí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vysvětlit rozdíl mezi zahradou a sadem. Žák rozlišuje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/>
            </a:r>
            <a:br>
              <a:rPr lang="cs-CZ" dirty="0">
                <a:solidFill>
                  <a:srgbClr val="000000"/>
                </a:solidFill>
                <a:latin typeface="Arial"/>
              </a:rPr>
            </a:br>
            <a:r>
              <a:rPr lang="cs-CZ" dirty="0" smtClean="0">
                <a:solidFill>
                  <a:srgbClr val="000000"/>
                </a:solidFill>
                <a:latin typeface="Arial"/>
              </a:rPr>
              <a:t>ovocné stromy a keře. Umí rozdělit ovoce a zeleninu na jednotlivé druhy. Rozeznává užitkové a okrasné rostliny. 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Druh učebního materiálu: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interaktivní</a:t>
            </a: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Typická věková skupina: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9-11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let</a:t>
            </a: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Klíčová slova: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ovocné stromy a keře, ovoce a zelenina, okrasné rostliny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Pomůcky a materiál: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interaktivní tabule</a:t>
            </a: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Potřebný čas pro výuku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40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min</a:t>
            </a: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Metodické zhodnocení a popis práce s digitálním učebním </a:t>
            </a:r>
            <a:br>
              <a:rPr lang="cs-CZ" b="1" dirty="0">
                <a:solidFill>
                  <a:srgbClr val="000000"/>
                </a:solidFill>
                <a:latin typeface="Arial"/>
              </a:rPr>
            </a:br>
            <a:r>
              <a:rPr lang="cs-CZ" b="1" dirty="0">
                <a:solidFill>
                  <a:srgbClr val="000000"/>
                </a:solidFill>
                <a:latin typeface="Arial"/>
              </a:rPr>
              <a:t>materiálem: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Žáci pracovali podle pokynů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, procvičovali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a upevňovali </a:t>
            </a:r>
            <a:br>
              <a:rPr lang="cs-CZ" dirty="0">
                <a:solidFill>
                  <a:srgbClr val="000000"/>
                </a:solidFill>
                <a:latin typeface="Arial"/>
              </a:rPr>
            </a:br>
            <a:r>
              <a:rPr lang="cs-CZ" dirty="0">
                <a:solidFill>
                  <a:srgbClr val="000000"/>
                </a:solidFill>
                <a:latin typeface="Arial"/>
              </a:rPr>
              <a:t>poznatky o tématu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dle svých schopností prostřednictvím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interaktivní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tabule.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9824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Users\dedeckoval.2ZSJC\AppData\Local\Microsoft\Windows\Temporary Internet Files\Content.IE5\UJL1MLZX\MC900195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157" y="2492895"/>
            <a:ext cx="2852736" cy="333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EKOSYSTÉM  ZAHRADY  A  SADY</a:t>
            </a:r>
            <a:endParaRPr lang="cs-CZ" dirty="0"/>
          </a:p>
        </p:txBody>
      </p:sp>
      <p:pic>
        <p:nvPicPr>
          <p:cNvPr id="1026" name="Picture 2" descr="C:\Users\dedeckoval.2ZSJC\AppData\Local\Microsoft\Windows\Temporary Internet Files\Content.IE5\L0YC2KHV\MC9000900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72" y="1869719"/>
            <a:ext cx="3254717" cy="324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edeckoval.2ZSJC\AppData\Local\Microsoft\Windows\Temporary Internet Files\Content.IE5\UJL1MLZX\MC9004374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168" y="5074715"/>
            <a:ext cx="1575221" cy="148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edeckoval.2ZSJC\AppData\Local\Microsoft\Windows\Temporary Internet Files\Content.IE5\F26KDZB6\MC90035868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390" y="4795399"/>
            <a:ext cx="3016658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edeckoval.2ZSJC\AppData\Local\Microsoft\Windows\Temporary Internet Files\Content.IE5\XQFJU6L6\MC90042818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94" y="1664534"/>
            <a:ext cx="1241425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dedeckoval.2ZSJC\AppData\Local\Microsoft\Windows\Temporary Internet Files\Content.IE5\08O2N8O6\MC90043577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1" y="5085687"/>
            <a:ext cx="1799539" cy="144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dedeckoval.2ZSJC\AppData\Local\Microsoft\Windows\Temporary Internet Files\Content.IE5\P8S5XKCW\MC90035866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974" y="4847288"/>
            <a:ext cx="2160240" cy="172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dedeckoval.2ZSJC\AppData\Local\Microsoft\Windows\Temporary Internet Files\Content.IE5\NMD45BP2\MC900425918[1].wm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974" y="1793899"/>
            <a:ext cx="2160240" cy="297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edeckoval.2ZSJC\AppData\Local\Microsoft\Windows\Temporary Internet Files\Content.IE5\EK2Z7X6Q\MC90042817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517" y="4797152"/>
            <a:ext cx="1851025" cy="162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dedeckoval.2ZSJC\AppData\Local\Microsoft\Windows\Temporary Internet Files\Content.IE5\XQFJU6L6\MC90042818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64534"/>
            <a:ext cx="1241425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01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POJEM  EKOSYSTÉM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67544" y="2459930"/>
            <a:ext cx="8229600" cy="438912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EKOSYSTÉM  </a:t>
            </a:r>
            <a:r>
              <a:rPr lang="cs-CZ" sz="4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ZAHRAD A</a:t>
            </a:r>
          </a:p>
          <a:p>
            <a:pPr marL="0" indent="0">
              <a:buNone/>
            </a:pPr>
            <a:r>
              <a:rPr lang="cs-CZ" sz="4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SADŮ </a:t>
            </a:r>
            <a:r>
              <a:rPr lang="cs-CZ" sz="4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JE SPOLEČENSTVO</a:t>
            </a:r>
          </a:p>
          <a:p>
            <a:pPr marL="0" indent="0">
              <a:buNone/>
            </a:pPr>
            <a:r>
              <a:rPr lang="cs-CZ" sz="4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ROSTLIN A ŽIVOČICHŮ NA</a:t>
            </a:r>
          </a:p>
          <a:p>
            <a:pPr marL="0" indent="0">
              <a:buNone/>
            </a:pPr>
            <a:r>
              <a:rPr lang="cs-CZ" sz="4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SOBĚ  ZÁVISLÝCH A ŽIJÍCÍCH</a:t>
            </a:r>
          </a:p>
          <a:p>
            <a:pPr marL="0" indent="0">
              <a:buNone/>
            </a:pPr>
            <a:r>
              <a:rPr lang="cs-CZ" sz="4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44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V ZAHRADÁCH A SADECH</a:t>
            </a:r>
            <a:endParaRPr lang="cs-CZ" sz="44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Picture 2" descr="C:\Users\dedeckoval.2ZSJC\AppData\Local\Microsoft\Windows\Temporary Internet Files\Content.IE5\XQFJU6L6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92696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41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TYPICKÉ  ZNAKY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67544" y="1916832"/>
            <a:ext cx="8229600" cy="4680520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3200" dirty="0" smtClean="0">
                <a:solidFill>
                  <a:schemeClr val="accent5"/>
                </a:solidFill>
              </a:rPr>
              <a:t>VELKÉ NÁ</a:t>
            </a:r>
            <a:r>
              <a:rPr lang="cs-CZ" sz="3200" dirty="0" smtClean="0">
                <a:solidFill>
                  <a:schemeClr val="accent5"/>
                </a:solidFill>
                <a:cs typeface="Arial" pitchFamily="34" charset="0"/>
              </a:rPr>
              <a:t>ROKY  NA SVĚTLO A TEPLO 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accent5"/>
                </a:solidFill>
                <a:cs typeface="Arial" pitchFamily="34" charset="0"/>
              </a:rPr>
              <a:t> </a:t>
            </a:r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  <a:cs typeface="Arial" pitchFamily="34" charset="0"/>
              </a:rPr>
              <a:t>ZVÝŠENÁ  POTŘEBA  VODY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accent5"/>
                </a:solidFill>
                <a:cs typeface="Arial" pitchFamily="34" charset="0"/>
              </a:rPr>
              <a:t> UŽITKOVÉ  ROSTLINY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accent5"/>
                </a:solidFill>
                <a:cs typeface="Arial" pitchFamily="34" charset="0"/>
              </a:rPr>
              <a:t> </a:t>
            </a:r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  <a:cs typeface="Arial" pitchFamily="34" charset="0"/>
              </a:rPr>
              <a:t>OVOCNÉ  STROMY  A  KEŘE  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accent5"/>
                </a:solidFill>
                <a:cs typeface="Arial" pitchFamily="34" charset="0"/>
              </a:rPr>
              <a:t> OKRASNÉ  ROSTLINY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>
                <a:solidFill>
                  <a:schemeClr val="accent5"/>
                </a:solidFill>
                <a:cs typeface="Arial" pitchFamily="34" charset="0"/>
              </a:rPr>
              <a:t> </a:t>
            </a:r>
            <a:r>
              <a:rPr lang="cs-CZ" sz="3200" dirty="0" smtClean="0">
                <a:solidFill>
                  <a:schemeClr val="accent5">
                    <a:lumMod val="60000"/>
                    <a:lumOff val="40000"/>
                  </a:schemeClr>
                </a:solidFill>
                <a:cs typeface="Arial" pitchFamily="34" charset="0"/>
              </a:rPr>
              <a:t>V BLÍZKOSTI LIDSKÝCH OBYDLÍ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>
                <a:solidFill>
                  <a:schemeClr val="accent5"/>
                </a:solidFill>
                <a:cs typeface="Arial" pitchFamily="34" charset="0"/>
              </a:rPr>
              <a:t> </a:t>
            </a:r>
            <a:r>
              <a:rPr lang="cs-CZ" sz="3200" dirty="0" smtClean="0">
                <a:solidFill>
                  <a:schemeClr val="accent5"/>
                </a:solidFill>
                <a:cs typeface="Arial" pitchFamily="34" charset="0"/>
              </a:rPr>
              <a:t>ROZDÍLNÉ  KLIMATICKÉ  PODMÍNKY</a:t>
            </a:r>
          </a:p>
          <a:p>
            <a:pPr marL="0" indent="0">
              <a:buFont typeface="Wingdings 2"/>
              <a:buNone/>
            </a:pPr>
            <a:endParaRPr lang="cs-CZ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cs-CZ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4" name="Picture 2" descr="C:\Users\dedeckoval.2ZSJC\AppData\Local\Microsoft\Windows\Temporary Internet Files\Content.IE5\EK2Z7X6Q\MC9004347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993" y="763631"/>
            <a:ext cx="1153201" cy="115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edeckoval.2ZSJC\AppData\Local\Microsoft\Windows\Temporary Internet Files\Content.IE5\OHDOP8ZZ\MC9003842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519" y="2464080"/>
            <a:ext cx="1163455" cy="922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dedeckoval.2ZSJC\AppData\Local\Microsoft\Windows\Temporary Internet Files\Content.IE5\AZP6XK8J\MC9004281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0593" y="4282810"/>
            <a:ext cx="662366" cy="1081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dedeckoval.2ZSJC\AppData\Local\Microsoft\Windows\Temporary Internet Files\Content.IE5\4QOOVXFQ\MC90043689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386" y="5596831"/>
            <a:ext cx="978670" cy="97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dedeckoval.2ZSJC\AppData\Local\Microsoft\Windows\Temporary Internet Files\Content.IE5\08O2N8O6\MC9003830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428" y="3298911"/>
            <a:ext cx="1186565" cy="93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819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edeckoval.2ZSJC\AppData\Local\Microsoft\Windows\Temporary Internet Files\Content.IE5\EK2Z7X6Q\MC9004259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05874"/>
            <a:ext cx="1692325" cy="230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ROSTLINY ZAHRAD  A  SADŮ</a:t>
            </a:r>
            <a:endParaRPr lang="cs-CZ" dirty="0"/>
          </a:p>
        </p:txBody>
      </p:sp>
      <p:pic>
        <p:nvPicPr>
          <p:cNvPr id="3" name="Picture 2" descr="C:\Users\dedeckoval.2ZSJC\AppData\Local\Microsoft\Windows\Temporary Internet Files\Content.IE5\L0YC2KHV\MC9000900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107" y="4293096"/>
            <a:ext cx="2390621" cy="237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3251" y="2696522"/>
            <a:ext cx="49096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OVOCNÉ  STROMY  A  KEŘE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5184" y="4616888"/>
            <a:ext cx="1959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E43C20"/>
                </a:solidFill>
              </a:rPr>
              <a:t>ZELENINA</a:t>
            </a:r>
            <a:endParaRPr lang="cs-CZ" sz="2800" b="1" dirty="0">
              <a:solidFill>
                <a:srgbClr val="E43C2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3252" y="5749348"/>
            <a:ext cx="3878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OKRASNÉ  ROSTLINY</a:t>
            </a:r>
            <a:endParaRPr lang="cs-CZ" sz="28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5436096" y="2960835"/>
            <a:ext cx="85162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436096" y="5085184"/>
            <a:ext cx="85162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5436096" y="6165304"/>
            <a:ext cx="85162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C:\Users\dedeckoval.2ZSJC\AppData\Local\Microsoft\Windows\Temporary Internet Files\Content.IE5\UJL1MLZX\MC9004281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3" y="5481488"/>
            <a:ext cx="720080" cy="1058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10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OVOCNÉ  STROMY  A KEŘE</a:t>
            </a:r>
            <a:endParaRPr lang="cs-CZ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06644"/>
            <a:ext cx="3833073" cy="3322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C:\Users\dedeckoval.2ZSJC\AppData\Local\Microsoft\Windows\Temporary Internet Files\Content.IE5\NMD45BP2\MC9004344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32656"/>
            <a:ext cx="1041078" cy="145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75354" y="5734914"/>
            <a:ext cx="88686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JAKÝ  JE  ROZDÍL  MEZI  STROMEM  A  KEŘEM ?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G:\P219018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53" y="1906644"/>
            <a:ext cx="4152631" cy="332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5226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PLODY  OVOCNÝCH  STROMŮ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7381" y="1877247"/>
            <a:ext cx="1563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215C0C"/>
                </a:solidFill>
              </a:rPr>
              <a:t>JABLOŇ</a:t>
            </a:r>
            <a:endParaRPr lang="cs-CZ" sz="2800" b="1" dirty="0">
              <a:solidFill>
                <a:srgbClr val="215C0C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41812" y="1882359"/>
            <a:ext cx="1676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/>
                </a:solidFill>
              </a:rPr>
              <a:t>HRUŠEŇ</a:t>
            </a:r>
            <a:endParaRPr lang="cs-CZ" sz="2800" b="1" dirty="0">
              <a:solidFill>
                <a:schemeClr val="accent6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025831" y="1882359"/>
            <a:ext cx="1553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2"/>
                </a:solidFill>
              </a:rPr>
              <a:t>TŘEŠEŇ</a:t>
            </a:r>
            <a:endParaRPr lang="cs-CZ" sz="2800" b="1" dirty="0">
              <a:solidFill>
                <a:schemeClr val="bg2"/>
              </a:solidFill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52" y="4797152"/>
            <a:ext cx="1785733" cy="1800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125" y="4797898"/>
            <a:ext cx="1785733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801" y="4781496"/>
            <a:ext cx="1773690" cy="181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628745" y="3320030"/>
            <a:ext cx="1502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3EAE16"/>
                </a:solidFill>
              </a:rPr>
              <a:t>JABLKA</a:t>
            </a:r>
            <a:endParaRPr lang="cs-CZ" sz="2800" b="1" dirty="0">
              <a:solidFill>
                <a:srgbClr val="3EAE16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733798" y="3320030"/>
            <a:ext cx="16731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HRUŠKY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47468" y="3324187"/>
            <a:ext cx="1553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TŘEŠNĚ</a:t>
            </a:r>
            <a:endParaRPr lang="cs-CZ" sz="2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Šipka dolů 19"/>
          <p:cNvSpPr/>
          <p:nvPr/>
        </p:nvSpPr>
        <p:spPr>
          <a:xfrm>
            <a:off x="1104434" y="2505493"/>
            <a:ext cx="454407" cy="648072"/>
          </a:xfrm>
          <a:prstGeom prst="downArrow">
            <a:avLst/>
          </a:prstGeom>
          <a:solidFill>
            <a:srgbClr val="3EAE16"/>
          </a:solidFill>
          <a:ln>
            <a:solidFill>
              <a:srgbClr val="215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lů 20"/>
          <p:cNvSpPr/>
          <p:nvPr/>
        </p:nvSpPr>
        <p:spPr>
          <a:xfrm>
            <a:off x="4332340" y="2468105"/>
            <a:ext cx="454407" cy="648072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lů 21"/>
          <p:cNvSpPr/>
          <p:nvPr/>
        </p:nvSpPr>
        <p:spPr>
          <a:xfrm>
            <a:off x="7575443" y="2505493"/>
            <a:ext cx="454407" cy="648072"/>
          </a:xfrm>
          <a:prstGeom prst="downArrow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lů 22"/>
          <p:cNvSpPr/>
          <p:nvPr/>
        </p:nvSpPr>
        <p:spPr>
          <a:xfrm>
            <a:off x="1122027" y="3931994"/>
            <a:ext cx="454407" cy="648072"/>
          </a:xfrm>
          <a:prstGeom prst="downArrow">
            <a:avLst/>
          </a:prstGeom>
          <a:solidFill>
            <a:srgbClr val="3EAE16"/>
          </a:solidFill>
          <a:ln>
            <a:solidFill>
              <a:srgbClr val="215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ipka dolů 23"/>
          <p:cNvSpPr/>
          <p:nvPr/>
        </p:nvSpPr>
        <p:spPr>
          <a:xfrm>
            <a:off x="4352787" y="3948533"/>
            <a:ext cx="454407" cy="648072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lů 24"/>
          <p:cNvSpPr/>
          <p:nvPr/>
        </p:nvSpPr>
        <p:spPr>
          <a:xfrm>
            <a:off x="7575443" y="3918139"/>
            <a:ext cx="454407" cy="648072"/>
          </a:xfrm>
          <a:prstGeom prst="downArrow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400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PLODY  OVOCNÝCH  STROMŮ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051" y="4772345"/>
            <a:ext cx="1762125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183" y="4772345"/>
            <a:ext cx="1762125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527576" y="1909973"/>
            <a:ext cx="22072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BROSKVOŇ</a:t>
            </a:r>
            <a:endParaRPr lang="cs-CZ" sz="2800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42736" y="1886990"/>
            <a:ext cx="2029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/>
                </a:solidFill>
              </a:rPr>
              <a:t>MERUŇKA</a:t>
            </a:r>
            <a:endParaRPr lang="cs-CZ" sz="2800" b="1" dirty="0">
              <a:solidFill>
                <a:schemeClr val="accent6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76653" y="1880436"/>
            <a:ext cx="15138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SLIVOŇ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63129" y="3197053"/>
            <a:ext cx="1721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ŠVESTKY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761545" y="3229752"/>
            <a:ext cx="1870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BROSKVE</a:t>
            </a:r>
            <a:endParaRPr lang="cs-CZ" sz="2800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42735" y="3201245"/>
            <a:ext cx="20097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MERUŇKY</a:t>
            </a:r>
            <a:endParaRPr lang="cs-CZ" sz="28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Šipka dolů 2"/>
          <p:cNvSpPr/>
          <p:nvPr/>
        </p:nvSpPr>
        <p:spPr>
          <a:xfrm>
            <a:off x="1104436" y="3861048"/>
            <a:ext cx="454407" cy="648072"/>
          </a:xfrm>
          <a:prstGeom prst="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ů 11"/>
          <p:cNvSpPr/>
          <p:nvPr/>
        </p:nvSpPr>
        <p:spPr>
          <a:xfrm>
            <a:off x="4330041" y="3856215"/>
            <a:ext cx="454407" cy="648072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lů 12"/>
          <p:cNvSpPr/>
          <p:nvPr/>
        </p:nvSpPr>
        <p:spPr>
          <a:xfrm>
            <a:off x="1104435" y="2453981"/>
            <a:ext cx="454407" cy="648072"/>
          </a:xfrm>
          <a:prstGeom prst="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lů 13"/>
          <p:cNvSpPr/>
          <p:nvPr/>
        </p:nvSpPr>
        <p:spPr>
          <a:xfrm>
            <a:off x="7451937" y="2548981"/>
            <a:ext cx="454407" cy="648072"/>
          </a:xfrm>
          <a:prstGeom prst="downArrow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lů 14"/>
          <p:cNvSpPr/>
          <p:nvPr/>
        </p:nvSpPr>
        <p:spPr>
          <a:xfrm>
            <a:off x="7465912" y="3966040"/>
            <a:ext cx="454407" cy="648072"/>
          </a:xfrm>
          <a:prstGeom prst="downArrow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lů 15"/>
          <p:cNvSpPr/>
          <p:nvPr/>
        </p:nvSpPr>
        <p:spPr>
          <a:xfrm>
            <a:off x="4330041" y="2450427"/>
            <a:ext cx="454407" cy="648072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2" name="Picture 4" descr="\\Server\Userdokumenty\ucitele\dedeckoval\Dokumenty\My Pictures\VÝUKOVÝ OBRAZOVÝ MATERIÁL\P821029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6" t="1571" r="19406" b="12570"/>
          <a:stretch/>
        </p:blipFill>
        <p:spPr bwMode="auto">
          <a:xfrm>
            <a:off x="592085" y="4797852"/>
            <a:ext cx="1721946" cy="168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62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3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OVOCNÝ  SAD</a:t>
            </a:r>
            <a:endParaRPr lang="cs-CZ" dirty="0"/>
          </a:p>
        </p:txBody>
      </p:sp>
      <p:pic>
        <p:nvPicPr>
          <p:cNvPr id="7170" name="Picture 2" descr="File:Chudoslavice, Orchard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7992888" cy="475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OVOCNÉ  KEŘE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86741"/>
            <a:ext cx="4067944" cy="3519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1600" y="5967502"/>
            <a:ext cx="31752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RYBÍZ  ČERVENÝ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292080" y="5960442"/>
            <a:ext cx="27040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RYBÍZ  ČERNÝ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File:Cerny rybiz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086741"/>
            <a:ext cx="4176464" cy="351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5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3288403"/>
            <a:ext cx="1922706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PLODOVÁ</a:t>
            </a:r>
            <a:endParaRPr lang="cs-CZ" sz="2800" b="1" dirty="0">
              <a:solidFill>
                <a:srgbClr val="06120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686869" y="3261404"/>
            <a:ext cx="2008435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CIBULOVÁ</a:t>
            </a:r>
            <a:endParaRPr lang="cs-CZ" sz="2800" b="1" dirty="0">
              <a:solidFill>
                <a:srgbClr val="06120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625752" y="3289181"/>
            <a:ext cx="2195153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KOŘENOVÁ</a:t>
            </a:r>
            <a:endParaRPr lang="cs-CZ" sz="2800" b="1" dirty="0">
              <a:solidFill>
                <a:srgbClr val="06120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38587" y="5011937"/>
            <a:ext cx="2286395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KOŠŤÁLOVÁ</a:t>
            </a:r>
            <a:endParaRPr lang="cs-CZ" sz="2800" b="1" dirty="0">
              <a:solidFill>
                <a:srgbClr val="06120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54153" y="5019130"/>
            <a:ext cx="1665584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LISTOVÁ</a:t>
            </a:r>
            <a:endParaRPr lang="cs-CZ" sz="2800" b="1" dirty="0">
              <a:solidFill>
                <a:srgbClr val="06120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3567" y="2564904"/>
            <a:ext cx="6912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215C0C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800" b="1" dirty="0" smtClean="0">
                <a:solidFill>
                  <a:srgbClr val="3EAE16"/>
                </a:solidFill>
                <a:latin typeface="Times New Roman" pitchFamily="18" charset="0"/>
                <a:cs typeface="Times New Roman" pitchFamily="18" charset="0"/>
              </a:rPr>
              <a:t>JAKÉ  ZNÁME  DRUHY  ZELENINY ?</a:t>
            </a:r>
            <a:endParaRPr lang="cs-CZ" sz="2800" b="1" dirty="0">
              <a:solidFill>
                <a:srgbClr val="3EAE1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3567" y="1916832"/>
            <a:ext cx="72405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215C0C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800" b="1" dirty="0" smtClean="0">
                <a:solidFill>
                  <a:srgbClr val="28700E"/>
                </a:solidFill>
                <a:latin typeface="Times New Roman" pitchFamily="18" charset="0"/>
                <a:cs typeface="Times New Roman" pitchFamily="18" charset="0"/>
              </a:rPr>
              <a:t>JAKÉ  ČÁSTI  ZELENINY  SKLÍZÍME ?</a:t>
            </a:r>
            <a:endParaRPr lang="cs-CZ" sz="2800" b="1" dirty="0">
              <a:solidFill>
                <a:srgbClr val="28700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6" descr="C:\Users\dedeckoval.2ZSJC\AppData\Local\Microsoft\Windows\Temporary Internet Files\Content.IE5\NMD45BP2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151" y="836712"/>
            <a:ext cx="1041078" cy="145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dedeckoval.2ZSJC\AppData\Local\Microsoft\Windows\Temporary Internet Files\Content.IE5\U6QL5L17\MC9003586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119" y="3784624"/>
            <a:ext cx="1079726" cy="1047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edeckoval.2ZSJC\AppData\Local\Microsoft\Windows\Temporary Internet Files\Content.IE5\L0YC2KHV\MC90044178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852383"/>
            <a:ext cx="1053143" cy="1053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edeckoval.2ZSJC\AppData\Local\Microsoft\Windows\Temporary Internet Files\Content.IE5\08O2N8O6\MC90019342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203" y="5741221"/>
            <a:ext cx="1101161" cy="890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edeckoval.2ZSJC\AppData\Local\Microsoft\Windows\Temporary Internet Files\Content.IE5\U32SG5N5\MC9004301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791" y="5623021"/>
            <a:ext cx="1277615" cy="1007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edeckoval.2ZSJC\AppData\Local\Microsoft\Windows\Temporary Internet Files\Content.IE5\NMD45BP2\MC90035867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851" y="3852383"/>
            <a:ext cx="1214953" cy="110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40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  PLODOVÁ</a:t>
            </a:r>
            <a:endParaRPr lang="cs-CZ" dirty="0"/>
          </a:p>
        </p:txBody>
      </p:sp>
      <p:pic>
        <p:nvPicPr>
          <p:cNvPr id="2050" name="Picture 2" descr="C:\Users\dedeckoval.2ZSJC\AppData\Local\Microsoft\Windows\Temporary Internet Files\Content.IE5\XQFJU6L6\MC90043690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371" y="2471745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edeckoval.2ZSJC\AppData\Local\Microsoft\Windows\Temporary Internet Files\Content.IE5\L0YC2KHV\MC900441782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126" y="4986520"/>
            <a:ext cx="2920190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dedeckoval.2ZSJC\AppData\Local\Microsoft\Windows\Temporary Internet Files\Content.IE5\AZP6XK8J\MC9003586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36" y="2573030"/>
            <a:ext cx="1830388" cy="1642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dedeckoval.2ZSJC\AppData\Local\Microsoft\Windows\Temporary Internet Files\Content.IE5\P8S5XKCW\MC90021551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871" y="4986520"/>
            <a:ext cx="2311651" cy="181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861363" y="4365104"/>
            <a:ext cx="2712602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rPr>
              <a:t>HRÁCH  SETÝ</a:t>
            </a:r>
            <a:endParaRPr lang="cs-CZ" sz="2800" b="1" dirty="0">
              <a:solidFill>
                <a:srgbClr val="215C0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37807" y="1908652"/>
            <a:ext cx="2897973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/>
              <a:t>OKURKA  SETÁ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316335" y="1926783"/>
            <a:ext cx="2696572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/>
              <a:t>LILEK  RAJČE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059859" y="4365104"/>
            <a:ext cx="2892138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PAPRIKA  SETÁ</a:t>
            </a:r>
            <a:endParaRPr lang="cs-CZ" dirty="0"/>
          </a:p>
        </p:txBody>
      </p:sp>
      <p:pic>
        <p:nvPicPr>
          <p:cNvPr id="14" name="Picture 2" descr="C:\Users\dedeckoval.2ZSJC\AppData\Local\Microsoft\Windows\Temporary Internet Files\Content.IE5\XQFJU6L6\MC90044042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664" y="715374"/>
            <a:ext cx="1728192" cy="1423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408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 KOŘENOVÁ</a:t>
            </a:r>
            <a:endParaRPr lang="cs-CZ" dirty="0"/>
          </a:p>
        </p:txBody>
      </p:sp>
      <p:pic>
        <p:nvPicPr>
          <p:cNvPr id="5122" name="Picture 2" descr="C:\Users\dedeckoval.2ZSJC\AppData\Local\Microsoft\Windows\Temporary Internet Files\Content.IE5\U32SG5N5\MC9003586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46" y="2421803"/>
            <a:ext cx="2524985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745" y="4980384"/>
            <a:ext cx="2785523" cy="1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C:\Users\dedeckoval.2ZSJC\AppData\Local\Microsoft\Windows\Temporary Internet Files\Content.IE5\U6QL5L17\MC9003585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435" y="4980384"/>
            <a:ext cx="2726946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02508" y="1855155"/>
            <a:ext cx="2670859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MRKEV  SETÁ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3968" y="1855155"/>
            <a:ext cx="2755883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CELER  MIŘÍK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07221" y="4202098"/>
            <a:ext cx="2831160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ŘEDKEV  SETÁ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35667" y="4193962"/>
            <a:ext cx="2955681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PETRŽEL  SETÁ</a:t>
            </a:r>
            <a:endParaRPr lang="cs-CZ" dirty="0"/>
          </a:p>
        </p:txBody>
      </p:sp>
      <p:pic>
        <p:nvPicPr>
          <p:cNvPr id="4098" name="Picture 2" descr="F:\DCIM\100OLYMP\P807007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62936" y="2128487"/>
            <a:ext cx="1620000" cy="220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1399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  CIBULOVÁ</a:t>
            </a:r>
            <a:endParaRPr lang="cs-CZ" dirty="0"/>
          </a:p>
        </p:txBody>
      </p:sp>
      <p:pic>
        <p:nvPicPr>
          <p:cNvPr id="4100" name="Picture 4" descr="C:\Users\dedeckoval.2ZSJC\AppData\Local\Microsoft\Windows\Temporary Internet Files\Content.IE5\NMD45BP2\MC9003586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2856"/>
            <a:ext cx="2884505" cy="233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dedeckoval.2ZSJC\AppData\Local\Microsoft\Windows\Temporary Internet Files\Content.IE5\AZP6XK8J\MC9003830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804" y="4982198"/>
            <a:ext cx="2760698" cy="168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715" y="2410880"/>
            <a:ext cx="2870177" cy="176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686" y="5030019"/>
            <a:ext cx="2870176" cy="1656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889319" y="4365104"/>
            <a:ext cx="1863011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PAŽITKA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16002" y="4363413"/>
            <a:ext cx="1661032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ČESNEK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44159" y="1753650"/>
            <a:ext cx="942887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PÓR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57767" y="1858316"/>
            <a:ext cx="1560042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CIBULE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631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  LISTOVÁ</a:t>
            </a:r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046" y="2646474"/>
            <a:ext cx="2592288" cy="1718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991" y="5024683"/>
            <a:ext cx="2586793" cy="18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51520" y="2000993"/>
            <a:ext cx="3874202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PETRŽEL  KUDRNKA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44922" y="1989325"/>
            <a:ext cx="2712537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ŠPENÁT  SETÝ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42270" y="4472490"/>
            <a:ext cx="3669531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SALÁT  HLÁVKOVÝ</a:t>
            </a:r>
            <a:endParaRPr lang="cs-CZ" dirty="0"/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202" y="5157192"/>
            <a:ext cx="2532270" cy="1517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2067012" y="4501463"/>
            <a:ext cx="2098651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MANGOLD</a:t>
            </a:r>
            <a:endParaRPr lang="cs-CZ" dirty="0"/>
          </a:p>
        </p:txBody>
      </p:sp>
      <p:pic>
        <p:nvPicPr>
          <p:cNvPr id="3074" name="Picture 2" descr="Soubor:Starr 070112-3391 Petroselinum crispum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46" y="2646474"/>
            <a:ext cx="2570709" cy="171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72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ZELENINA  KOŠŤÁLOVÁ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51" y="2446223"/>
            <a:ext cx="3129136" cy="1819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822" y="5067095"/>
            <a:ext cx="3076987" cy="17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454" y="5022302"/>
            <a:ext cx="3109276" cy="172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943617" y="1825660"/>
            <a:ext cx="1739579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KVĚTÁK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14617" y="4365104"/>
            <a:ext cx="2198038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KEDLUBEN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00980" y="4394139"/>
            <a:ext cx="1040670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ZELÍ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99696" y="1852710"/>
            <a:ext cx="2396810" cy="523220"/>
          </a:xfrm>
          <a:prstGeom prst="rect">
            <a:avLst/>
          </a:prstGeom>
          <a:solidFill>
            <a:srgbClr val="BAE18F"/>
          </a:solidFill>
          <a:ln>
            <a:solidFill>
              <a:srgbClr val="28700E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215C0C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cs-CZ" dirty="0" smtClean="0"/>
              <a:t>BROKOLICE</a:t>
            </a:r>
            <a:endParaRPr lang="cs-CZ" dirty="0"/>
          </a:p>
        </p:txBody>
      </p:sp>
      <p:pic>
        <p:nvPicPr>
          <p:cNvPr id="5122" name="Picture 2" descr="F:\DCIM\100OLYMP\P807007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481" y="2452972"/>
            <a:ext cx="2448271" cy="1836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536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UŽITKOVÁ  ZAHRADA</a:t>
            </a:r>
            <a:endParaRPr lang="cs-CZ" dirty="0"/>
          </a:p>
        </p:txBody>
      </p:sp>
      <p:pic>
        <p:nvPicPr>
          <p:cNvPr id="14338" name="Picture 2" descr="\\Server\Userdokumenty\ucitele\dedeckoval\Dokumenty\My Pictures\VÝUKOVÝ OBRAZOVÝ MATERIÁL\P90103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16832"/>
            <a:ext cx="756084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51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OKRASNÉ  ZAHRADNÍ  ROSTLINY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3852397"/>
            <a:ext cx="3378874" cy="523220"/>
          </a:xfrm>
          <a:prstGeom prst="rect">
            <a:avLst/>
          </a:prstGeom>
          <a:solidFill>
            <a:srgbClr val="FF0000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OKRASNÉ  BYLINY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87020" y="3876845"/>
            <a:ext cx="3707297" cy="523220"/>
          </a:xfrm>
          <a:prstGeom prst="rect">
            <a:avLst/>
          </a:prstGeom>
          <a:solidFill>
            <a:srgbClr val="FF0000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FFC000"/>
                </a:solidFill>
              </a:defRPr>
            </a:lvl1pPr>
          </a:lstStyle>
          <a:p>
            <a:r>
              <a:rPr lang="cs-CZ" dirty="0"/>
              <a:t>OKRASNÉ  DŘEVINY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247009" y="5623804"/>
            <a:ext cx="1690463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STROMY</a:t>
            </a:r>
            <a:endParaRPr lang="cs-CZ" sz="2800" b="1" dirty="0">
              <a:solidFill>
                <a:srgbClr val="06120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25419" y="4789561"/>
            <a:ext cx="1133644" cy="523220"/>
          </a:xfrm>
          <a:prstGeom prst="rect">
            <a:avLst/>
          </a:prstGeom>
          <a:solidFill>
            <a:srgbClr val="7BE335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61202"/>
                </a:solidFill>
              </a:rPr>
              <a:t>KEŘE</a:t>
            </a:r>
            <a:endParaRPr lang="cs-CZ" sz="2800" b="1" dirty="0">
              <a:solidFill>
                <a:srgbClr val="06120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64170" y="2924944"/>
            <a:ext cx="2559675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cs-CZ" dirty="0"/>
              <a:t>NEKVETOUCÍ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607826" y="2060848"/>
            <a:ext cx="2072362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KVETOUCÍ</a:t>
            </a:r>
            <a:endParaRPr lang="cs-CZ" sz="28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59632" y="6040452"/>
            <a:ext cx="2383666" cy="523220"/>
          </a:xfrm>
          <a:prstGeom prst="rect">
            <a:avLst/>
          </a:prstGeom>
          <a:solidFill>
            <a:srgbClr val="FFC000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54913"/>
                </a:solidFill>
              </a:rPr>
              <a:t>SE  STÉBLEM</a:t>
            </a:r>
            <a:endParaRPr lang="cs-CZ" sz="2800" b="1" dirty="0">
              <a:solidFill>
                <a:srgbClr val="F54913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73789" y="5337367"/>
            <a:ext cx="2410660" cy="523220"/>
          </a:xfrm>
          <a:prstGeom prst="rect">
            <a:avLst/>
          </a:prstGeom>
          <a:solidFill>
            <a:srgbClr val="FFC000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F54913"/>
                </a:solidFill>
              </a:defRPr>
            </a:lvl1pPr>
          </a:lstStyle>
          <a:p>
            <a:r>
              <a:rPr lang="cs-CZ" dirty="0"/>
              <a:t>S  LODYHOU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259632" y="4691082"/>
            <a:ext cx="2459841" cy="523220"/>
          </a:xfrm>
          <a:prstGeom prst="rect">
            <a:avLst/>
          </a:prstGeom>
          <a:solidFill>
            <a:srgbClr val="FFC000"/>
          </a:solidFill>
          <a:ln>
            <a:solidFill>
              <a:srgbClr val="BAE18F"/>
            </a:solidFill>
          </a:ln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 b="1">
                <a:solidFill>
                  <a:srgbClr val="F54913"/>
                </a:solidFill>
              </a:defRPr>
            </a:lvl1pPr>
          </a:lstStyle>
          <a:p>
            <a:r>
              <a:rPr lang="cs-CZ" dirty="0"/>
              <a:t>SE  STVOLEM</a:t>
            </a:r>
          </a:p>
        </p:txBody>
      </p:sp>
    </p:spTree>
    <p:extLst>
      <p:ext uri="{BB962C8B-B14F-4D97-AF65-F5344CB8AC3E}">
        <p14:creationId xmlns:p14="http://schemas.microsoft.com/office/powerpoint/2010/main" val="347001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OKRASNÉ  BYLINY</a:t>
            </a:r>
            <a:endParaRPr lang="cs-CZ" dirty="0"/>
          </a:p>
        </p:txBody>
      </p:sp>
      <p:pic>
        <p:nvPicPr>
          <p:cNvPr id="9219" name="Picture 3" descr="\\Server\Userdokumenty\ucitele\dedeckoval\Dokumenty\My Pictures\VÝUKOVÝ OBRAZOVÝ MATERIÁL\P82102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060847"/>
            <a:ext cx="4649056" cy="393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\\Server\Userdokumenty\ucitele\dedeckoval\Dokumenty\My Pictures\VÝUKOVÝ OBRAZOVÝ MATERIÁL\P821029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2952327" cy="393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32656"/>
            <a:ext cx="1042987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995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OKRASNÉ  DŘEVINY</a:t>
            </a:r>
            <a:endParaRPr lang="cs-CZ" dirty="0"/>
          </a:p>
        </p:txBody>
      </p:sp>
      <p:pic>
        <p:nvPicPr>
          <p:cNvPr id="10242" name="Picture 2" descr="\\Server\Userdokumenty\ucitele\dedeckoval\Dokumenty\My Pictures\VÝUKOVÝ OBRAZOVÝ MATERIÁL\P82102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52970"/>
            <a:ext cx="2679932" cy="4224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052971"/>
            <a:ext cx="5472608" cy="4224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4"/>
            <a:ext cx="1042987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03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KVETOUCÍ  OKRASNÁ  ZAHRADA</a:t>
            </a:r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2060848"/>
            <a:ext cx="714375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534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NEKVETOUCÍ OKRASNÁ ZAHRADA</a:t>
            </a:r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32856"/>
            <a:ext cx="7344816" cy="4504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234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 SI NA TEST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620688"/>
            <a:ext cx="1042987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63567" y="1916832"/>
            <a:ext cx="848501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28700E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3200" dirty="0" smtClean="0">
                <a:solidFill>
                  <a:srgbClr val="215C0C"/>
                </a:solidFill>
                <a:latin typeface="Arial" pitchFamily="34" charset="0"/>
                <a:cs typeface="Arial" pitchFamily="34" charset="0"/>
              </a:rPr>
              <a:t>CHARAKTERIZUJ POJEM ZAHRADA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>
                <a:solidFill>
                  <a:srgbClr val="28700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CHARAKTERIZUJ POJEM SAD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>
                <a:solidFill>
                  <a:srgbClr val="28700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UVEĎ PŘÍKLADY OVOCNÝCH STROMŮ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>
                <a:solidFill>
                  <a:srgbClr val="28700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UVEĎ PŘÍKLADY OVOCNÝCH KEŘŮ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>
                <a:solidFill>
                  <a:srgbClr val="28700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smtClean="0">
                <a:solidFill>
                  <a:srgbClr val="F54913"/>
                </a:solidFill>
                <a:latin typeface="Arial" pitchFamily="34" charset="0"/>
                <a:cs typeface="Arial" pitchFamily="34" charset="0"/>
              </a:rPr>
              <a:t>ZOPAKUJ SI DRUHY OVOCE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>
                <a:solidFill>
                  <a:srgbClr val="28700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ZOPAKUJ SI DRUHY ZELENINY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 smtClean="0">
                <a:solidFill>
                  <a:srgbClr val="28700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smtClean="0">
                <a:solidFill>
                  <a:srgbClr val="F54913"/>
                </a:solidFill>
                <a:latin typeface="Arial" pitchFamily="34" charset="0"/>
                <a:cs typeface="Arial" pitchFamily="34" charset="0"/>
              </a:rPr>
              <a:t>VYSVĚTLI POJEM UŽITKOVÁ ROSTLINA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3200" dirty="0" smtClean="0">
                <a:solidFill>
                  <a:srgbClr val="28700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VYSVĚTLI POJEM OKRASNÁ ROSTLINA</a:t>
            </a:r>
            <a:endParaRPr lang="cs-CZ" sz="32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21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9609" y="940078"/>
            <a:ext cx="39296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OVOCNÝ  </a:t>
            </a:r>
            <a:r>
              <a:rPr lang="cs-CZ" sz="2000" b="1" dirty="0" smtClean="0"/>
              <a:t>STROM – </a:t>
            </a:r>
            <a:r>
              <a:rPr lang="cs-CZ" sz="2000" dirty="0" smtClean="0"/>
              <a:t>vlastní foto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413916" y="1814924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http://commons.wikimedia.org/wiki/File:%C4%8Cerven%C3%BD_ryb%C3%ADz,_ke%C5%99.jpg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72428" y="1389513"/>
            <a:ext cx="22218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ČERVENÝ  RYBÍZ</a:t>
            </a:r>
            <a:endParaRPr lang="cs-CZ" sz="2000" b="1" dirty="0"/>
          </a:p>
        </p:txBody>
      </p:sp>
      <p:sp>
        <p:nvSpPr>
          <p:cNvPr id="7" name="Obdélník 6"/>
          <p:cNvSpPr/>
          <p:nvPr/>
        </p:nvSpPr>
        <p:spPr>
          <a:xfrm>
            <a:off x="413916" y="299695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http://www.chytrazena.cz/ovoce-jako-lek-jablko-10383.html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13916" y="2461255"/>
            <a:ext cx="11521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JABLKO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444266" y="4250036"/>
            <a:ext cx="45935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http://www.gybon.cz/~davcern/index2.html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75664" y="3789040"/>
            <a:ext cx="12609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HRUŠKA</a:t>
            </a:r>
            <a:endParaRPr lang="cs-CZ" sz="2000" b="1" dirty="0"/>
          </a:p>
        </p:txBody>
      </p:sp>
      <p:sp>
        <p:nvSpPr>
          <p:cNvPr id="11" name="Obdélník 10"/>
          <p:cNvSpPr/>
          <p:nvPr/>
        </p:nvSpPr>
        <p:spPr>
          <a:xfrm>
            <a:off x="474532" y="5067706"/>
            <a:ext cx="81580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http://www.prodejstromku.cz/produkt/hedelfingerska-tresen/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75664" y="4644318"/>
            <a:ext cx="11608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TŘEŠEŇ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6252" y="5437038"/>
            <a:ext cx="19142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RYBÍZ  ČERNÝ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526252" y="6021288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http://commons.wikimedia.org/wiki/File:Cerny_rybiz.jpg</a:t>
            </a:r>
          </a:p>
        </p:txBody>
      </p:sp>
    </p:spTree>
    <p:extLst>
      <p:ext uri="{BB962C8B-B14F-4D97-AF65-F5344CB8AC3E}">
        <p14:creationId xmlns:p14="http://schemas.microsoft.com/office/powerpoint/2010/main" val="417580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484784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http://www.prodejstromku.cz/produkt/favorita-moretini-broskev/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24744"/>
            <a:ext cx="13824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BROSKEV</a:t>
            </a:r>
            <a:endParaRPr lang="cs-CZ" sz="2000" b="1" dirty="0"/>
          </a:p>
        </p:txBody>
      </p:sp>
      <p:sp>
        <p:nvSpPr>
          <p:cNvPr id="4" name="Obdélník 3"/>
          <p:cNvSpPr/>
          <p:nvPr/>
        </p:nvSpPr>
        <p:spPr>
          <a:xfrm>
            <a:off x="323528" y="2563460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http://www.hruska-skolky.cz/prodejna-produkt/merunka-madarska-92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3528" y="2132856"/>
            <a:ext cx="15029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MERUŇKA</a:t>
            </a:r>
            <a:endParaRPr lang="cs-CZ" sz="2000" b="1" dirty="0"/>
          </a:p>
        </p:txBody>
      </p:sp>
      <p:sp>
        <p:nvSpPr>
          <p:cNvPr id="8" name="Obdélník 7"/>
          <p:cNvSpPr/>
          <p:nvPr/>
        </p:nvSpPr>
        <p:spPr>
          <a:xfrm>
            <a:off x="357725" y="3552142"/>
            <a:ext cx="85036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http://eldar.cz/herbar/soubory/cesnek_pazitka.htm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30959" y="3140968"/>
            <a:ext cx="12719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PAŽITKA</a:t>
            </a:r>
            <a:endParaRPr lang="cs-CZ" sz="2000" b="1" dirty="0"/>
          </a:p>
        </p:txBody>
      </p:sp>
      <p:sp>
        <p:nvSpPr>
          <p:cNvPr id="10" name="Obdélník 9"/>
          <p:cNvSpPr/>
          <p:nvPr/>
        </p:nvSpPr>
        <p:spPr>
          <a:xfrm>
            <a:off x="335654" y="4490734"/>
            <a:ext cx="7110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http://www.ekofarma-redhost.cz/sortiment/spenat-mangold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35654" y="4077072"/>
            <a:ext cx="1048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ŠPENÁT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8967" y="4860066"/>
            <a:ext cx="9621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SALÁT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378967" y="5260176"/>
            <a:ext cx="6318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http://www.chovandulky.ic.cz/chov_obecne.html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16618" y="5629508"/>
            <a:ext cx="12904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PETRŽEL</a:t>
            </a:r>
            <a:endParaRPr lang="cs-CZ" sz="2000" b="1" dirty="0"/>
          </a:p>
        </p:txBody>
      </p:sp>
      <p:sp>
        <p:nvSpPr>
          <p:cNvPr id="16" name="Obdélník 15"/>
          <p:cNvSpPr/>
          <p:nvPr/>
        </p:nvSpPr>
        <p:spPr>
          <a:xfrm>
            <a:off x="480020" y="6165304"/>
            <a:ext cx="7679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http://www.nalok.cz/farmy/pesema/petrzel-1-kg</a:t>
            </a:r>
          </a:p>
        </p:txBody>
      </p:sp>
    </p:spTree>
    <p:extLst>
      <p:ext uri="{BB962C8B-B14F-4D97-AF65-F5344CB8AC3E}">
        <p14:creationId xmlns:p14="http://schemas.microsoft.com/office/powerpoint/2010/main" val="378098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51520" y="980728"/>
            <a:ext cx="27292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PETRŽEL </a:t>
            </a:r>
            <a:r>
              <a:rPr lang="cs-CZ" sz="2000" b="1" dirty="0" smtClean="0"/>
              <a:t> KUDRNKA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5742" y="1988840"/>
            <a:ext cx="41124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CELER, BROKOLICE – </a:t>
            </a:r>
            <a:r>
              <a:rPr lang="cs-CZ" sz="2000" dirty="0" smtClean="0"/>
              <a:t>foto vlastní</a:t>
            </a:r>
            <a:endParaRPr lang="cs-CZ" sz="2000" dirty="0"/>
          </a:p>
        </p:txBody>
      </p:sp>
      <p:sp>
        <p:nvSpPr>
          <p:cNvPr id="11" name="Obdélník 10"/>
          <p:cNvSpPr/>
          <p:nvPr/>
        </p:nvSpPr>
        <p:spPr>
          <a:xfrm>
            <a:off x="421431" y="2924944"/>
            <a:ext cx="8039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http://restauracie.sme.sk/clanok/por-nazyvaju-aj-sparglou-chudoby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21431" y="2524834"/>
            <a:ext cx="7441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PÓR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345742" y="1438673"/>
            <a:ext cx="84027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http://cs.wikipedia.org/wiki/Soubor:Starr_070112-3391_Petroselinum_crispum.jpg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21431" y="3308985"/>
            <a:ext cx="15424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MANGOLD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421431" y="3715902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http://biospotrebitel.cz/pruvodce-biospotrebitele/biozahrada/biozahrada-vybrane-druhy-zeleniny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39624" y="4509120"/>
            <a:ext cx="11998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KVĚTÁK</a:t>
            </a:r>
            <a:endParaRPr lang="cs-CZ" sz="2000" b="1" dirty="0"/>
          </a:p>
        </p:txBody>
      </p:sp>
      <p:sp>
        <p:nvSpPr>
          <p:cNvPr id="16" name="Obdélník 15"/>
          <p:cNvSpPr/>
          <p:nvPr/>
        </p:nvSpPr>
        <p:spPr>
          <a:xfrm>
            <a:off x="490317" y="501317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http://abecedazahrady.dama.cz/clanek/kvetak-jeho-pestovani-a-odrudy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460196" y="6202647"/>
            <a:ext cx="7702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http://commons.wikimedia.org/wiki/File:Chudoslavice,_Orchard.jpg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486565" y="5791805"/>
            <a:ext cx="692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SAD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12232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94988" y="1462888"/>
            <a:ext cx="77768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http://www.bramko.cz/cs/galerie-produkty-zeli.html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20915" y="1052736"/>
            <a:ext cx="7377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ZELÍ</a:t>
            </a:r>
            <a:endParaRPr lang="cs-CZ" sz="2000" b="1" dirty="0"/>
          </a:p>
        </p:txBody>
      </p:sp>
      <p:sp>
        <p:nvSpPr>
          <p:cNvPr id="10" name="Obdélník 9"/>
          <p:cNvSpPr/>
          <p:nvPr/>
        </p:nvSpPr>
        <p:spPr>
          <a:xfrm>
            <a:off x="470605" y="2492896"/>
            <a:ext cx="8284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http://kuchyne.dumazahrada.cz/clanky/vareni-a-stolovani/kedlubna-budete-se-divit-jake-bohatstvi-skryva-19628.aspx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70605" y="1916832"/>
            <a:ext cx="15843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KEDLUBEN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0605" y="3284984"/>
            <a:ext cx="28060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OKRASNÁ  ZAHRADA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470605" y="373007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http://www.magazinzahrada.cz/rady-a-tipy/zakladame-zahradu.html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64492" y="4221088"/>
            <a:ext cx="32516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NEKVETOUCÍ  ZAHRADA</a:t>
            </a:r>
            <a:endParaRPr lang="cs-CZ" sz="2000" b="1" dirty="0"/>
          </a:p>
        </p:txBody>
      </p:sp>
      <p:sp>
        <p:nvSpPr>
          <p:cNvPr id="16" name="Obdélník 15"/>
          <p:cNvSpPr/>
          <p:nvPr/>
        </p:nvSpPr>
        <p:spPr>
          <a:xfrm>
            <a:off x="470605" y="4725144"/>
            <a:ext cx="6246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http://www.miniarboretum.cz/zahrada%202006.html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08804" y="5229200"/>
            <a:ext cx="25385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RHODODENDRON</a:t>
            </a:r>
            <a:endParaRPr lang="cs-CZ" sz="2000" b="1" dirty="0"/>
          </a:p>
        </p:txBody>
      </p:sp>
      <p:sp>
        <p:nvSpPr>
          <p:cNvPr id="18" name="Obdélník 17"/>
          <p:cNvSpPr/>
          <p:nvPr/>
        </p:nvSpPr>
        <p:spPr>
          <a:xfrm>
            <a:off x="580488" y="5681088"/>
            <a:ext cx="8312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http://commons.wikimedia.org/wiki/File:Garden_with_Rhododendrons.JPG</a:t>
            </a:r>
          </a:p>
        </p:txBody>
      </p:sp>
    </p:spTree>
    <p:extLst>
      <p:ext uri="{BB962C8B-B14F-4D97-AF65-F5344CB8AC3E}">
        <p14:creationId xmlns:p14="http://schemas.microsoft.com/office/powerpoint/2010/main" val="281564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11">
      <a:dk1>
        <a:srgbClr val="862110"/>
      </a:dk1>
      <a:lt1>
        <a:sysClr val="window" lastClr="FFFFFF"/>
      </a:lt1>
      <a:dk2>
        <a:srgbClr val="900000"/>
      </a:dk2>
      <a:lt2>
        <a:srgbClr val="C00000"/>
      </a:lt2>
      <a:accent1>
        <a:srgbClr val="C00000"/>
      </a:accent1>
      <a:accent2>
        <a:srgbClr val="C00000"/>
      </a:accent2>
      <a:accent3>
        <a:srgbClr val="B32C16"/>
      </a:accent3>
      <a:accent4>
        <a:srgbClr val="862110"/>
      </a:accent4>
      <a:accent5>
        <a:srgbClr val="C00000"/>
      </a:accent5>
      <a:accent6>
        <a:srgbClr val="E65C01"/>
      </a:accent6>
      <a:hlink>
        <a:srgbClr val="D2611C"/>
      </a:hlink>
      <a:folHlink>
        <a:srgbClr val="86211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872</TotalTime>
  <Words>404</Words>
  <Application>Microsoft Office PowerPoint</Application>
  <PresentationFormat>Předvádění na obrazovce (4:3)</PresentationFormat>
  <Paragraphs>157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Tok</vt:lpstr>
      <vt:lpstr>Prezentace aplikace PowerPoint</vt:lpstr>
      <vt:lpstr>Prezentace aplikace PowerPoint</vt:lpstr>
      <vt:lpstr>EKOSYSTÉM  ZAHRADY  A  SADY</vt:lpstr>
      <vt:lpstr>POJEM  EKOSYSTÉM</vt:lpstr>
      <vt:lpstr>TYPICKÉ  ZNAKY</vt:lpstr>
      <vt:lpstr>ROSTLINY ZAHRAD  A  SADŮ</vt:lpstr>
      <vt:lpstr>OVOCNÉ  STROMY  A KEŘE</vt:lpstr>
      <vt:lpstr>PLODY  OVOCNÝCH  STROMŮ</vt:lpstr>
      <vt:lpstr>PLODY  OVOCNÝCH  STROMŮ</vt:lpstr>
      <vt:lpstr>OVOCNÝ  SAD</vt:lpstr>
      <vt:lpstr>OVOCNÉ  KEŘE</vt:lpstr>
      <vt:lpstr>ZELENINA</vt:lpstr>
      <vt:lpstr>ZELENINA  PLODOVÁ</vt:lpstr>
      <vt:lpstr>ZELENINA KOŘENOVÁ</vt:lpstr>
      <vt:lpstr>ZELENINA  CIBULOVÁ</vt:lpstr>
      <vt:lpstr>ZELENINA  LISTOVÁ</vt:lpstr>
      <vt:lpstr>ZELENINA  KOŠŤÁLOVÁ</vt:lpstr>
      <vt:lpstr>UŽITKOVÁ  ZAHRADA</vt:lpstr>
      <vt:lpstr>OKRASNÉ  ZAHRADNÍ  ROSTLINY</vt:lpstr>
      <vt:lpstr>OKRASNÉ  BYLINY</vt:lpstr>
      <vt:lpstr>OKRASNÉ  DŘEVINY</vt:lpstr>
      <vt:lpstr>KVETOUCÍ  OKRASNÁ  ZAHRADA</vt:lpstr>
      <vt:lpstr>NEKVETOUCÍ OKRASNÁ ZAHRADA</vt:lpstr>
      <vt:lpstr>ZOPAKUJ SI NA TEST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 Dědečková</dc:creator>
  <cp:lastModifiedBy>Lenka Dědečková</cp:lastModifiedBy>
  <cp:revision>61</cp:revision>
  <dcterms:created xsi:type="dcterms:W3CDTF">2013-08-13T07:00:28Z</dcterms:created>
  <dcterms:modified xsi:type="dcterms:W3CDTF">2013-08-23T21:11:41Z</dcterms:modified>
</cp:coreProperties>
</file>