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58" r:id="rId4"/>
    <p:sldId id="256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3" r:id="rId16"/>
    <p:sldId id="274" r:id="rId17"/>
    <p:sldId id="275" r:id="rId18"/>
    <p:sldId id="276" r:id="rId19"/>
    <p:sldId id="278" r:id="rId20"/>
    <p:sldId id="279" r:id="rId21"/>
    <p:sldId id="280" r:id="rId22"/>
    <p:sldId id="282" r:id="rId23"/>
    <p:sldId id="283" r:id="rId24"/>
    <p:sldId id="287" r:id="rId25"/>
    <p:sldId id="288" r:id="rId26"/>
    <p:sldId id="289" r:id="rId27"/>
    <p:sldId id="290" r:id="rId28"/>
    <p:sldId id="291" r:id="rId29"/>
    <p:sldId id="286" r:id="rId30"/>
    <p:sldId id="284" r:id="rId31"/>
    <p:sldId id="293" r:id="rId32"/>
    <p:sldId id="263" r:id="rId33"/>
    <p:sldId id="268" r:id="rId34"/>
    <p:sldId id="272" r:id="rId35"/>
    <p:sldId id="277" r:id="rId36"/>
    <p:sldId id="281" r:id="rId37"/>
    <p:sldId id="285" r:id="rId38"/>
    <p:sldId id="292" r:id="rId3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9137"/>
    <a:srgbClr val="F9701B"/>
    <a:srgbClr val="BEE088"/>
    <a:srgbClr val="71B761"/>
    <a:srgbClr val="F9EFA5"/>
    <a:srgbClr val="F2C36E"/>
    <a:srgbClr val="F3DCC3"/>
    <a:srgbClr val="EDCBA5"/>
    <a:srgbClr val="944538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25" autoAdjust="0"/>
    <p:restoredTop sz="91829" autoAdjust="0"/>
  </p:normalViewPr>
  <p:slideViewPr>
    <p:cSldViewPr>
      <p:cViewPr varScale="1">
        <p:scale>
          <a:sx n="67" d="100"/>
          <a:sy n="67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24.8.2013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24.8.2013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wmf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7" Type="http://schemas.openxmlformats.org/officeDocument/2006/relationships/image" Target="../media/image27.wm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8/84/Thlaspi_arvense2_eF.jpg" TargetMode="Externa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//upload.wikimedia.org/wikipedia/commons/1/10/Feldmaus_Microtus_arvalis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7.jpeg"/><Relationship Id="rId4" Type="http://schemas.openxmlformats.org/officeDocument/2006/relationships/hyperlink" Target="//upload.wikimedia.org/wikipedia/commons/9/9d/Grand-Hamster.jp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5/56/Wachtel_in_Haltung_clipped.jpg" TargetMode="Externa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3/33/01-sfel-08-009a_-_crop.jpg" TargetMode="External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7704856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10" y="2492896"/>
            <a:ext cx="8640960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656393" y="4861135"/>
            <a:ext cx="75427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000000"/>
                </a:solidFill>
                <a:latin typeface="Arial"/>
              </a:rPr>
              <a:t>Název DUM: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VY_32_INOVACE_XVI_1_18_Ekosystém pole a louky</a:t>
            </a:r>
            <a:endParaRPr lang="cs-CZ" dirty="0">
              <a:solidFill>
                <a:srgbClr val="000000"/>
              </a:solidFill>
              <a:latin typeface="Arial"/>
            </a:endParaRP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Šablona číslo 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XVI</a:t>
            </a:r>
            <a:r>
              <a:rPr lang="cs-CZ" b="1" dirty="0" smtClean="0">
                <a:solidFill>
                  <a:srgbClr val="000000"/>
                </a:solidFill>
                <a:latin typeface="Arial"/>
              </a:rPr>
              <a:t>	Sada </a:t>
            </a:r>
            <a:r>
              <a:rPr lang="cs-CZ" b="1" dirty="0">
                <a:solidFill>
                  <a:srgbClr val="000000"/>
                </a:solidFill>
                <a:latin typeface="Arial"/>
              </a:rPr>
              <a:t>číslo: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1	</a:t>
            </a:r>
            <a:r>
              <a:rPr lang="cs-CZ" b="1" dirty="0">
                <a:solidFill>
                  <a:srgbClr val="000000"/>
                </a:solidFill>
                <a:latin typeface="Arial"/>
              </a:rPr>
              <a:t> Pořadové číslo DUM: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18</a:t>
            </a:r>
            <a:endParaRPr lang="cs-CZ" dirty="0">
              <a:solidFill>
                <a:srgbClr val="000000"/>
              </a:solidFill>
              <a:latin typeface="Arial"/>
            </a:endParaRP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Autor: </a:t>
            </a:r>
            <a:r>
              <a:rPr lang="cs-CZ" dirty="0" err="1">
                <a:solidFill>
                  <a:srgbClr val="000000"/>
                </a:solidFill>
                <a:latin typeface="Arial"/>
              </a:rPr>
              <a:t>Mgr.Lenka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Dědečková</a:t>
            </a:r>
            <a:r>
              <a:rPr lang="cs-CZ" b="1" dirty="0">
                <a:solidFill>
                  <a:srgbClr val="000000"/>
                </a:solidFill>
                <a:latin typeface="Arial"/>
              </a:rPr>
              <a:t> </a:t>
            </a:r>
          </a:p>
        </p:txBody>
      </p:sp>
    </p:spTree>
    <p:extLst>
      <p:ext uri="{BB962C8B-B14F-4D97-AF65-F5344CB8AC3E}">
        <p14:creationId xmlns:p14="http://schemas.microsoft.com/office/powerpoint/2010/main" val="287593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9512" y="1196752"/>
            <a:ext cx="871296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000000"/>
                </a:solidFill>
                <a:latin typeface="Arial"/>
              </a:rPr>
              <a:t>Anotace: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Výklad učiva o ekosystému pole a louky. Procvičování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a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upevňování vědomostí o polních plodinách, dalších rostlinách a živočiších polí a luk. Odlišnosti polí, luk a pastvin. </a:t>
            </a:r>
            <a:endParaRPr lang="cs-CZ" dirty="0">
              <a:solidFill>
                <a:srgbClr val="000000"/>
              </a:solidFill>
              <a:latin typeface="Arial"/>
            </a:endParaRP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Očekávaný výstup: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Žák umí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vysvětlit rozdíl mezi polem, loukou a pastvinou. Žák rozlišuje některé obilniny, okopaniny, luskoviny, olejniny, pícniny a zeleninu. Umí rozdělit polní plodiny na jednotlivé druhy. Rozlišuje polní plodiny, plevel a polní rostliny. </a:t>
            </a:r>
            <a:endParaRPr lang="cs-CZ" dirty="0">
              <a:solidFill>
                <a:srgbClr val="000000"/>
              </a:solidFill>
              <a:latin typeface="Arial"/>
            </a:endParaRP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Druh učebního materiálu: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interaktivní</a:t>
            </a: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Typická věková skupina: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9-11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let</a:t>
            </a: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Klíčová slova: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polní plodiny, rostliny a živočichové polí a luk</a:t>
            </a:r>
            <a:endParaRPr lang="cs-CZ" dirty="0">
              <a:solidFill>
                <a:srgbClr val="000000"/>
              </a:solidFill>
              <a:latin typeface="Arial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Pomůcky a materiál: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interaktivní tabule</a:t>
            </a: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Potřebný čas pro výuku DUM: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40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min</a:t>
            </a: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Metodické zhodnocení a popis práce s digitálním učebním </a:t>
            </a:r>
            <a:br>
              <a:rPr lang="cs-CZ" b="1" dirty="0">
                <a:solidFill>
                  <a:srgbClr val="000000"/>
                </a:solidFill>
                <a:latin typeface="Arial"/>
              </a:rPr>
            </a:br>
            <a:r>
              <a:rPr lang="cs-CZ" b="1" dirty="0">
                <a:solidFill>
                  <a:srgbClr val="000000"/>
                </a:solidFill>
                <a:latin typeface="Arial"/>
              </a:rPr>
              <a:t>materiálem: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Žáci pracovali podle pokynů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, procvičovali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a upevňovali </a:t>
            </a:r>
            <a:br>
              <a:rPr lang="cs-CZ" dirty="0">
                <a:solidFill>
                  <a:srgbClr val="000000"/>
                </a:solidFill>
                <a:latin typeface="Arial"/>
              </a:rPr>
            </a:br>
            <a:r>
              <a:rPr lang="cs-CZ" dirty="0">
                <a:solidFill>
                  <a:srgbClr val="000000"/>
                </a:solidFill>
                <a:latin typeface="Arial"/>
              </a:rPr>
              <a:t>poznatky o tématu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dle svých schopností prostřednictvím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interaktivní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tabule.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63060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EKOSYSTÉM  POLE  A  LOUKY</a:t>
            </a:r>
            <a:endParaRPr lang="cs-CZ" dirty="0"/>
          </a:p>
        </p:txBody>
      </p:sp>
      <p:pic>
        <p:nvPicPr>
          <p:cNvPr id="1026" name="Picture 2" descr="C:\Users\dedeckoval.2ZSJC\AppData\Local\Microsoft\Windows\Temporary Internet Files\Content.IE5\AZP6XK8J\MC90044186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988840"/>
            <a:ext cx="1968500" cy="2388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edeckoval.2ZSJC\AppData\Local\Microsoft\Windows\Temporary Internet Files\Content.IE5\89TR5WV4\MC9002168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855" y="4471937"/>
            <a:ext cx="3935979" cy="2140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edeckoval.2ZSJC\AppData\Local\Microsoft\Windows\Temporary Internet Files\Content.IE5\89TR5WV4\MC90029569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88840"/>
            <a:ext cx="2948882" cy="234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edeckoval.2ZSJC\AppData\Local\Microsoft\Windows\Temporary Internet Files\Content.IE5\UJL1MLZX\MC90021681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492475"/>
            <a:ext cx="4104456" cy="2140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dedeckoval.2ZSJC\AppData\Local\Microsoft\Windows\Temporary Internet Files\Content.IE5\UJL1MLZX\MC900434345[1].wm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0848" y="2650013"/>
            <a:ext cx="3935979" cy="1702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dedeckoval.2ZSJC\AppData\Local\Microsoft\Windows\Temporary Internet Files\Content.IE5\F26KDZB6\MC900437455[1].wm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0848" y="1772816"/>
            <a:ext cx="3961622" cy="70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9204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POJEM  EKOSYSTÉM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67544" y="2459930"/>
            <a:ext cx="8229600" cy="4389120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cs-CZ" sz="4400" b="1" dirty="0" smtClean="0">
                <a:solidFill>
                  <a:schemeClr val="accent2">
                    <a:lumMod val="75000"/>
                  </a:schemeClr>
                </a:solidFill>
              </a:rPr>
              <a:t>EKOSYSTÉM  POLE A LUK JE  </a:t>
            </a:r>
          </a:p>
          <a:p>
            <a:pPr marL="0" indent="0">
              <a:buNone/>
            </a:pPr>
            <a:r>
              <a:rPr lang="cs-CZ" sz="4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4400" b="1" dirty="0" smtClean="0">
                <a:solidFill>
                  <a:schemeClr val="accent2">
                    <a:lumMod val="75000"/>
                  </a:schemeClr>
                </a:solidFill>
              </a:rPr>
              <a:t> SPOLEČENSTVO ROSTLIN  A  </a:t>
            </a:r>
          </a:p>
          <a:p>
            <a:pPr marL="0" indent="0">
              <a:buNone/>
            </a:pPr>
            <a:r>
              <a:rPr lang="cs-CZ" sz="4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4400" b="1" dirty="0" smtClean="0">
                <a:solidFill>
                  <a:schemeClr val="accent2">
                    <a:lumMod val="75000"/>
                  </a:schemeClr>
                </a:solidFill>
              </a:rPr>
              <a:t> ŽIVOČICHŮ NA SOBĚ </a:t>
            </a:r>
          </a:p>
          <a:p>
            <a:pPr marL="0" indent="0">
              <a:buNone/>
            </a:pPr>
            <a:r>
              <a:rPr lang="cs-CZ" sz="4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4400" b="1" dirty="0" smtClean="0">
                <a:solidFill>
                  <a:schemeClr val="accent2">
                    <a:lumMod val="75000"/>
                  </a:schemeClr>
                </a:solidFill>
              </a:rPr>
              <a:t> ZÁVISLÝCH ŽIJÍCÍCH NA </a:t>
            </a:r>
          </a:p>
          <a:p>
            <a:pPr marL="0" indent="0">
              <a:buNone/>
            </a:pPr>
            <a:r>
              <a:rPr lang="cs-CZ" sz="4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4400" b="1" dirty="0" smtClean="0">
                <a:solidFill>
                  <a:schemeClr val="accent2">
                    <a:lumMod val="75000"/>
                  </a:schemeClr>
                </a:solidFill>
              </a:rPr>
              <a:t> POLI A LOUKÁCH</a:t>
            </a:r>
            <a:endParaRPr lang="cs-CZ" sz="4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Picture 2" descr="C:\Users\dedeckoval.2ZSJC\AppData\Local\Microsoft\Windows\Temporary Internet Files\Content.IE5\XQFJU6L6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692696"/>
            <a:ext cx="1827886" cy="150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942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TYPICKÉ  ZNAKY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67544" y="1916832"/>
            <a:ext cx="8229600" cy="4680520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q"/>
            </a:pPr>
            <a:r>
              <a:rPr lang="cs-CZ" sz="3200" dirty="0" smtClean="0">
                <a:solidFill>
                  <a:srgbClr val="944538"/>
                </a:solidFill>
              </a:rPr>
              <a:t> UMĚLE VYTVOŘENÝ ČLOVĚKEM</a:t>
            </a:r>
            <a:endParaRPr lang="cs-CZ" sz="3200" dirty="0" smtClean="0">
              <a:solidFill>
                <a:srgbClr val="944538"/>
              </a:solidFill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sz="3200" dirty="0" smtClean="0">
                <a:solidFill>
                  <a:srgbClr val="944538"/>
                </a:solidFill>
                <a:cs typeface="Arial" pitchFamily="34" charset="0"/>
              </a:rPr>
              <a:t> NA POLÍCH PĚSTUJEME POLNÍ      </a:t>
            </a:r>
          </a:p>
          <a:p>
            <a:pPr marL="0" indent="0">
              <a:buNone/>
            </a:pPr>
            <a:r>
              <a:rPr lang="cs-CZ" sz="3200" dirty="0">
                <a:solidFill>
                  <a:srgbClr val="944538"/>
                </a:solidFill>
                <a:cs typeface="Arial" pitchFamily="34" charset="0"/>
              </a:rPr>
              <a:t> </a:t>
            </a:r>
            <a:r>
              <a:rPr lang="cs-CZ" sz="3200" dirty="0" smtClean="0">
                <a:solidFill>
                  <a:srgbClr val="944538"/>
                </a:solidFill>
                <a:cs typeface="Arial" pitchFamily="34" charset="0"/>
              </a:rPr>
              <a:t>    PLODINY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>
                <a:solidFill>
                  <a:srgbClr val="944538"/>
                </a:solidFill>
                <a:cs typeface="Arial" pitchFamily="34" charset="0"/>
              </a:rPr>
              <a:t> SKLIZEŇ SLOUŽÍ JAKO VÝŽIVA LIDÍ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>
                <a:solidFill>
                  <a:srgbClr val="944538"/>
                </a:solidFill>
                <a:cs typeface="Arial" pitchFamily="34" charset="0"/>
              </a:rPr>
              <a:t> NA LOUKÁCH ROSTOU LUČNÍ TRÁVY  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>
                <a:solidFill>
                  <a:srgbClr val="944538"/>
                </a:solidFill>
                <a:cs typeface="Arial" pitchFamily="34" charset="0"/>
              </a:rPr>
              <a:t> </a:t>
            </a:r>
            <a:r>
              <a:rPr lang="cs-CZ" sz="3200" dirty="0" smtClean="0">
                <a:solidFill>
                  <a:srgbClr val="944538"/>
                </a:solidFill>
                <a:cs typeface="Arial" pitchFamily="34" charset="0"/>
              </a:rPr>
              <a:t>KRMIVO PRO HOSPODÁŘSKÁ ZVÍŘATA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>
                <a:solidFill>
                  <a:srgbClr val="944538"/>
                </a:solidFill>
                <a:cs typeface="Arial" pitchFamily="34" charset="0"/>
              </a:rPr>
              <a:t> SNAHA O EKOLOGICKÉ ZEMĚDĚLSTVÍ</a:t>
            </a:r>
          </a:p>
          <a:p>
            <a:pPr marL="0" indent="0">
              <a:buFont typeface="Wingdings 2"/>
              <a:buNone/>
            </a:pPr>
            <a:endParaRPr lang="cs-CZ" sz="3200" dirty="0" smtClean="0">
              <a:solidFill>
                <a:srgbClr val="944538"/>
              </a:solidFill>
            </a:endParaRPr>
          </a:p>
          <a:p>
            <a:pPr>
              <a:buFont typeface="Wingdings" pitchFamily="2" charset="2"/>
              <a:buChar char="q"/>
            </a:pPr>
            <a:endParaRPr lang="cs-CZ" sz="3200" dirty="0">
              <a:solidFill>
                <a:srgbClr val="944538"/>
              </a:solidFill>
            </a:endParaRPr>
          </a:p>
        </p:txBody>
      </p:sp>
      <p:pic>
        <p:nvPicPr>
          <p:cNvPr id="2050" name="Picture 2" descr="C:\Users\dedeckoval.2ZSJC\AppData\Local\Microsoft\Windows\Temporary Internet Files\Content.IE5\08O2N8O6\MC9004349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258" y="3610917"/>
            <a:ext cx="1105550" cy="64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edeckoval.2ZSJC\AppData\Local\Microsoft\Windows\Temporary Internet Files\Content.IE5\L0YC2KHV\MC90018611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075" y="608843"/>
            <a:ext cx="1503544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dedeckoval.2ZSJC\AppData\Local\Microsoft\Windows\Temporary Internet Files\Content.IE5\U32SG5N5\MC90044186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075" y="2204865"/>
            <a:ext cx="1570733" cy="109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dedeckoval.2ZSJC\AppData\Local\Microsoft\Windows\Temporary Internet Files\Content.IE5\O93NY3XJ\MC900437455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945832"/>
            <a:ext cx="7880019" cy="83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98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POLNÍ  PLODINY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11881" y="2564904"/>
            <a:ext cx="1972015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OBILNINY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63567" y="1916832"/>
            <a:ext cx="78032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F9701B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800" b="1" dirty="0" smtClean="0">
                <a:solidFill>
                  <a:srgbClr val="F9701B"/>
                </a:solidFill>
                <a:latin typeface="Times New Roman" pitchFamily="18" charset="0"/>
                <a:cs typeface="Times New Roman" pitchFamily="18" charset="0"/>
              </a:rPr>
              <a:t>JAKÉ  DRUHY  POLNÍCH PLODIN ZNÁŠ ?</a:t>
            </a:r>
            <a:endParaRPr lang="cs-CZ" sz="2800" b="1" dirty="0">
              <a:solidFill>
                <a:srgbClr val="F9701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244087" y="2564904"/>
            <a:ext cx="2245551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LUSKOVINY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311881" y="4157329"/>
            <a:ext cx="1939955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OLEJNINY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3593148" y="4157329"/>
            <a:ext cx="1690719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PÍCNINY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2749760" y="6237312"/>
            <a:ext cx="3581109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TEXTILNÍ PLODINY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3275856" y="2564904"/>
            <a:ext cx="2371740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OKOPANINY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387266" y="4174526"/>
            <a:ext cx="1959191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ZELENINA</a:t>
            </a:r>
          </a:p>
        </p:txBody>
      </p:sp>
      <p:pic>
        <p:nvPicPr>
          <p:cNvPr id="3074" name="Picture 2" descr="C:\Users\dedeckoval.2ZSJC\AppData\Local\Microsoft\Windows\Temporary Internet Files\Content.IE5\F26KDZB6\MC90037016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186203"/>
            <a:ext cx="907999" cy="884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dedeckoval.2ZSJC\AppData\Local\Microsoft\Windows\Temporary Internet Files\Content.IE5\EK2Z7X6Q\MC9001124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2389" y="3159605"/>
            <a:ext cx="1580518" cy="85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dedeckoval.2ZSJC\AppData\Local\Microsoft\Windows\Temporary Internet Files\Content.IE5\89TR5WV4\MC90025084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534" y="3186203"/>
            <a:ext cx="1010572" cy="97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dedeckoval.2ZSJC\AppData\Local\Microsoft\Windows\Temporary Internet Files\Content.IE5\4QOOVXFQ\MC90033478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73" y="4779098"/>
            <a:ext cx="1052830" cy="1134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dedeckoval.2ZSJC\AppData\Local\Microsoft\Windows\Temporary Internet Files\Content.IE5\U6QL5L17\MC90030492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436" y="4847335"/>
            <a:ext cx="1278649" cy="105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dedeckoval.2ZSJC\AppData\Local\Microsoft\Windows\Temporary Internet Files\Content.IE5\F26KDZB6\MC90044187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0198" y="4723635"/>
            <a:ext cx="1473325" cy="129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C:\Users\dedeckoval.2ZSJC\AppData\Local\Microsoft\Windows\Temporary Internet Files\Content.IE5\NMD45BP2\MC90043440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5918" y="260648"/>
            <a:ext cx="1041078" cy="145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1030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OBILNINY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980729"/>
            <a:ext cx="3168352" cy="4374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83" y="1988841"/>
            <a:ext cx="4248472" cy="3366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043608" y="5805264"/>
            <a:ext cx="2070760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ŽITO  SETÉ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20072" y="5805264"/>
            <a:ext cx="3353034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PŠENICE  OBECNÁ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7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OBILNINY</a:t>
            </a:r>
            <a:endParaRPr lang="cs-CZ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16832"/>
            <a:ext cx="4679057" cy="35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30312" y="5790098"/>
            <a:ext cx="3809504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JEČMEN  DVOUŘADÝ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000752" y="5735953"/>
            <a:ext cx="2148152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OVES  SETÝ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100" y="868738"/>
            <a:ext cx="3453456" cy="4554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5052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OBILNINY</a:t>
            </a:r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48880"/>
            <a:ext cx="4229417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176" y="1004731"/>
            <a:ext cx="3384376" cy="4512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210913" y="5790098"/>
            <a:ext cx="2454646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PROSO  SETÉ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139198" y="5790098"/>
            <a:ext cx="3132332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KUKUŘICE  SETÁ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493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OKOPANINY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8085009" cy="3789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60618" y="5877272"/>
            <a:ext cx="3242875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LILEK  BRAMBOR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970887" y="821203"/>
            <a:ext cx="3878369" cy="400110"/>
          </a:xfrm>
          <a:prstGeom prst="rect">
            <a:avLst/>
          </a:prstGeom>
          <a:solidFill>
            <a:srgbClr val="F9EFA5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000" b="1">
                <a:solidFill>
                  <a:srgbClr val="FF0000"/>
                </a:solidFill>
              </a:defRPr>
            </a:lvl1pPr>
          </a:lstStyle>
          <a:p>
            <a:r>
              <a:rPr lang="cs-CZ" dirty="0"/>
              <a:t>DŮLEŽITÁ  SLOŽKA  POTRAVY</a:t>
            </a:r>
          </a:p>
        </p:txBody>
      </p:sp>
      <p:pic>
        <p:nvPicPr>
          <p:cNvPr id="7172" name="Picture 4" descr="C:\Users\dedeckoval.2ZSJC\AppData\Local\Microsoft\Windows\Temporary Internet Files\Content.IE5\0V97UDT1\MC9004380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59658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427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OKOPANINY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33411"/>
            <a:ext cx="3960440" cy="3463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159413"/>
            <a:ext cx="3888432" cy="3437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98334" y="5877272"/>
            <a:ext cx="3312125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ŘEPA  CUKROVKA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182810" y="5900776"/>
            <a:ext cx="2629566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ŘEPA  KRMNÁ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397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LUSKOVINY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21" y="1880714"/>
            <a:ext cx="4281492" cy="3227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698" y="1867911"/>
            <a:ext cx="4311208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26504" y="5610283"/>
            <a:ext cx="2533386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HRÁCH  SETÝ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92080" y="5610591"/>
            <a:ext cx="2955489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FAZOL  OBECNÝ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925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LUSKOVINY</a:t>
            </a:r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3816424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844824"/>
            <a:ext cx="3816424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7544" y="5998362"/>
            <a:ext cx="3873112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ČOČKA  KUCHYŇSKÁ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66722" y="5995121"/>
            <a:ext cx="3170996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SÓJA  LUŠTINATÁ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44" name="Picture 4" descr="C:\Users\dedeckoval.2ZSJC\AppData\Local\Microsoft\Windows\Temporary Internet Files\Content.IE5\0V97UDT1\MC9004380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60648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139952" y="905531"/>
            <a:ext cx="2542556" cy="400110"/>
          </a:xfrm>
          <a:prstGeom prst="rect">
            <a:avLst/>
          </a:prstGeom>
          <a:solidFill>
            <a:srgbClr val="F9EFA5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000" b="1">
                <a:solidFill>
                  <a:srgbClr val="FF0000"/>
                </a:solidFill>
              </a:defRPr>
            </a:lvl1pPr>
          </a:lstStyle>
          <a:p>
            <a:r>
              <a:rPr lang="cs-CZ" dirty="0"/>
              <a:t>ZDRAVÍ PROSPĚNÉ</a:t>
            </a:r>
          </a:p>
        </p:txBody>
      </p:sp>
    </p:spTree>
    <p:extLst>
      <p:ext uri="{BB962C8B-B14F-4D97-AF65-F5344CB8AC3E}">
        <p14:creationId xmlns:p14="http://schemas.microsoft.com/office/powerpoint/2010/main" val="2755998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OLEJNINY</a:t>
            </a:r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4864"/>
            <a:ext cx="4192496" cy="3144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180884"/>
            <a:ext cx="4224469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95992" y="5738471"/>
            <a:ext cx="2903552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ŘEPKA  OLEJKA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91694" y="5738471"/>
            <a:ext cx="3794180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SLUNEČNICE  ROČNÍ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31840" y="1219786"/>
            <a:ext cx="3859967" cy="400110"/>
          </a:xfrm>
          <a:prstGeom prst="rect">
            <a:avLst/>
          </a:prstGeom>
          <a:solidFill>
            <a:srgbClr val="F9EFA5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LISOVÁNÍM  SE ZÍSKÁVÁ  OLEJ</a:t>
            </a:r>
            <a:endParaRPr lang="cs-CZ" sz="2000" b="1" dirty="0">
              <a:solidFill>
                <a:srgbClr val="FF0000"/>
              </a:solidFill>
            </a:endParaRPr>
          </a:p>
        </p:txBody>
      </p:sp>
      <p:pic>
        <p:nvPicPr>
          <p:cNvPr id="11268" name="Picture 4" descr="C:\Users\dedeckoval.2ZSJC\AppData\Local\Microsoft\Windows\Temporary Internet Files\Content.IE5\0V97UDT1\MC9004380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334" y="584786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352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PÍCNINY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635896" y="997960"/>
            <a:ext cx="3559179" cy="707886"/>
          </a:xfrm>
          <a:prstGeom prst="rect">
            <a:avLst/>
          </a:prstGeom>
          <a:solidFill>
            <a:srgbClr val="F9EFA5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000" b="1">
                <a:solidFill>
                  <a:srgbClr val="FF0000"/>
                </a:solidFill>
              </a:defRPr>
            </a:lvl1pPr>
          </a:lstStyle>
          <a:p>
            <a:r>
              <a:rPr lang="cs-CZ" dirty="0"/>
              <a:t>SLOUŽÍ  KE  KRMENÍ  </a:t>
            </a:r>
          </a:p>
          <a:p>
            <a:r>
              <a:rPr lang="cs-CZ" dirty="0"/>
              <a:t>HOSPODÁŘSKÝCH  ZVÍŘAT</a:t>
            </a:r>
          </a:p>
        </p:txBody>
      </p:sp>
      <p:pic>
        <p:nvPicPr>
          <p:cNvPr id="12290" name="Picture 2" descr="C:\Users\dedeckoval.2ZSJC\AppData\Local\Microsoft\Windows\Temporary Internet Files\Content.IE5\0V97UDT1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740877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44" y="2276871"/>
            <a:ext cx="4761011" cy="335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880" y="2268834"/>
            <a:ext cx="2908799" cy="336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461685" y="6000081"/>
            <a:ext cx="2467727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JETEL  LUČNÍ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06984" y="6000081"/>
            <a:ext cx="3449021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TOLICE  VOJTĚŠKA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554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ZELENINA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132856"/>
            <a:ext cx="1922706" cy="523220"/>
          </a:xfrm>
          <a:prstGeom prst="rect">
            <a:avLst/>
          </a:prstGeom>
          <a:solidFill>
            <a:srgbClr val="7BE335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61202"/>
                </a:solidFill>
              </a:rPr>
              <a:t>PLODOVÁ</a:t>
            </a:r>
            <a:endParaRPr lang="cs-CZ" sz="2800" b="1" dirty="0">
              <a:solidFill>
                <a:srgbClr val="06120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25750" y="2132856"/>
            <a:ext cx="2195153" cy="523220"/>
          </a:xfrm>
          <a:prstGeom prst="rect">
            <a:avLst/>
          </a:prstGeom>
          <a:solidFill>
            <a:srgbClr val="7BE335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61202"/>
                </a:solidFill>
              </a:rPr>
              <a:t>KOŘENOVÁ</a:t>
            </a:r>
            <a:endParaRPr lang="cs-CZ" sz="2800" b="1" dirty="0">
              <a:solidFill>
                <a:srgbClr val="06120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15825" y="2132856"/>
            <a:ext cx="2008435" cy="523220"/>
          </a:xfrm>
          <a:prstGeom prst="rect">
            <a:avLst/>
          </a:prstGeom>
          <a:solidFill>
            <a:srgbClr val="7BE335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61202"/>
                </a:solidFill>
              </a:rPr>
              <a:t>CIBULOVÁ</a:t>
            </a:r>
            <a:endParaRPr lang="cs-CZ" sz="2800" b="1" dirty="0">
              <a:solidFill>
                <a:srgbClr val="06120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880727" y="4750327"/>
            <a:ext cx="1665584" cy="523220"/>
          </a:xfrm>
          <a:prstGeom prst="rect">
            <a:avLst/>
          </a:prstGeom>
          <a:solidFill>
            <a:srgbClr val="7BE335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61202"/>
                </a:solidFill>
              </a:rPr>
              <a:t>LISTOVÁ</a:t>
            </a:r>
            <a:endParaRPr lang="cs-CZ" sz="2800" b="1" dirty="0">
              <a:solidFill>
                <a:srgbClr val="06120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476671" y="4727646"/>
            <a:ext cx="2286395" cy="523220"/>
          </a:xfrm>
          <a:prstGeom prst="rect">
            <a:avLst/>
          </a:prstGeom>
          <a:solidFill>
            <a:srgbClr val="7BE335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61202"/>
                </a:solidFill>
              </a:rPr>
              <a:t>KOŠŤÁLOVÁ</a:t>
            </a:r>
            <a:endParaRPr lang="cs-CZ" sz="2800" b="1" dirty="0">
              <a:solidFill>
                <a:srgbClr val="061202"/>
              </a:solidFill>
            </a:endParaRPr>
          </a:p>
        </p:txBody>
      </p:sp>
      <p:pic>
        <p:nvPicPr>
          <p:cNvPr id="9" name="Picture 3" descr="C:\Users\dedeckoval.2ZSJC\AppData\Local\Microsoft\Windows\Temporary Internet Files\Content.IE5\L0YC2KHV\MC90044178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18043"/>
            <a:ext cx="1493856" cy="1493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:\Users\dedeckoval.2ZSJC\AppData\Local\Microsoft\Windows\Temporary Internet Files\Content.IE5\NMD45BP2\MC9003586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096" y="2843327"/>
            <a:ext cx="1705052" cy="1547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dedeckoval.2ZSJC\AppData\Local\Microsoft\Windows\Temporary Internet Files\Content.IE5\U6QL5L17\MC90035867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4832" y="2843327"/>
            <a:ext cx="1410420" cy="136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dedeckoval.2ZSJC\AppData\Local\Microsoft\Windows\Temporary Internet Files\Content.IE5\U32SG5N5\MC90043012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727" y="5363421"/>
            <a:ext cx="1637767" cy="1292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dedeckoval.2ZSJC\AppData\Local\Microsoft\Windows\Temporary Internet Files\Content.IE5\08O2N8O6\MC90019342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903" y="5363420"/>
            <a:ext cx="1598192" cy="1292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dedeckoval.2ZSJC\AppData\Local\Microsoft\Windows\Temporary Internet Files\Content.IE5\0V97UDT1\MC90043800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179" y="548680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4077312" y="1296832"/>
            <a:ext cx="2542556" cy="400110"/>
          </a:xfrm>
          <a:prstGeom prst="rect">
            <a:avLst/>
          </a:prstGeom>
          <a:solidFill>
            <a:srgbClr val="F9EFA5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000" b="1">
                <a:solidFill>
                  <a:srgbClr val="FF0000"/>
                </a:solidFill>
              </a:defRPr>
            </a:lvl1pPr>
          </a:lstStyle>
          <a:p>
            <a:r>
              <a:rPr lang="cs-CZ" dirty="0"/>
              <a:t>ZDRAVÍ PROSPĚNÉ</a:t>
            </a:r>
          </a:p>
        </p:txBody>
      </p:sp>
    </p:spTree>
    <p:extLst>
      <p:ext uri="{BB962C8B-B14F-4D97-AF65-F5344CB8AC3E}">
        <p14:creationId xmlns:p14="http://schemas.microsoft.com/office/powerpoint/2010/main" val="2594816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TEXTILNÍ  PLODINY</a:t>
            </a:r>
            <a:endParaRPr lang="cs-CZ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36912"/>
            <a:ext cx="6912768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71118" y="6168540"/>
            <a:ext cx="1913729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LEN  SETÝ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4339" name="Picture 3" descr="C:\Users\dedeckoval.2ZSJC\AppData\Local\Microsoft\Windows\Temporary Internet Files\Content.IE5\0V97UDT1\MC9004380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1978" y="1131551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709935" y="1988840"/>
            <a:ext cx="3743076" cy="400110"/>
          </a:xfrm>
          <a:prstGeom prst="rect">
            <a:avLst/>
          </a:prstGeom>
          <a:solidFill>
            <a:srgbClr val="F9EFA5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000" b="1">
                <a:solidFill>
                  <a:srgbClr val="FF0000"/>
                </a:solidFill>
              </a:defRPr>
            </a:lvl1pPr>
          </a:lstStyle>
          <a:p>
            <a:r>
              <a:rPr lang="cs-CZ" dirty="0" smtClean="0"/>
              <a:t>VÝROBA  LNĚNÉHO  PLÁTNA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6951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PLEVEL NA  POLÍCH</a:t>
            </a:r>
            <a:endParaRPr lang="cs-CZ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76872"/>
            <a:ext cx="4369668" cy="29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562530" y="5738471"/>
            <a:ext cx="2015745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VLČÍ  MÁK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24858" y="5742237"/>
            <a:ext cx="3057055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PENÍZEK  ROLNÍ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Soubor:Thlaspi arvense2 eF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782" y="1268760"/>
            <a:ext cx="2741205" cy="4024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364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ŽIVOČICHOVÉ NA POLÍCH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16110" y="5651735"/>
            <a:ext cx="2943947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KŘEČEK  POLNÍ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36096" y="5651735"/>
            <a:ext cx="3020379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HRABOŠ  POLNÍ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050" name="Picture 2" descr="Soubor:Feldmaus Microtus arvali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129" y="1987044"/>
            <a:ext cx="4104456" cy="3386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oubor:Grand-Hamster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87044"/>
            <a:ext cx="4392488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9795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ŽIVOČICHOVÉ  NA  POLÍCH</a:t>
            </a:r>
            <a:endParaRPr lang="cs-CZ" dirty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65412"/>
            <a:ext cx="4208909" cy="3075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34120" y="5645620"/>
            <a:ext cx="3243708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BAŽANT  OBECNÝ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78443" y="5645620"/>
            <a:ext cx="3382849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KŘEPELKA  POLNÍ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074" name="Picture 2" descr="Soubor:Wachtel in Haltung clipped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631" y="1865412"/>
            <a:ext cx="4248472" cy="300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155397" y="5197262"/>
            <a:ext cx="3009670" cy="400110"/>
          </a:xfrm>
          <a:prstGeom prst="rect">
            <a:avLst/>
          </a:prstGeom>
          <a:solidFill>
            <a:srgbClr val="F9EFA5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000" b="1">
                <a:solidFill>
                  <a:srgbClr val="FF0000"/>
                </a:solidFill>
              </a:defRPr>
            </a:lvl1pPr>
          </a:lstStyle>
          <a:p>
            <a:r>
              <a:rPr lang="cs-CZ" dirty="0" smtClean="0"/>
              <a:t>CHRÁNĚNÝ  ŽIVOČICH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1958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NAD  POLI</a:t>
            </a:r>
            <a:endParaRPr lang="cs-CZ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75706"/>
            <a:ext cx="4852387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836712"/>
            <a:ext cx="3168352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87624" y="5907230"/>
            <a:ext cx="3068789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SKŘIVAN  POLNÍ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21921" y="5940894"/>
            <a:ext cx="2372765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KÁNĚ  LESNÍ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220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ŽIVOČICHOVÉ  NA  POLÍCH</a:t>
            </a:r>
            <a:endParaRPr lang="cs-CZ" dirty="0"/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2"/>
            <a:ext cx="4273649" cy="3459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94313" y="5730789"/>
            <a:ext cx="2988062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SRNEC  OBECNÝ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88780" y="5765757"/>
            <a:ext cx="2462213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ZAJÍC  POLNÍ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098" name="Picture 2" descr="Soubor:01-sfel-08-009a - crop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16832"/>
            <a:ext cx="3744407" cy="3434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420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LOUKY</a:t>
            </a:r>
            <a:endParaRPr lang="cs-CZ" dirty="0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56817"/>
            <a:ext cx="7632848" cy="4603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885835" y="1296832"/>
            <a:ext cx="1617046" cy="400110"/>
          </a:xfrm>
          <a:prstGeom prst="rect">
            <a:avLst/>
          </a:prstGeom>
          <a:solidFill>
            <a:srgbClr val="F9EFA5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000" b="1">
                <a:solidFill>
                  <a:srgbClr val="FF0000"/>
                </a:solidFill>
              </a:defRPr>
            </a:lvl1pPr>
          </a:lstStyle>
          <a:p>
            <a:r>
              <a:rPr lang="cs-CZ" dirty="0" smtClean="0"/>
              <a:t>KE  KOSENÍ</a:t>
            </a:r>
            <a:endParaRPr lang="cs-CZ" dirty="0"/>
          </a:p>
        </p:txBody>
      </p:sp>
      <p:pic>
        <p:nvPicPr>
          <p:cNvPr id="20484" name="Picture 4" descr="C:\Users\dedeckoval.2ZSJC\AppData\Local\Microsoft\Windows\Temporary Internet Files\Content.IE5\0V97UDT1\MC9004380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61832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027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LUČNÍ  TRÁVY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3567" y="1916832"/>
            <a:ext cx="75660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F9701B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800" b="1" dirty="0" smtClean="0">
                <a:solidFill>
                  <a:srgbClr val="F9701B"/>
                </a:solidFill>
                <a:latin typeface="Times New Roman" pitchFamily="18" charset="0"/>
                <a:cs typeface="Times New Roman" pitchFamily="18" charset="0"/>
              </a:rPr>
              <a:t>JAKÉ  DRUHY  LUČNÍCH  TRAV  ZNÁŠ ?</a:t>
            </a:r>
            <a:endParaRPr lang="cs-CZ" sz="2800" b="1" dirty="0">
              <a:solidFill>
                <a:srgbClr val="F9701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63567" y="2556004"/>
            <a:ext cx="79922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F9701B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800" b="1" dirty="0" smtClean="0">
                <a:solidFill>
                  <a:srgbClr val="F9701B"/>
                </a:solidFill>
                <a:latin typeface="Times New Roman" pitchFamily="18" charset="0"/>
                <a:cs typeface="Times New Roman" pitchFamily="18" charset="0"/>
              </a:rPr>
              <a:t>OBRÁZKY  TRAV  VYHLEDEJ V UČEBNICI</a:t>
            </a:r>
            <a:endParaRPr lang="cs-CZ" sz="2800" b="1" dirty="0">
              <a:solidFill>
                <a:srgbClr val="F9701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C:\Users\dedeckoval.2ZSJC\AppData\Local\Microsoft\Windows\Temporary Internet Files\Content.IE5\0V97UDT1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670" y="419026"/>
            <a:ext cx="1827886" cy="150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45" y="3212976"/>
            <a:ext cx="8784976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63567" y="3501008"/>
            <a:ext cx="2454903" cy="523220"/>
          </a:xfrm>
          <a:prstGeom prst="rect">
            <a:avLst/>
          </a:prstGeom>
          <a:solidFill>
            <a:srgbClr val="BEE088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89137"/>
                </a:solidFill>
              </a:rPr>
              <a:t>SRHA  LUČNÍ</a:t>
            </a:r>
            <a:endParaRPr lang="cs-CZ" sz="2800" b="1" dirty="0">
              <a:solidFill>
                <a:srgbClr val="689137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3567" y="5992735"/>
            <a:ext cx="3033907" cy="523220"/>
          </a:xfrm>
          <a:prstGeom prst="rect">
            <a:avLst/>
          </a:prstGeom>
          <a:solidFill>
            <a:srgbClr val="BEE088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689137"/>
                </a:solidFill>
              </a:defRPr>
            </a:lvl1pPr>
          </a:lstStyle>
          <a:p>
            <a:r>
              <a:rPr lang="cs-CZ" dirty="0"/>
              <a:t>BOJÍNEK  LUČNÍ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796136" y="3497047"/>
            <a:ext cx="2892523" cy="523220"/>
          </a:xfrm>
          <a:prstGeom prst="rect">
            <a:avLst/>
          </a:prstGeom>
          <a:solidFill>
            <a:srgbClr val="BEE088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689137"/>
                </a:solidFill>
              </a:defRPr>
            </a:lvl1pPr>
          </a:lstStyle>
          <a:p>
            <a:r>
              <a:rPr lang="cs-CZ" dirty="0"/>
              <a:t>PSÁRKA  LUČNÍ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665138" y="5976998"/>
            <a:ext cx="3079305" cy="523220"/>
          </a:xfrm>
          <a:prstGeom prst="rect">
            <a:avLst/>
          </a:prstGeom>
          <a:solidFill>
            <a:srgbClr val="BEE088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689137"/>
                </a:solidFill>
              </a:defRPr>
            </a:lvl1pPr>
          </a:lstStyle>
          <a:p>
            <a:r>
              <a:rPr lang="cs-CZ" dirty="0"/>
              <a:t>JÍLEK  VYTRVALÝ</a:t>
            </a:r>
          </a:p>
        </p:txBody>
      </p:sp>
    </p:spTree>
    <p:extLst>
      <p:ext uri="{BB962C8B-B14F-4D97-AF65-F5344CB8AC3E}">
        <p14:creationId xmlns:p14="http://schemas.microsoft.com/office/powerpoint/2010/main" val="3039746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3" grpId="0" animBg="1"/>
      <p:bldP spid="5" grpId="0" animBg="1"/>
      <p:bldP spid="6" grpId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LUČNÍ  BYLINY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63565" y="1947714"/>
            <a:ext cx="77439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F9701B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800" b="1" dirty="0" smtClean="0">
                <a:solidFill>
                  <a:srgbClr val="F9701B"/>
                </a:solidFill>
                <a:latin typeface="Times New Roman" pitchFamily="18" charset="0"/>
                <a:cs typeface="Times New Roman" pitchFamily="18" charset="0"/>
              </a:rPr>
              <a:t>JAKÉ  DRUHY  LUČNÍCH  BYLIN  ZNÁŠ ?</a:t>
            </a:r>
            <a:endParaRPr lang="cs-CZ" sz="2800" b="1" dirty="0">
              <a:solidFill>
                <a:srgbClr val="F9701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63567" y="2556004"/>
            <a:ext cx="81701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F9701B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800" b="1" dirty="0" smtClean="0">
                <a:solidFill>
                  <a:srgbClr val="F9701B"/>
                </a:solidFill>
                <a:latin typeface="Times New Roman" pitchFamily="18" charset="0"/>
                <a:cs typeface="Times New Roman" pitchFamily="18" charset="0"/>
              </a:rPr>
              <a:t>OBRÁZKY  BYLIN  VYHLEDEJ V UČEBNICI</a:t>
            </a:r>
            <a:endParaRPr lang="cs-CZ" sz="2800" b="1" dirty="0">
              <a:solidFill>
                <a:srgbClr val="F9701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72" y="3212976"/>
            <a:ext cx="8785225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63565" y="3384407"/>
            <a:ext cx="3294876" cy="523220"/>
          </a:xfrm>
          <a:prstGeom prst="rect">
            <a:avLst/>
          </a:prstGeom>
          <a:solidFill>
            <a:srgbClr val="BEE088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89137"/>
                </a:solidFill>
              </a:rPr>
              <a:t>KOPRETINA  BÍLÁ</a:t>
            </a:r>
            <a:endParaRPr lang="cs-CZ" sz="2800" b="1" dirty="0">
              <a:solidFill>
                <a:srgbClr val="689137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46584" y="3356992"/>
            <a:ext cx="4323684" cy="523220"/>
          </a:xfrm>
          <a:prstGeom prst="rect">
            <a:avLst/>
          </a:prstGeom>
          <a:solidFill>
            <a:srgbClr val="BEE088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689137"/>
                </a:solidFill>
              </a:defRPr>
            </a:lvl1pPr>
          </a:lstStyle>
          <a:p>
            <a:r>
              <a:rPr lang="cs-CZ" dirty="0" smtClean="0"/>
              <a:t>ZVONEK  ROZKLADITÝ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3565" y="5976998"/>
            <a:ext cx="5153334" cy="523220"/>
          </a:xfrm>
          <a:prstGeom prst="rect">
            <a:avLst/>
          </a:prstGeom>
          <a:solidFill>
            <a:srgbClr val="BEE088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689137"/>
                </a:solidFill>
              </a:defRPr>
            </a:lvl1pPr>
          </a:lstStyle>
          <a:p>
            <a:r>
              <a:rPr lang="cs-CZ" dirty="0" smtClean="0"/>
              <a:t>SEDMIKRÁSKA CHUDOBKA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868144" y="5987392"/>
            <a:ext cx="2971198" cy="523220"/>
          </a:xfrm>
          <a:prstGeom prst="rect">
            <a:avLst/>
          </a:prstGeom>
          <a:solidFill>
            <a:srgbClr val="BEE088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689137"/>
                </a:solidFill>
              </a:defRPr>
            </a:lvl1pPr>
          </a:lstStyle>
          <a:p>
            <a:r>
              <a:rPr lang="cs-CZ" dirty="0" smtClean="0"/>
              <a:t>ŠŤOVÍK  KYSELÝ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9858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 animBg="1"/>
      <p:bldP spid="9" grpId="0" animBg="1"/>
      <p:bldP spid="10" grpId="0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ŽIVOČICHOVÉ  NA   LOUKÁCH</a:t>
            </a:r>
            <a:endParaRPr lang="cs-CZ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045413"/>
            <a:ext cx="4248472" cy="2832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45413"/>
            <a:ext cx="4248472" cy="2832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31858" y="5621579"/>
            <a:ext cx="3887796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VČELA  MEDONOSNÁ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61751" y="5621579"/>
            <a:ext cx="3412986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KOBYLKA  ZELENÁ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297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ŽIVOČICHOVÉ  NA  LOUKÁCH</a:t>
            </a:r>
            <a:endParaRPr lang="cs-CZ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82607"/>
            <a:ext cx="4032448" cy="289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52891"/>
            <a:ext cx="4237826" cy="2904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76718" y="5949280"/>
            <a:ext cx="4212628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BABOČKA  KOPŘIVOVÁ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86781" y="5949280"/>
            <a:ext cx="3034933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ČMELÁK  ZEMNÍ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86781" y="5373216"/>
            <a:ext cx="3009670" cy="400110"/>
          </a:xfrm>
          <a:prstGeom prst="rect">
            <a:avLst/>
          </a:prstGeom>
          <a:solidFill>
            <a:srgbClr val="F9EFA5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000" b="1">
                <a:solidFill>
                  <a:srgbClr val="FF0000"/>
                </a:solidFill>
              </a:defRPr>
            </a:lvl1pPr>
          </a:lstStyle>
          <a:p>
            <a:r>
              <a:rPr lang="cs-CZ" dirty="0" smtClean="0"/>
              <a:t>CHRÁNĚNÝ  ŽIVOČICH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2362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ŽIVOČICHOVÉ  NA  LOUKÁCH</a:t>
            </a:r>
            <a:endParaRPr lang="cs-CZ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060848"/>
            <a:ext cx="3744416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60848"/>
            <a:ext cx="3744416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61485" y="5754326"/>
            <a:ext cx="2844690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SYSEL  OBECNÝ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38826" y="5733256"/>
            <a:ext cx="1842812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ČÁP  BÍLÝ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155397" y="5197262"/>
            <a:ext cx="3009670" cy="400110"/>
          </a:xfrm>
          <a:prstGeom prst="rect">
            <a:avLst/>
          </a:prstGeom>
          <a:solidFill>
            <a:srgbClr val="F9EFA5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000" b="1">
                <a:solidFill>
                  <a:srgbClr val="FF0000"/>
                </a:solidFill>
              </a:defRPr>
            </a:lvl1pPr>
          </a:lstStyle>
          <a:p>
            <a:r>
              <a:rPr lang="cs-CZ" dirty="0" smtClean="0"/>
              <a:t>CHRÁNĚNÝ  ŽIVOČICH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4422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TRÁVY  A  BYLINY  Z  LUK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61024" y="2019388"/>
            <a:ext cx="1606145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KOSÍME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90778" y="2051678"/>
            <a:ext cx="3528466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KOSÍME  A  SUŠÍME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752751"/>
            <a:ext cx="3910038" cy="2754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47" y="2736872"/>
            <a:ext cx="3895725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85706" y="5790098"/>
            <a:ext cx="3046027" cy="523220"/>
          </a:xfrm>
          <a:prstGeom prst="rect">
            <a:avLst/>
          </a:prstGeom>
          <a:solidFill>
            <a:srgbClr val="7BE335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061202"/>
                </a:solidFill>
              </a:defRPr>
            </a:lvl1pPr>
          </a:lstStyle>
          <a:p>
            <a:r>
              <a:rPr lang="cs-CZ" dirty="0"/>
              <a:t>ČERSTVÁ  TRÁVA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849617" y="5790098"/>
            <a:ext cx="1159292" cy="523220"/>
          </a:xfrm>
          <a:prstGeom prst="rect">
            <a:avLst/>
          </a:prstGeom>
          <a:solidFill>
            <a:srgbClr val="7BE335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061202"/>
                </a:solidFill>
              </a:defRPr>
            </a:lvl1pPr>
          </a:lstStyle>
          <a:p>
            <a:r>
              <a:rPr lang="cs-CZ" dirty="0"/>
              <a:t>SENO</a:t>
            </a:r>
          </a:p>
        </p:txBody>
      </p:sp>
    </p:spTree>
    <p:extLst>
      <p:ext uri="{BB962C8B-B14F-4D97-AF65-F5344CB8AC3E}">
        <p14:creationId xmlns:p14="http://schemas.microsoft.com/office/powerpoint/2010/main" val="4102929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PASTVINY</a:t>
            </a:r>
            <a:endParaRPr lang="cs-CZ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16832"/>
            <a:ext cx="7560840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79912" y="1296832"/>
            <a:ext cx="2608022" cy="400110"/>
          </a:xfrm>
          <a:prstGeom prst="rect">
            <a:avLst/>
          </a:prstGeom>
          <a:solidFill>
            <a:srgbClr val="F9EFA5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000" b="1">
                <a:solidFill>
                  <a:srgbClr val="FF0000"/>
                </a:solidFill>
              </a:defRPr>
            </a:lvl1pPr>
          </a:lstStyle>
          <a:p>
            <a:r>
              <a:rPr lang="cs-CZ" dirty="0" smtClean="0"/>
              <a:t>SLOUŽÍ  K  SPÁSÁNÍ</a:t>
            </a:r>
            <a:endParaRPr lang="cs-CZ" dirty="0"/>
          </a:p>
        </p:txBody>
      </p:sp>
      <p:pic>
        <p:nvPicPr>
          <p:cNvPr id="5" name="Picture 4" descr="C:\Users\dedeckoval.2ZSJC\AppData\Local\Microsoft\Windows\Temporary Internet Files\Content.IE5\0V97UDT1\MC9004380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61832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62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 ZDROJE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6424" y="1988839"/>
            <a:ext cx="89893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F9701B"/>
                </a:solidFill>
              </a:rPr>
              <a:t> </a:t>
            </a:r>
            <a:r>
              <a:rPr lang="cs-CZ" sz="2800" dirty="0" smtClean="0">
                <a:solidFill>
                  <a:srgbClr val="F9701B"/>
                </a:solidFill>
                <a:latin typeface="Arial" pitchFamily="34" charset="0"/>
                <a:cs typeface="Arial" pitchFamily="34" charset="0"/>
              </a:rPr>
              <a:t>JURČÁK,J. </a:t>
            </a:r>
            <a:r>
              <a:rPr lang="cs-CZ" sz="2800" i="1" dirty="0" smtClean="0">
                <a:solidFill>
                  <a:srgbClr val="F9701B"/>
                </a:solidFill>
                <a:latin typeface="Arial" pitchFamily="34" charset="0"/>
                <a:cs typeface="Arial" pitchFamily="34" charset="0"/>
              </a:rPr>
              <a:t>Přírodověda  4.ročník, </a:t>
            </a:r>
            <a:r>
              <a:rPr lang="cs-CZ" sz="2800" dirty="0" err="1" smtClean="0">
                <a:solidFill>
                  <a:srgbClr val="F9701B"/>
                </a:solidFill>
                <a:latin typeface="Arial" pitchFamily="34" charset="0"/>
                <a:cs typeface="Arial" pitchFamily="34" charset="0"/>
              </a:rPr>
              <a:t>Oloumouc</a:t>
            </a:r>
            <a:r>
              <a:rPr lang="cs-CZ" sz="2800" dirty="0" smtClean="0">
                <a:solidFill>
                  <a:srgbClr val="F9701B"/>
                </a:solidFill>
                <a:latin typeface="Arial" pitchFamily="34" charset="0"/>
                <a:cs typeface="Arial" pitchFamily="34" charset="0"/>
              </a:rPr>
              <a:t> : </a:t>
            </a:r>
          </a:p>
          <a:p>
            <a:r>
              <a:rPr lang="cs-CZ" sz="2800" dirty="0">
                <a:solidFill>
                  <a:srgbClr val="F9701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rgbClr val="F9701B"/>
                </a:solidFill>
                <a:latin typeface="Arial" pitchFamily="34" charset="0"/>
                <a:cs typeface="Arial" pitchFamily="34" charset="0"/>
              </a:rPr>
              <a:t>    PRODOS, s.r.o., 2003. 72s. ISBN 80-85806-32-0     </a:t>
            </a:r>
            <a:endParaRPr lang="cs-CZ" sz="2800" dirty="0">
              <a:solidFill>
                <a:srgbClr val="F9701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00467" y="2942947"/>
            <a:ext cx="828406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ŠTIKOVÁ,V. </a:t>
            </a:r>
            <a:r>
              <a:rPr lang="cs-CZ" sz="2800" i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Člověk a jeho svět, přírodověda</a:t>
            </a:r>
          </a:p>
          <a:p>
            <a:r>
              <a:rPr lang="cs-CZ" sz="2800" i="1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i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pro 4.ročník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3. vyd. Brno : NOVÁ ŠKOLA, s.r.o.</a:t>
            </a:r>
          </a:p>
          <a:p>
            <a:r>
              <a:rPr lang="cs-CZ" sz="2800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2011. 80s. ISBN 978-80-7289-297-6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6424" y="4345940"/>
            <a:ext cx="639950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F9701B"/>
                </a:solidFill>
              </a:rPr>
              <a:t> </a:t>
            </a:r>
            <a:r>
              <a:rPr lang="cs-CZ" sz="2800" dirty="0" smtClean="0">
                <a:solidFill>
                  <a:srgbClr val="F9701B"/>
                </a:solidFill>
                <a:latin typeface="Arial" pitchFamily="34" charset="0"/>
                <a:cs typeface="Arial" pitchFamily="34" charset="0"/>
              </a:rPr>
              <a:t>Obrázky čerpány z otevřené galerie </a:t>
            </a:r>
          </a:p>
          <a:p>
            <a:r>
              <a:rPr lang="cs-CZ" sz="2800" dirty="0">
                <a:solidFill>
                  <a:srgbClr val="F9701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rgbClr val="F9701B"/>
                </a:solidFill>
                <a:latin typeface="Arial" pitchFamily="34" charset="0"/>
                <a:cs typeface="Arial" pitchFamily="34" charset="0"/>
              </a:rPr>
              <a:t>    Microsoft Office     </a:t>
            </a:r>
            <a:endParaRPr lang="cs-CZ" sz="2800" dirty="0">
              <a:solidFill>
                <a:srgbClr val="F9701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9032" y="5300047"/>
            <a:ext cx="72186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689137"/>
                </a:solidFill>
              </a:rPr>
              <a:t> </a:t>
            </a:r>
            <a:r>
              <a:rPr lang="cs-CZ" sz="2800" dirty="0" smtClean="0">
                <a:solidFill>
                  <a:srgbClr val="689137"/>
                </a:solidFill>
                <a:latin typeface="Arial" pitchFamily="34" charset="0"/>
                <a:cs typeface="Arial" pitchFamily="34" charset="0"/>
              </a:rPr>
              <a:t>Fotografie čerpány z dostupných zdrojů   </a:t>
            </a:r>
          </a:p>
        </p:txBody>
      </p:sp>
    </p:spTree>
    <p:extLst>
      <p:ext uri="{BB962C8B-B14F-4D97-AF65-F5344CB8AC3E}">
        <p14:creationId xmlns:p14="http://schemas.microsoft.com/office/powerpoint/2010/main" val="1830964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3528" y="1484784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http://www.zsvetrni.cz/evyuka/lipn/slides/p%C5%A1enice%20set%C3%A1.html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3528" y="1012086"/>
            <a:ext cx="19837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PŠENICE  SETÁ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3528" y="2348880"/>
            <a:ext cx="42696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http://zbysovvcechach.cz/old/zito01.htm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23528" y="2060848"/>
            <a:ext cx="15272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ŽITO  SETÉ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1133" y="2852936"/>
            <a:ext cx="15828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OVES  SETÝ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30907" y="4359374"/>
            <a:ext cx="82931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http://vfu-www.vfu.cz/vegetabilie/plodiny/czech/jecmen.htm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30907" y="4024322"/>
            <a:ext cx="27719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JEČMEN  DVOUŘADÝ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30907" y="3372921"/>
            <a:ext cx="64270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http://vfu-www.vfu.cz/vegetabilie/plodiny/czech/oves.htm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26952" y="4874130"/>
            <a:ext cx="22867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KUKUŘICE  SETÁ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30907" y="6237312"/>
            <a:ext cx="4283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http://botany.cz/cs/panicum-miliaceum/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30907" y="5949280"/>
            <a:ext cx="18024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PROSO  SETÉ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23528" y="5428128"/>
            <a:ext cx="87129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http://web2.mendelu.cz/af_222_multitext/picniny/sklady.php?odkaz=kukurice.html</a:t>
            </a:r>
          </a:p>
        </p:txBody>
      </p:sp>
    </p:spTree>
    <p:extLst>
      <p:ext uri="{BB962C8B-B14F-4D97-AF65-F5344CB8AC3E}">
        <p14:creationId xmlns:p14="http://schemas.microsoft.com/office/powerpoint/2010/main" val="47867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65299" y="1628800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http://test.viaweb.cz/nahlednuti-pod-poklicku-historie-jidla-krizi-valek-a-neurod-20046.aspx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95536" y="1124744"/>
            <a:ext cx="23551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ŘEPA CUKROVKA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5536" y="3105835"/>
            <a:ext cx="6462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http://www.jimihoovce.cz/S_cim_pracujeme.html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95536" y="2636912"/>
            <a:ext cx="1930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ŘEPA  KRMNÁ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73770" y="3892406"/>
            <a:ext cx="76882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http://www.agroseznam.cz/cz/agro-novinky/617-.html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31705" y="3491166"/>
            <a:ext cx="1647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HRÁCH  SETÝ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31704" y="4865211"/>
            <a:ext cx="82447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http://diskuse.nachvojnici.cz/viewtopic.php?f=115&amp;t=648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31705" y="4355812"/>
            <a:ext cx="27576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ČOČKA KUCHYŇSKÁ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73770" y="5614203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http://www.garten.cz/a/cz/2757-phaseolus-coccineus-fazol-sarlatovy/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60103" y="5291916"/>
            <a:ext cx="9905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FAZOL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44711" y="6347420"/>
            <a:ext cx="86702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http://www.inovace.cz/novinky/632-funkcni-potraviny-vic-nez-jen-jidlo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73770" y="6093296"/>
            <a:ext cx="7970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SÓJA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649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446178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http://www.oseva-trading.cz/view.php?cisloclanku=2008030014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5586" y="1052736"/>
            <a:ext cx="21232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ŘEPKA  OLEJKA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72145" y="2492777"/>
            <a:ext cx="82088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http://www.vegestrava.cz/vegetarianska-jidelna-v-centru-ostravy/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11635" y="2060848"/>
            <a:ext cx="27628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SLUNEČNICE  ROČNÍ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11635" y="3479582"/>
            <a:ext cx="6462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http://www.celysvet.cz/fotky/jetel-lucni_1.jpg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11635" y="3100318"/>
            <a:ext cx="18128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JETEL  LUČNÍ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39764" y="4575452"/>
            <a:ext cx="84483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http://fotka.atlasrostlin.cz/tolice-vojteska/fotky-pridane-uzivateli-4044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39764" y="4149080"/>
            <a:ext cx="25117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TOLICE  VOJTĚŠKA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55273" y="5589240"/>
            <a:ext cx="82651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http://medicina.cz/verejne/clanek.dss?s_id=4517&amp;s_rub=300&amp;s_sv=1&amp;s_ts=41314,9206828704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55273" y="5229200"/>
            <a:ext cx="14165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LEN  SETÝ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099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1052736"/>
            <a:ext cx="22343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PENÍZEK  ROLNÍ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23940" y="2420888"/>
            <a:ext cx="41480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http://fuckybaby.blog.cz/0807/vlci-mak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23940" y="2060848"/>
            <a:ext cx="14911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VLČÍ  MÁK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2924944"/>
            <a:ext cx="22092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HRABOŠ  POLNÍ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80728" y="3923764"/>
            <a:ext cx="21535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KŘEČEK  POLNÍ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23940" y="4787860"/>
            <a:ext cx="24663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KŘEPELKA  POLNÍ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23940" y="6021288"/>
            <a:ext cx="81085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http://poutnik2.sweb.cz/foto/ptaci/hrabavi/bazant-obecny-1.html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23940" y="5661248"/>
            <a:ext cx="23689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BAŽANT  OBECNÝ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52540" y="1414517"/>
            <a:ext cx="80799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http://cs.wikipedia.org/wiki/Soubor:Thlaspi_arvense2_eF.jpg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23940" y="3294276"/>
            <a:ext cx="7244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http://cs.wikipedia.org/wiki/Soubor:Feldmaus_Microtus_arvalis.jpg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438276" y="4293096"/>
            <a:ext cx="80941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http://cs.wikipedia.org/wiki/Soubor:Grand-Hamster.jpg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452540" y="5151274"/>
            <a:ext cx="79358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http://cs.wikipedia.org/wiki/Soubor:Wachtel_in_Haltung_clipped.jpg</a:t>
            </a:r>
          </a:p>
        </p:txBody>
      </p:sp>
    </p:spTree>
    <p:extLst>
      <p:ext uri="{BB962C8B-B14F-4D97-AF65-F5344CB8AC3E}">
        <p14:creationId xmlns:p14="http://schemas.microsoft.com/office/powerpoint/2010/main" val="253157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6116" y="1285925"/>
            <a:ext cx="74328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http://www.fotoaparat.cz/index.php?r=25&amp;gal=photo&amp;rp=661930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05807" y="916593"/>
            <a:ext cx="22431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SKŘIVAN  POLNÍ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86116" y="2138085"/>
            <a:ext cx="75957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http://www.photosimon.cz/photos/kane-lesni-226.jpg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59024" y="1799045"/>
            <a:ext cx="17443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KÁNĚ  LESNÍ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2791" y="2716590"/>
            <a:ext cx="18108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ZAJÍC  POLNÍ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59024" y="3949194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http://forum.hunting-shop.cz/clanek/58-moji-znami-z-divociny-dil-i-srnec-obecny/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59024" y="3596431"/>
            <a:ext cx="21868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SRNEC  OBECNÝ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48805" y="4869160"/>
            <a:ext cx="45279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http://ekozahrady.com/kvetnate_louky.htm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05807" y="4509120"/>
            <a:ext cx="25557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LOUKA  KVĚTNATÁ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31327" y="5877272"/>
            <a:ext cx="43629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http://www.konepohorany.cz/pastva.html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31327" y="5517232"/>
            <a:ext cx="14230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PASTVINY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31326" y="2964209"/>
            <a:ext cx="77410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http://cs.wikipedia.org/wiki/Soubor:01-sfel-08-009a_-_crop.jpg</a:t>
            </a:r>
          </a:p>
        </p:txBody>
      </p:sp>
    </p:spTree>
    <p:extLst>
      <p:ext uri="{BB962C8B-B14F-4D97-AF65-F5344CB8AC3E}">
        <p14:creationId xmlns:p14="http://schemas.microsoft.com/office/powerpoint/2010/main" val="138492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412776"/>
            <a:ext cx="617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http://www.vseprochovatele.cz/seno-lucni-150lt.html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39552" y="1052736"/>
            <a:ext cx="18055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LUČNÍ  SENO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39552" y="2348880"/>
            <a:ext cx="53823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http://new.valasskakrajina.cz/?page_id=3689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55030" y="1936780"/>
            <a:ext cx="9911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TRÁVA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43545" y="3324523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http://www.e-kniha.com/proc-kobylka-kun-ekipa-1.html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55030" y="2982595"/>
            <a:ext cx="13992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KOBYLKA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43544" y="4149080"/>
            <a:ext cx="79168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http://www.nature-photogallery.eu/cz/foto/1108-vcela-medonosna-apis-mellifera/?puvod=87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87086" y="3820398"/>
            <a:ext cx="11101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VČELA  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87086" y="5301208"/>
            <a:ext cx="41624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http://piskovna-jh.ic.cz/bezobratli.html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87086" y="4931876"/>
            <a:ext cx="1261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ČMELÁK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40092" y="6093296"/>
            <a:ext cx="818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http://www.slatinanadupou.cz/turistika-a-sport/turistika/zivocichove/babocka-koprivova-aglais-urticae.html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652296" y="5757648"/>
            <a:ext cx="11088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MOTÝL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36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72774" y="1628800"/>
            <a:ext cx="60304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http://www.skudci.com/ohrozene-druhy-zivocichu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72774" y="1164779"/>
            <a:ext cx="9108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SYSEL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2736503"/>
            <a:ext cx="6390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http://www.sneznik.cz/cz/cap-bily-ciconia-ciconia/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67543" y="2340322"/>
            <a:ext cx="6912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ČÁP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30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1202</TotalTime>
  <Words>669</Words>
  <Application>Microsoft Office PowerPoint</Application>
  <PresentationFormat>Předvádění na obrazovce (4:3)</PresentationFormat>
  <Paragraphs>216</Paragraphs>
  <Slides>38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38</vt:i4>
      </vt:variant>
    </vt:vector>
  </HeadingPairs>
  <TitlesOfParts>
    <vt:vector size="39" baseType="lpstr">
      <vt:lpstr>Tok</vt:lpstr>
      <vt:lpstr>  </vt:lpstr>
      <vt:lpstr>Prezentace aplikace PowerPoint</vt:lpstr>
      <vt:lpstr>EKOSYSTÉM  POLE  A  LOUKY</vt:lpstr>
      <vt:lpstr>POJEM  EKOSYSTÉM</vt:lpstr>
      <vt:lpstr>TYPICKÉ  ZNAKY</vt:lpstr>
      <vt:lpstr>POLNÍ  PLODINY</vt:lpstr>
      <vt:lpstr>OBILNINY</vt:lpstr>
      <vt:lpstr>OBILNINY</vt:lpstr>
      <vt:lpstr>OBILNINY</vt:lpstr>
      <vt:lpstr>OKOPANINY</vt:lpstr>
      <vt:lpstr>OKOPANINY</vt:lpstr>
      <vt:lpstr>LUSKOVINY</vt:lpstr>
      <vt:lpstr>LUSKOVINY</vt:lpstr>
      <vt:lpstr>OLEJNINY</vt:lpstr>
      <vt:lpstr>PÍCNINY</vt:lpstr>
      <vt:lpstr>ZELENINA</vt:lpstr>
      <vt:lpstr>TEXTILNÍ  PLODINY</vt:lpstr>
      <vt:lpstr>PLEVEL NA  POLÍCH</vt:lpstr>
      <vt:lpstr>ŽIVOČICHOVÉ NA POLÍCH</vt:lpstr>
      <vt:lpstr>ŽIVOČICHOVÉ  NA  POLÍCH</vt:lpstr>
      <vt:lpstr>NAD  POLI</vt:lpstr>
      <vt:lpstr>ŽIVOČICHOVÉ  NA  POLÍCH</vt:lpstr>
      <vt:lpstr>LOUKY</vt:lpstr>
      <vt:lpstr>LUČNÍ  TRÁVY</vt:lpstr>
      <vt:lpstr>LUČNÍ  BYLINY</vt:lpstr>
      <vt:lpstr>ŽIVOČICHOVÉ  NA   LOUKÁCH</vt:lpstr>
      <vt:lpstr>ŽIVOČICHOVÉ  NA  LOUKÁCH</vt:lpstr>
      <vt:lpstr>ŽIVOČICHOVÉ  NA  LOUKÁCH</vt:lpstr>
      <vt:lpstr>TRÁVY  A  BYLINY  Z  LUK</vt:lpstr>
      <vt:lpstr>PASTVINY</vt:lpstr>
      <vt:lpstr>POUŽITÉ  ZDROJE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 Dědečková</dc:creator>
  <cp:lastModifiedBy>Lenka Dědečková</cp:lastModifiedBy>
  <cp:revision>51</cp:revision>
  <dcterms:created xsi:type="dcterms:W3CDTF">2013-08-14T06:30:04Z</dcterms:created>
  <dcterms:modified xsi:type="dcterms:W3CDTF">2013-08-24T07:47:26Z</dcterms:modified>
</cp:coreProperties>
</file>