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57" r:id="rId2"/>
    <p:sldId id="258" r:id="rId3"/>
    <p:sldId id="259" r:id="rId4"/>
    <p:sldId id="261" r:id="rId5"/>
    <p:sldId id="260" r:id="rId6"/>
    <p:sldId id="267" r:id="rId7"/>
    <p:sldId id="262" r:id="rId8"/>
    <p:sldId id="266" r:id="rId9"/>
    <p:sldId id="265" r:id="rId10"/>
    <p:sldId id="268" r:id="rId11"/>
    <p:sldId id="269" r:id="rId12"/>
    <p:sldId id="271" r:id="rId13"/>
    <p:sldId id="272" r:id="rId14"/>
    <p:sldId id="275" r:id="rId15"/>
    <p:sldId id="273" r:id="rId16"/>
    <p:sldId id="263" r:id="rId17"/>
    <p:sldId id="278" r:id="rId18"/>
    <p:sldId id="284" r:id="rId19"/>
    <p:sldId id="276" r:id="rId20"/>
    <p:sldId id="280" r:id="rId21"/>
    <p:sldId id="281" r:id="rId22"/>
    <p:sldId id="283" r:id="rId23"/>
    <p:sldId id="285" r:id="rId24"/>
    <p:sldId id="288" r:id="rId25"/>
    <p:sldId id="289" r:id="rId26"/>
    <p:sldId id="290" r:id="rId27"/>
    <p:sldId id="286" r:id="rId28"/>
    <p:sldId id="287" r:id="rId29"/>
    <p:sldId id="264" r:id="rId30"/>
    <p:sldId id="270" r:id="rId31"/>
    <p:sldId id="274" r:id="rId32"/>
    <p:sldId id="279" r:id="rId33"/>
    <p:sldId id="282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59355D-86FD-4EDD-82C4-1AB1579BCFD9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C73022-25DD-4BB1-8551-81A5BFFD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20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C73022-25DD-4BB1-8551-81A5BFFD5B45}" type="slidenum">
              <a:rPr lang="cs-CZ" smtClean="0"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057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24.8.2013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5" Type="http://schemas.openxmlformats.org/officeDocument/2006/relationships/image" Target="../media/image4.wmf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www.medvych.estranky.cz/fotoalbum/----s-t-r-o-m-y/capkova-veronika---vrba-jiva---stromovka.-.html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jpeg"/><Relationship Id="rId4" Type="http://schemas.openxmlformats.org/officeDocument/2006/relationships/hyperlink" Target="http://www.google.cz/url?sa=i&amp;rct=j&amp;q=OL%C5%A0E&amp;source=images&amp;cd=&amp;cad=rja&amp;docid=EeCe2x3k0I1DUM&amp;tbnid=7MBcjYO58LvCTM:&amp;ved=0CAUQjRw&amp;url=http://www.truhlarstvi-zakazkove.cz/Olse.aspx&amp;ei=ya8TUquhNYnVswbnzIHYDA&amp;bvm=bv.50952593,d.Yms&amp;psig=AFQjCNHh2RAb_L5tBE2rw48HgJdeh3FbGw&amp;ust=1377108181740499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www.google.cz/url?sa=i&amp;rct=j&amp;q=STUL%C3%8DK&amp;source=images&amp;cd=&amp;cad=rja&amp;docid=O6S-p36d430Z4M&amp;tbnid=XuvnrX95C9DM7M:&amp;ved=0CAUQjRw&amp;url=http://zehunskyrybnik.webnode.cz/flora/&amp;ei=pLETUrr6MMjKswbWxYGwCw&amp;psig=AFQjCNH0eFpAWOx2bLxedZCoPwlRGFHVyg&amp;ust=1377108764410455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wmf"/><Relationship Id="rId5" Type="http://schemas.openxmlformats.org/officeDocument/2006/relationships/image" Target="../media/image24.jpeg"/><Relationship Id="rId4" Type="http://schemas.openxmlformats.org/officeDocument/2006/relationships/hyperlink" Target="http://www.google.cz/url?sa=i&amp;rct=j&amp;q=lekn%C3%ADn&amp;source=images&amp;cd=&amp;cad=rja&amp;docid=kw04Vu6_TdIJNM&amp;tbnid=Pf6G1d5GRYIh7M:&amp;ved=0CAUQjRw&amp;url=http://www.gadar.cz/zibis/eshop/1-1-SEMENA-cela-nabidka/33-2-LEKNINY-A-LOTOSY-NOVINKA/5/440-LEKNIN-BILY-NYMPHAEA-WHITE-DAY-10-SEMEN-Nymphaea-Ampla&amp;ei=Qb8TUouaDcHYtQaD8YDgBQ&amp;psig=AFQjCNEp2LuYwZZMIXFpLpK0n53sPh64hg&amp;ust=1377110406698466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www.google.cz/url?sa=i&amp;rct=j&amp;q=kosatec%20%C5%BElut%C3%BD&amp;source=images&amp;cd=&amp;cad=rja&amp;docid=Cexsx_JEh0sRJM&amp;tbnid=NyC5ZbrZRz5yoM:&amp;ved=0CAUQjRw&amp;url=http://www.zahrada-zizka.cz/index.php?sekce=nabidka&amp;id=9&amp;od=1&amp;ei=AckTUrP6FsmbtQaYtYFg&amp;psig=AFQjCNGs9bWNzfNpnk7cIb-ptqxRLKYmcA&amp;ust=1377114747442679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jpeg"/><Relationship Id="rId4" Type="http://schemas.openxmlformats.org/officeDocument/2006/relationships/hyperlink" Target="//upload.wikimedia.org/wikipedia/commons/2/27/Juncus_effusus_near_Smrkovice%2C_part_of_Pisek_in_2011_%285%29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www.google.cz/url?sa=i&amp;rct=j&amp;q=r%C3%A1kos%20obecn%C3%BD&amp;source=images&amp;cd=&amp;cad=rja&amp;docid=M7_Xo-8eeBhyGM&amp;tbnid=bk4boeDvLkO6QM:&amp;ved=0CAUQjRw&amp;url=http://ucivo.webnode.cz/album/jednodelozne-poznavacka1/lipnicovite-rakos-obecny-jpg/&amp;ei=geMTUsrZPIjetAa7-YGoDA&amp;bvm=bv.50952593,d.Yms&amp;psig=AFQjCNHNFGangT8CJ9yNpxTAhtCMOhDEOA&amp;ust=1377121375503498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jpeg"/><Relationship Id="rId4" Type="http://schemas.openxmlformats.org/officeDocument/2006/relationships/hyperlink" Target="http://www.google.cz/url?sa=i&amp;rct=j&amp;q=orobinec%20%C3%BAzkolist%C3%BD&amp;source=images&amp;cd=&amp;cad=rja&amp;docid=UpB_XEMOJplJWM&amp;tbnid=qxAnOhD95Ml5HM:&amp;ved=0CAUQjRw&amp;url=http://bizu.rajce.idnes.cz/Krytosemenne_-_Jednodelozne/&amp;ei=8eMTUq_-OcXDtQadnoHwAg&amp;psig=AFQjCNHGMdm-6oHj9g4WzF_6lbjl54O95Q&amp;ust=1377121615729326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www.google.cz/url?sa=i&amp;rct=j&amp;q=%C5%A1keble%20rybni%C4%8Dn%C3%A1&amp;source=images&amp;cd=&amp;cad=rja&amp;docid=4wwbcK_ewrWUFM&amp;tbnid=K4oZQZ-8iWclEM:&amp;ved=0CAUQjRw&amp;url=http://priroda.sdas.cz/deniky/denik070302.htm&amp;ei=aGgUUu-7GoiatQaBpIDQAw&amp;psig=AFQjCNEmzCAF8d7-81n_GHJKDD4vEz4lBQ&amp;ust=1377154950486345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1.jpeg"/><Relationship Id="rId4" Type="http://schemas.openxmlformats.org/officeDocument/2006/relationships/hyperlink" Target="http://www.google.cz/url?sa=i&amp;rct=j&amp;q=SL%C3%81VKA%20RYBNI%C4%8CN%C3%81&amp;source=images&amp;cd=&amp;cad=rja&amp;docid=sR64vUCZJclt8M&amp;tbnid=amIJYBI6OWtJUM:&amp;ved=0CAUQjRw&amp;url=http://ekolist.cz/cz/fotobanka/zivocichove&amp;ei=QmkUUvDhDsnLswaAz4HAAQ&amp;psig=AFQjCNHHRrE5KzQ6-rfy6orBVexNg8Um3g&amp;ust=1377155636696322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http://www.google.cz/url?sa=i&amp;rct=j&amp;q=KAPR&amp;source=images&amp;cd=&amp;cad=rja&amp;docid=kigDOnMjtV5WbM&amp;tbnid=6JgvGZ2hfX0mXM:&amp;ved=0CAUQjRw&amp;url=http://www.orso.cz/dvorak/kapr.html&amp;ei=lecTUve5HI3OsgbzvgE&amp;psig=AFQjCNHjZQ3u9sqARKcDfDgJ-8e6ufzhcg&amp;ust=1377122576481242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3.jpeg"/><Relationship Id="rId4" Type="http://schemas.openxmlformats.org/officeDocument/2006/relationships/hyperlink" Target="http://www.google.cz/url?sa=i&amp;rct=j&amp;q=%C5%A0TIKA&amp;source=images&amp;cd=&amp;cad=rja&amp;docid=fGsFZ2l8Ui9DXM&amp;tbnid=vj58OxGZeEuq1M:&amp;ved=0CAUQjRw&amp;url=http://www.zoufalirybari.cz/stika-obecna&amp;ei=D20UUuOREo7QsgbixoHwBQ&amp;psig=AFQjCNGx1t_a7vPMUIeW020IpDvNeP6pPw&amp;ust=1377156305900408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rak%20%C5%99%C3%AD%C4%8Dn%C3%AD&amp;source=images&amp;cd=&amp;cad=rja&amp;docid=Xi4Mhp71aSikdM&amp;tbnid=XFDPAAHb6Tt6sM:&amp;ved=0CAUQjRw&amp;url=http://janovesny.mypage.cz/menu/galerie/makro-a-detail&amp;ei=vkUTUozTHoXMsgaUrIGwAQ&amp;bvm=bv.50952593,d.Yms&amp;psig=AFQjCNHCmtZOMSx8kmjeHJIbBE5dOXCfbw&amp;ust=1377081091721604" TargetMode="Externa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http://www.google.cz/url?sa=i&amp;rct=j&amp;q=%C3%9AHO%C5%98&amp;source=images&amp;cd=&amp;cad=rja&amp;docid=vPLTWXF2SrRVaM&amp;tbnid=YrBC2Bo4HlwlDM:&amp;ved=0CAUQjRw&amp;url=http://ecn.cz/?x=1939304&amp;ei=zW4UUtvNEYmZtQaCjoFY&amp;psig=AFQjCNEY5o78GGkOaMnpStNFGuDyW_gy5w&amp;ust=1377156894313361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7.jpeg"/><Relationship Id="rId4" Type="http://schemas.openxmlformats.org/officeDocument/2006/relationships/hyperlink" Target="http://www.google.cz/url?sa=i&amp;rct=j&amp;q=SUMEC&amp;source=images&amp;cd=&amp;cad=rja&amp;docid=XD1_xwKAZEpEMM&amp;tbnid=YfHyISPXNjiHPM:&amp;ved=0CAUQjRw&amp;url=http://www.mrk.cz/clanek.php3?id=978&amp;ei=kHAUUra4H4nGtAa35oHgBA&amp;psig=AFQjCNFQPEsSsyqmyfFVYyOSaWEV0McL-w&amp;ust=1377157312159252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http://www.google.cz/url?sa=i&amp;rct=j&amp;q=V%C3%81%C5%BDKA%20NAD%20RYBN%C3%8DKEM&amp;source=images&amp;cd=&amp;cad=rja&amp;docid=SDIzUrZzn_xT7M&amp;tbnid=FpnKDRJGwx8MzM:&amp;ved=0CAUQjRw&amp;url=http://petrpodzemny.com/blog.php&amp;ei=34MUUof6BMjNtAahnoG4DQ&amp;psig=AFQjCNHP1grCTeS-4gLoZEnyM0EoQQwf6g&amp;ust=1377162360104118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9.jpeg"/><Relationship Id="rId4" Type="http://schemas.openxmlformats.org/officeDocument/2006/relationships/hyperlink" Target="http://www.google.cz/url?sa=i&amp;rct=j&amp;q=vodom%C4%9Brka%20obecn%C3%A1&amp;source=images&amp;cd=&amp;cad=rja&amp;docid=U5QLAMng1_xHiM&amp;tbnid=dExNttKbpupMiM:&amp;ved=0CAUQjRw&amp;url=http://www.catfish.cz/studen/rybnicky/hmyz.htm&amp;ei=7oQUUqjrG8OJtQbq5oDgAw&amp;psig=AFQjCNGl6JeoT1sVZ8b9u7dhbom8UJ7jQA&amp;ust=1377162859975549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hyperlink" Target="http://www.google.cz/url?sa=i&amp;rct=j&amp;q=SKOKAN%20ZELEN%C3%9D&amp;source=images&amp;cd=&amp;cad=rja&amp;docid=gaCvs6bLU5naQM&amp;tbnid=jqi92I_PHW2g0M:&amp;ved=0CAUQjRw&amp;url=http://www.photoextract.com/cs/foto/314523.html&amp;ei=k3EUUr7uH8iWtQbZy4GoCg&amp;psig=AFQjCNGL-VvTheGTlPtWpDMBYn9WLSGkZg&amp;ust=1377157882406346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1.jpeg"/><Relationship Id="rId4" Type="http://schemas.openxmlformats.org/officeDocument/2006/relationships/hyperlink" Target="http://www.google.cz/url?sa=i&amp;rct=j&amp;q=SKOKAN%20HN%C4%9AD%C3%9D&amp;source=images&amp;cd=&amp;cad=rja&amp;docid=YouLTXmyOhOrZM&amp;tbnid=GJXjH50gb40IJM:&amp;ved=0CAUQjRw&amp;url=http://www.zbelitovsko.cz/gfa_obojzivelnici.php&amp;ei=QnMUUuniBoHQtAby_oGYBg&amp;psig=AFQjCNHjkWW5gtygcVUfm8u5I2PjUiFxdg&amp;ust=1377158287615791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hyperlink" Target="http://www.google.cz/url?sa=i&amp;rct=j&amp;q=U%C5%BDOVKA&amp;source=images&amp;cd=&amp;cad=rja&amp;docid=NvHQuWmzOmS0nM&amp;tbnid=nvFh0Bvkci2X6M:&amp;ved=0CAUQjRw&amp;url=http://www.priroda.cz/lexikon.php?detail=261&amp;ei=cHYUUt70PIKatQaok4C4CA&amp;psig=AFQjCNGKiXT8B1Z6H77kEHSRqYH3MtrQHQ&amp;ust=1377159145636337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3.jpeg"/><Relationship Id="rId4" Type="http://schemas.openxmlformats.org/officeDocument/2006/relationships/hyperlink" Target="//upload.wikimedia.org/wikipedia/commons/c/c0/Salamandra_salamandra_in_Skryjsk%C3%A1_jez%C3%ADrka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LABU%C5%A4&amp;source=images&amp;cd=&amp;cad=rja&amp;docid=85sM5bjSgbbHGM&amp;tbnid=hEI28s5Oyj63wM:&amp;ved=0CAUQjRw&amp;url=http://poutnik2.sweb.cz/foto/ptaci/vrubozobi/labut-velka-3.html&amp;ei=s3gUUoqBCsnatAa8g4CoAQ&amp;psig=AFQjCNEJB_IlRdMIVdBq3e8tX_hWaud4BQ&amp;ust=1377159712309676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5.jpeg"/><Relationship Id="rId5" Type="http://schemas.openxmlformats.org/officeDocument/2006/relationships/hyperlink" Target="http://www.google.cz/url?sa=i&amp;rct=j&amp;q=vydra%20%C5%99%C3%AD%C4%8Dn%C3%AD&amp;source=images&amp;cd=&amp;cad=rja&amp;docid=-uB-0avzK44FTM&amp;tbnid=FeREhgdfIA53MM:&amp;ved=0CAUQjRw&amp;url=http://www.casopis.ochranaprirody.cz/clanky/chko-blanik-tricetileta.html?action=print&amp;ei=jnoUUrmlA8PZtQbHjoCwDg&amp;psig=AFQjCNFPLYYq9EIHhOqsFCAtOLjaipXGnQ&amp;ust=1377160182154728" TargetMode="External"/><Relationship Id="rId4" Type="http://schemas.openxmlformats.org/officeDocument/2006/relationships/image" Target="../media/image4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hyperlink" Target="http://www.google.cz/url?sa=i&amp;rct=j&amp;q=BOBR&amp;source=images&amp;cd=&amp;cad=rja&amp;docid=MnhqDAwac3smFM&amp;tbnid=_HJw7uY5RvItVM:&amp;ved=0CAUQjRw&amp;url=http://www.zsondrejov.cz/index.php?kde=93&amp;ei=qHkUUoaVNonBswb5h4HgCA&amp;psig=AFQjCNGTn4TT_PQmK6DK8rxC9VRw2JIiLg&amp;ust=1377159970023126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7.jpeg"/><Relationship Id="rId4" Type="http://schemas.openxmlformats.org/officeDocument/2006/relationships/hyperlink" Target="http://www.google.cz/url?sa=i&amp;rct=j&amp;q=vydra%20%C5%99%C3%AD%C4%8Dn%C3%AD&amp;source=images&amp;cd=&amp;cad=rja&amp;docid=JPGblB3RKeOKVM&amp;tbnid=CH3VjXg-4a9FYM:&amp;ved=0CAUQjRw&amp;url=http://www.foto-priban.cz/galerie/savci-mammals/vydra-ricni-lutra-lutra/foto-56&amp;ei=QH0UUu32KIncsgbFyoDYCA&amp;psig=AFQjCNGhWSC4s8cV-niNyKZB4HYJjdgxLw&amp;ust=1377160891991132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7" Type="http://schemas.openxmlformats.org/officeDocument/2006/relationships/image" Target="../media/image18.wmf"/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2.wmf"/><Relationship Id="rId5" Type="http://schemas.openxmlformats.org/officeDocument/2006/relationships/image" Target="../media/image51.png"/><Relationship Id="rId4" Type="http://schemas.openxmlformats.org/officeDocument/2006/relationships/image" Target="../media/image50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3.wmf"/><Relationship Id="rId4" Type="http://schemas.openxmlformats.org/officeDocument/2006/relationships/image" Target="../media/image50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6.wmf"/><Relationship Id="rId4" Type="http://schemas.openxmlformats.org/officeDocument/2006/relationships/image" Target="../media/image55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wmf"/><Relationship Id="rId7" Type="http://schemas.openxmlformats.org/officeDocument/2006/relationships/image" Target="../media/image16.wmf"/><Relationship Id="rId2" Type="http://schemas.openxmlformats.org/officeDocument/2006/relationships/image" Target="../media/image5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60.wmf"/><Relationship Id="rId4" Type="http://schemas.openxmlformats.org/officeDocument/2006/relationships/image" Target="../media/image59.wm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70485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10" y="2492896"/>
            <a:ext cx="8640960" cy="208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56393" y="4861135"/>
            <a:ext cx="754276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Název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VY_32_INOVACE_XVI_1_19_Ekosystém  ve vodě, u vody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Šablona číslo 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XVI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	Sada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číslo: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1	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 Pořadové číslo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19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Autor: </a:t>
            </a:r>
            <a:r>
              <a:rPr lang="cs-CZ" dirty="0" err="1">
                <a:solidFill>
                  <a:srgbClr val="000000"/>
                </a:solidFill>
                <a:latin typeface="Arial"/>
              </a:rPr>
              <a:t>Mgr.Lenka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Dědečková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 </a:t>
            </a:r>
          </a:p>
        </p:txBody>
      </p:sp>
    </p:spTree>
    <p:extLst>
      <p:ext uri="{BB962C8B-B14F-4D97-AF65-F5344CB8AC3E}">
        <p14:creationId xmlns:p14="http://schemas.microsoft.com/office/powerpoint/2010/main" val="130153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96752"/>
            <a:ext cx="871296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Anotace: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Výklad učiva o ekosystému ve vodě a  u  vody. Procvičování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a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upevňování vědomostí o rostlinách a živočiších ve vodě a u vody. Odlišnosti vod tekoucích a stojatých. Využití vodních toků.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Očekávaný výstup: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Žák umí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vysvětlit rozdíl mezi potokem a řekou, rybníkem a jezerem. Žák zná některé vodní </a:t>
            </a:r>
            <a:r>
              <a:rPr lang="cs-CZ" smtClean="0">
                <a:solidFill>
                  <a:srgbClr val="000000"/>
                </a:solidFill>
                <a:latin typeface="Arial"/>
              </a:rPr>
              <a:t>a břehové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rostliny </a:t>
            </a:r>
            <a:r>
              <a:rPr lang="cs-CZ" smtClean="0">
                <a:solidFill>
                  <a:srgbClr val="000000"/>
                </a:solidFill>
                <a:latin typeface="Arial"/>
              </a:rPr>
              <a:t>a živočichy.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Umí vysvětlit rozdíl mezi tekoucí a stojatou vodou. Žák zná využití vodních ploch a toků.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Druh učebního materiálu: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interaktivní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Typická věková skupina: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9-11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let</a:t>
            </a: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Klíčová slova: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rostliny a živočichové  ve vodě a u vody, využití vodních toků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Pomůcky a materiál: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interaktivní tabule</a:t>
            </a: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Potřebný čas pro výuku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40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min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Metodické zhodnocení a popis práce s digitálním učebním </a:t>
            </a:r>
            <a:br>
              <a:rPr lang="cs-CZ" b="1" dirty="0">
                <a:solidFill>
                  <a:srgbClr val="000000"/>
                </a:solidFill>
                <a:latin typeface="Arial"/>
              </a:rPr>
            </a:br>
            <a:r>
              <a:rPr lang="cs-CZ" b="1" dirty="0">
                <a:solidFill>
                  <a:srgbClr val="000000"/>
                </a:solidFill>
                <a:latin typeface="Arial"/>
              </a:rPr>
              <a:t>materiálem: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Žáci pracovali podle pokynů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, procvičovali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a upevňovali </a:t>
            </a:r>
            <a:br>
              <a:rPr lang="cs-CZ" dirty="0">
                <a:solidFill>
                  <a:srgbClr val="000000"/>
                </a:solidFill>
                <a:latin typeface="Arial"/>
              </a:rPr>
            </a:br>
            <a:r>
              <a:rPr lang="cs-CZ" dirty="0">
                <a:solidFill>
                  <a:srgbClr val="000000"/>
                </a:solidFill>
                <a:latin typeface="Arial"/>
              </a:rPr>
              <a:t>poznatky o tématu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dle svých schopností prostřednictvím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interaktivní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tabule.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25579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dedeckoval.2ZSJC\AppData\Local\Microsoft\Windows\Temporary Internet Files\Content.IE5\QBSB5N9Z\MC9003351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90690"/>
            <a:ext cx="8057502" cy="5167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EKOSYSTÉM VE VODĚ, U  VODY</a:t>
            </a:r>
            <a:endParaRPr lang="cs-CZ" dirty="0"/>
          </a:p>
        </p:txBody>
      </p:sp>
      <p:pic>
        <p:nvPicPr>
          <p:cNvPr id="1026" name="Picture 2" descr="C:\Users\dedeckoval.2ZSJC\AppData\Local\Microsoft\Windows\Temporary Internet Files\Content.IE5\QBSB5N9Z\MC900335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50794"/>
            <a:ext cx="2232248" cy="1797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edeckoval.2ZSJC\AppData\Local\Microsoft\Windows\Temporary Internet Files\Content.IE5\GZSNMEOX\MC9003561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989754"/>
            <a:ext cx="648072" cy="394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edeckoval.2ZSJC\AppData\Local\Microsoft\Windows\Temporary Internet Files\Content.IE5\08O2N8O6\MC900411638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96952"/>
            <a:ext cx="1944216" cy="270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edeckoval.2ZSJC\AppData\Local\Microsoft\Windows\Temporary Internet Files\Content.IE5\C7ZY9SDK\MC9001960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509120"/>
            <a:ext cx="704320" cy="443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760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EKOSYSTÉM  VE  VODĚ, U  VODY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67544" y="2459930"/>
            <a:ext cx="8229600" cy="438912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   EKOSYSTÉM  VOD  JE   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  SPOLEČENSTVO ROSTLIN A 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  ŽIVOČICHŮ NA SOBĚ  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  ZÁVISLÝCH  ŽIJÍCÍCH 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  </a:t>
            </a:r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VE  VODĚ NEBO U  VOD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dedeckoval.2ZSJC\AppData\Local\Microsoft\Windows\Temporary Internet Files\Content.IE5\L0YC2KHV\MC900429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304" y="4221089"/>
            <a:ext cx="1554840" cy="1434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1152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dedeckoval.2ZSJC\AppData\Local\Microsoft\Windows\Temporary Internet Files\Content.IE5\UJL1MLZX\MC900335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74915"/>
            <a:ext cx="5544616" cy="177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edeckoval.2ZSJC\AppData\Local\Microsoft\Windows\Temporary Internet Files\Content.IE5\08O2N8O6\MC9003493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9961" y="3429000"/>
            <a:ext cx="1810512" cy="151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TYPICKÉ  ZNAKY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901521"/>
            <a:ext cx="76057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PŘÍRODNÍ  VODNÍ  TOKY  A  JEZERA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UMĚLÉ   RYBNÍKY  A PŘEHRADY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VODNÍ  ROSTLINY  A  ŽIVOČICHOVÉ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VLHKOMILNÉ  ROSTLINY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ROZMANITOST  VYUŽITÍ</a:t>
            </a:r>
          </a:p>
        </p:txBody>
      </p:sp>
      <p:pic>
        <p:nvPicPr>
          <p:cNvPr id="3075" name="Picture 3" descr="C:\Users\dedeckoval.2ZSJC\AppData\Local\Microsoft\Windows\Temporary Internet Files\Content.IE5\EK2Z7X6Q\MC90042966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738231"/>
            <a:ext cx="3456384" cy="1145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edeckoval.2ZSJC\AppData\Local\Microsoft\Windows\Temporary Internet Files\Content.IE5\P8S5XKCW\MC9003489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135252"/>
            <a:ext cx="1840687" cy="122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9532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EKOSYSTÉM  VOD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2964466" cy="523220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T E K O U C Í CH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2204864"/>
            <a:ext cx="2792046" cy="523220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 T O J A T Ý CH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2051720" y="3068960"/>
            <a:ext cx="864096" cy="13681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472079" y="3097948"/>
            <a:ext cx="864096" cy="13681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61645" y="4797152"/>
            <a:ext cx="3384376" cy="144016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VODNÍ  TOKY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364088" y="4797152"/>
            <a:ext cx="3384376" cy="144016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VODNÍ  NÁDRŽE</a:t>
            </a:r>
          </a:p>
        </p:txBody>
      </p:sp>
      <p:pic>
        <p:nvPicPr>
          <p:cNvPr id="10" name="Picture 9" descr="C:\Users\dedeckoval.2ZSJC\AppData\Local\Microsoft\Windows\Temporary Internet Files\Content.IE5\08O2N8O6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276" y="548680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3040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 VODNÍCH TOKŮ</a:t>
            </a:r>
            <a:endParaRPr lang="cs-CZ" dirty="0"/>
          </a:p>
        </p:txBody>
      </p:sp>
      <p:pic>
        <p:nvPicPr>
          <p:cNvPr id="4100" name="Picture 4" descr="C:\Users\dedeckoval.2ZSJC\AppData\Local\Microsoft\Windows\Temporary Internet Files\Content.IE5\EK2Z7X6Q\MC900426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434" y="2991118"/>
            <a:ext cx="4104456" cy="256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dedeckoval.2ZSJC\AppData\Local\Microsoft\Windows\Temporary Internet Files\Content.IE5\GZSNMEOX\MC900282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80928"/>
            <a:ext cx="2520280" cy="2982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273358" y="5960448"/>
            <a:ext cx="1487715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POTOK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00817" y="5949280"/>
            <a:ext cx="1157689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800" b="1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ŘEKA</a:t>
            </a:r>
          </a:p>
        </p:txBody>
      </p:sp>
      <p:pic>
        <p:nvPicPr>
          <p:cNvPr id="11" name="Picture 6" descr="C:\Users\dedeckoval.2ZSJC\AppData\Local\Microsoft\Windows\Temporary Internet Files\Content.IE5\NMD45BP2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1351" y="260648"/>
            <a:ext cx="1041078" cy="1458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63567" y="1916832"/>
            <a:ext cx="77669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JAKÉ  ZNÁŠ  DRUHY  VODNÍCH  TOKŮ 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27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 VODNÍCH  NÁDRŽÍ</a:t>
            </a:r>
            <a:endParaRPr lang="cs-CZ" dirty="0"/>
          </a:p>
        </p:txBody>
      </p:sp>
      <p:pic>
        <p:nvPicPr>
          <p:cNvPr id="6147" name="Picture 3" descr="C:\Users\dedeckoval.2ZSJC\AppData\Local\Microsoft\Windows\Temporary Internet Files\Content.IE5\EK2Z7X6Q\MC9003493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50191"/>
            <a:ext cx="2916324" cy="1924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dedeckoval.2ZSJC\AppData\Local\Microsoft\Windows\Temporary Internet Files\Content.IE5\GZSNMEOX\MC900229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39" y="4730907"/>
            <a:ext cx="2437362" cy="170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dedeckoval.2ZSJC\AppData\Local\Microsoft\Windows\Temporary Internet Files\Content.IE5\F26KDZB6\MC9002313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788" y="2459243"/>
            <a:ext cx="2736305" cy="1866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dedeckoval.2ZSJC\AppData\Local\Microsoft\Windows\Temporary Internet Files\Content.IE5\P8S5XKCW\MC9003351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379" y="2459243"/>
            <a:ext cx="3009452" cy="17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63567" y="1916832"/>
            <a:ext cx="80508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JAKÉ  ZNÁŠ  DRUHY  VODNÍCH  NÁDRŽÍ 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43070" y="4730907"/>
            <a:ext cx="1500026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JEZERO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53680" y="5915083"/>
            <a:ext cx="2180212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PŘEHRADA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39198" y="3099333"/>
            <a:ext cx="1557221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RYBNÍK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43786" y="3901280"/>
            <a:ext cx="3270639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CHOVNÝ  RYBNÍK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4" name="Picture 6" descr="C:\Users\dedeckoval.2ZSJC\AppData\Local\Microsoft\Windows\Temporary Internet Files\Content.IE5\NMD45BP2\MC900434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253" y="4855365"/>
            <a:ext cx="1041078" cy="1458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331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 V BLÍZKOSTI   VOD</a:t>
            </a:r>
            <a:endParaRPr lang="cs-CZ" dirty="0"/>
          </a:p>
        </p:txBody>
      </p:sp>
      <p:pic>
        <p:nvPicPr>
          <p:cNvPr id="7170" name="Picture 2" descr="F:\P41001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16832"/>
            <a:ext cx="3969519" cy="2976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F:\P410013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16832"/>
            <a:ext cx="3969519" cy="2976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5974" y="5545340"/>
            <a:ext cx="4168642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BLATOUCH   BAHENNÍ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5545340"/>
            <a:ext cx="3151184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SASANKA   HAJNÍ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709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 V  BLÍZKOSTI  VOD</a:t>
            </a:r>
            <a:endParaRPr lang="cs-CZ" dirty="0"/>
          </a:p>
        </p:txBody>
      </p:sp>
      <p:pic>
        <p:nvPicPr>
          <p:cNvPr id="8194" name="Picture 2" descr="http://www.medvych.estranky.cz/img/mid/928/capkova-veronika---vrba-jiva---stromovk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32817"/>
            <a:ext cx="2971800" cy="346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truhlarstvi-zakazkove.cz/App_Themes/Spal-to/Images/stromOls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049941"/>
            <a:ext cx="4915416" cy="3252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64106" y="5779779"/>
            <a:ext cx="2034660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VRBA  JÍVA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5779779"/>
            <a:ext cx="2832891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OLŠE  LEPKAVÁ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782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 ROSTLINY</a:t>
            </a:r>
            <a:endParaRPr lang="cs-CZ" dirty="0"/>
          </a:p>
        </p:txBody>
      </p:sp>
      <p:pic>
        <p:nvPicPr>
          <p:cNvPr id="10242" name="Picture 2" descr="http://files.zehunskyrybnik.webnode.cz/200000416-7292d738c8/255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7226"/>
            <a:ext cx="3991197" cy="294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http://www.gadar.cz/fotky6629/fotos/_vyrd12_440lekninwhiteday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393891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5698838"/>
            <a:ext cx="2789225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STULÍK  ŽLUTÝ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88801" y="5698838"/>
            <a:ext cx="2593339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LEKNÍN   BÍLÝ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14046" y="1656245"/>
            <a:ext cx="3142848" cy="400110"/>
          </a:xfrm>
          <a:prstGeom prst="rect">
            <a:avLst/>
          </a:prstGeom>
          <a:solidFill>
            <a:srgbClr val="F9EFA5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CHRÁNĚNÁ  ROSTLINA</a:t>
            </a:r>
            <a:endParaRPr lang="cs-CZ" dirty="0"/>
          </a:p>
        </p:txBody>
      </p:sp>
      <p:pic>
        <p:nvPicPr>
          <p:cNvPr id="11266" name="Picture 2" descr="C:\Users\dedeckoval.2ZSJC\AppData\Local\Microsoft\Windows\Temporary Internet Files\Content.IE5\0V97UDT1\MC9004404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75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644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 ROSTLINY</a:t>
            </a:r>
            <a:endParaRPr lang="cs-CZ" dirty="0"/>
          </a:p>
        </p:txBody>
      </p:sp>
      <p:pic>
        <p:nvPicPr>
          <p:cNvPr id="11266" name="Picture 2" descr="http://www.zahrada-zizka.cz/obr/irispseudoacorus_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87076"/>
            <a:ext cx="4320480" cy="315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7258" y="5672496"/>
            <a:ext cx="3890617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SÍTINA  ROZKLADITÁ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46481" y="5661376"/>
            <a:ext cx="3115533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KOSATEC  ŽLUTÝ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File:Juncus effusus near Smrkovice, part of Pisek in 2011 (5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02209"/>
            <a:ext cx="4292758" cy="315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98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 ROSTLINY</a:t>
            </a:r>
            <a:endParaRPr lang="cs-CZ" dirty="0"/>
          </a:p>
        </p:txBody>
      </p:sp>
      <p:pic>
        <p:nvPicPr>
          <p:cNvPr id="12290" name="Picture 2" descr="http://files.ucivo.webnode.cz/system_preview_detail_200007999-8fd5390cfa-public/lipnicovit%C3%A9%20r%C3%A1kos%20obecn%C3%B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62053"/>
            <a:ext cx="3995936" cy="300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http://img12.rajce.idnes.cz/d1203/0/790/790729_fdfc3ed362d215531a9713e0ea8963f4/images/075-orobinec_uzkolist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20279"/>
            <a:ext cx="4060105" cy="304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5636919"/>
            <a:ext cx="3054491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RÁKOS  OBECNÝ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7" y="5615197"/>
            <a:ext cx="4306115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OROBINEC  ÚZKOLISTÝ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665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 RYBNÍKA</a:t>
            </a:r>
            <a:endParaRPr lang="cs-CZ" dirty="0"/>
          </a:p>
        </p:txBody>
      </p:sp>
      <p:pic>
        <p:nvPicPr>
          <p:cNvPr id="1026" name="Picture 2" descr="http://priroda.sdas.cz/deniky/pictures/2007/0703skeble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3956481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aa.ecn.cz/img_upload/e6ffb6c50bc1424ab10ecf09e063cd63/slavka_jedl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44824"/>
            <a:ext cx="415290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1303" y="5636919"/>
            <a:ext cx="3544945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ŠKEBLE  RYBNIČNÁ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23569" y="5615197"/>
            <a:ext cx="2793778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SLÁVKA  JEDLÁ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8068" y="4830663"/>
            <a:ext cx="3009670" cy="400110"/>
          </a:xfrm>
          <a:prstGeom prst="rect">
            <a:avLst/>
          </a:prstGeom>
          <a:solidFill>
            <a:srgbClr val="F9EFA5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CHRÁNĚNÝ  ŽIVOČICH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11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 RYBNÍKA</a:t>
            </a:r>
            <a:endParaRPr lang="cs-CZ" dirty="0"/>
          </a:p>
        </p:txBody>
      </p:sp>
      <p:pic>
        <p:nvPicPr>
          <p:cNvPr id="13314" name="Picture 2" descr="http://www.orso.cz/dvorak/atlas/kapr-v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006629"/>
            <a:ext cx="446449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5636919"/>
            <a:ext cx="2812052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KAPR  OBECNÝ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5675186"/>
            <a:ext cx="2898422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ŠTIKA  OBECNÁ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" name="Picture 2" descr="http://www.zoufalirybari.cz/sites/default/files/stik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2" y="1983863"/>
            <a:ext cx="4238039" cy="299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249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ŽIVOČICHOVÉ   POTOKŮ A ŘEK  </a:t>
            </a:r>
            <a:endParaRPr lang="cs-CZ" dirty="0"/>
          </a:p>
        </p:txBody>
      </p:sp>
      <p:pic>
        <p:nvPicPr>
          <p:cNvPr id="5122" name="Picture 2" descr="http://t0.gstatic.com/images?q=tbn:ANd9GcRInX8XIgiL7QBNBxoo1Rbc9GYBIH8oVidy2S7VGww4TYgOuTzTC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6832"/>
            <a:ext cx="4091293" cy="3064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media1.mypage.cz/images/media1:4b3f6974c09b2.jpg/RAK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16832"/>
            <a:ext cx="4120249" cy="313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5805264"/>
            <a:ext cx="3501664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PSTRUH  POTOČNÍ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1783" y="5805264"/>
            <a:ext cx="2154436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RAK  ŘÍČNÍ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1305" y="5210673"/>
            <a:ext cx="3009670" cy="400110"/>
          </a:xfrm>
          <a:prstGeom prst="rect">
            <a:avLst/>
          </a:prstGeom>
          <a:solidFill>
            <a:srgbClr val="F9EFA5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CHRÁNĚNÝ  ŽIVOČICH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16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 ŘEK  </a:t>
            </a:r>
            <a:endParaRPr lang="cs-CZ" dirty="0"/>
          </a:p>
        </p:txBody>
      </p:sp>
      <p:pic>
        <p:nvPicPr>
          <p:cNvPr id="2052" name="Picture 4" descr="http://aa.ecn.cz/img_upload/65636e2e7a707261766f64616a737476/uhor_ricn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05361"/>
            <a:ext cx="4292979" cy="2996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mrk.cz/images/clanky/robur/mojeryby2/sumec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05361"/>
            <a:ext cx="4320479" cy="2996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5636919"/>
            <a:ext cx="2525050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ÚHOŘ  ŘÍČNÍ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5675186"/>
            <a:ext cx="2738185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SUMEC  VELKÝ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33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 U  VODY</a:t>
            </a:r>
            <a:endParaRPr lang="cs-CZ" dirty="0"/>
          </a:p>
        </p:txBody>
      </p:sp>
      <p:pic>
        <p:nvPicPr>
          <p:cNvPr id="8194" name="Picture 2" descr="http://petrpodzemny.com/fotky/b035_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16832"/>
            <a:ext cx="424847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catfish.cz/studen/rybnicky/vodomerk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859" y="1916832"/>
            <a:ext cx="424847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5636919"/>
            <a:ext cx="2923877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VÁŽKA  MODRÁ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76391" y="5637019"/>
            <a:ext cx="4065408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VODOMĚRKA  ŠTÍHLÁ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872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ŽIVOČICHOVÉ  U  VODY</a:t>
            </a:r>
            <a:endParaRPr lang="cs-CZ" dirty="0"/>
          </a:p>
        </p:txBody>
      </p:sp>
      <p:pic>
        <p:nvPicPr>
          <p:cNvPr id="4098" name="Picture 2" descr="http://st4.geg.cz/photo/314523_detai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88840"/>
            <a:ext cx="4390923" cy="292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zbelitovsko.cz/galerie/fauna/obojzivelnici/Rana_t070417-04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88840"/>
            <a:ext cx="4225541" cy="292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5636919"/>
            <a:ext cx="3202608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SKOKAN  ZELENÝ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5675186"/>
            <a:ext cx="3137590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SKOKAN  HNĚDÝ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70138" y="5070700"/>
            <a:ext cx="3009670" cy="400110"/>
          </a:xfrm>
          <a:prstGeom prst="rect">
            <a:avLst/>
          </a:prstGeom>
          <a:solidFill>
            <a:srgbClr val="F9EFA5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CHRÁNĚNÝ  ŽIVOČICH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5970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 U  VODY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6768" y="5631741"/>
            <a:ext cx="3793924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UŽOVKA  OBOJKOVÁ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4" name="Picture 4" descr="http://www.priroda.cz/clanky/foto/uzovka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3189"/>
            <a:ext cx="4330027" cy="3063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5636919"/>
            <a:ext cx="3265189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MLOK  SKVRNITÝ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8796" y="5030718"/>
            <a:ext cx="3009670" cy="400110"/>
          </a:xfrm>
          <a:prstGeom prst="rect">
            <a:avLst/>
          </a:prstGeom>
          <a:solidFill>
            <a:srgbClr val="F9EFA5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CHRÁNĚNÝ  ŽIVOČICH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32178" y="5025354"/>
            <a:ext cx="3009670" cy="400110"/>
          </a:xfrm>
          <a:prstGeom prst="rect">
            <a:avLst/>
          </a:prstGeom>
          <a:solidFill>
            <a:srgbClr val="F9EFA5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CHRÁNĚNÝ  ŽIVOČICH</a:t>
            </a:r>
            <a:endParaRPr lang="cs-CZ" dirty="0"/>
          </a:p>
        </p:txBody>
      </p:sp>
      <p:pic>
        <p:nvPicPr>
          <p:cNvPr id="2050" name="Picture 2" descr="File:Salamandra salamandra in Skryjská jezírk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3189"/>
            <a:ext cx="4140281" cy="3040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983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 U  VODY</a:t>
            </a:r>
            <a:endParaRPr lang="cs-CZ" dirty="0"/>
          </a:p>
        </p:txBody>
      </p:sp>
      <p:pic>
        <p:nvPicPr>
          <p:cNvPr id="6148" name="Picture 4" descr="http://poutnik2.sweb.cz/foto/ptaci/vrubozobi/labut-velka-3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44823"/>
            <a:ext cx="4369149" cy="2840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4410" y="5643715"/>
            <a:ext cx="3322320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LEDŇÁČEK  ŘÍČNÍ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2120" y="5627717"/>
            <a:ext cx="2699009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LABUŤ  VELKÁ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50" name="Picture 6" descr="http://www.casopis.ochranaprirody.cz/res/data/023/002849_05_011794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844823"/>
            <a:ext cx="4326239" cy="2840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60220" y="4997207"/>
            <a:ext cx="3009670" cy="400110"/>
          </a:xfrm>
          <a:prstGeom prst="rect">
            <a:avLst/>
          </a:prstGeom>
          <a:solidFill>
            <a:srgbClr val="F9EFA5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CHRÁNĚNÝ  ŽIVOČICH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4277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 U  VODY</a:t>
            </a:r>
            <a:endParaRPr lang="cs-CZ" dirty="0"/>
          </a:p>
        </p:txBody>
      </p:sp>
      <p:pic>
        <p:nvPicPr>
          <p:cNvPr id="7170" name="Picture 2" descr="http://www.zsondrejov.cz/Vyuka/Inf-6/Bobr_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68341"/>
            <a:ext cx="4343883" cy="292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foto-priban.cz/images/detail/d40-1138-03-vydra_10199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56582"/>
            <a:ext cx="428447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4410" y="5643715"/>
            <a:ext cx="3276987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BOBR  EVROPSKÝ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2120" y="5627717"/>
            <a:ext cx="2633413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VYDRA  ŘÍČNÍ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985" y="5010618"/>
            <a:ext cx="3009670" cy="400110"/>
          </a:xfrm>
          <a:prstGeom prst="rect">
            <a:avLst/>
          </a:prstGeom>
          <a:solidFill>
            <a:srgbClr val="F9EFA5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CHRÁNĚNÝ  ŽIVOČICH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3419" y="4962963"/>
            <a:ext cx="3009670" cy="400110"/>
          </a:xfrm>
          <a:prstGeom prst="rect">
            <a:avLst/>
          </a:prstGeom>
          <a:solidFill>
            <a:srgbClr val="F9EFA5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CHRÁNĚNÝ  ŽIVOČICH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472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  VODĚ, U  VODY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565" y="1947714"/>
            <a:ext cx="897694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JAKÉ  JSOU  TYPICKÉ ZNAKY  EKOSYSTÉMU</a:t>
            </a:r>
          </a:p>
          <a:p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VE  VODĚ  A  U  VODY?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8763" y="2960689"/>
            <a:ext cx="79233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JAKÉ  ZNÁŠ   VLHKOMILNÉ  ROSTLINY ?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8763" y="3746352"/>
            <a:ext cx="6902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VYJMENUJ    NEJZNÁMĚJŠÍ   RYBY.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65" y="4581128"/>
            <a:ext cx="8072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JAKÉ   DALŠÍ  VODNÍ  ŽIVOČICHY  ZNÁŠ ?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65" y="5517232"/>
            <a:ext cx="8048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VYSVĚTLI  STOJATÉ  A TEKOUCÍ  VODY.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C:\Users\dedeckoval.2ZSJC\AppData\Local\Microsoft\Windows\Temporary Internet Files\Content.IE5\O93NY3XJ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9539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207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 VODNÍCH  TOKŮ </a:t>
            </a:r>
            <a:endParaRPr lang="cs-CZ" dirty="0"/>
          </a:p>
        </p:txBody>
      </p:sp>
      <p:pic>
        <p:nvPicPr>
          <p:cNvPr id="12291" name="Picture 3" descr="C:\Users\dedeckoval.2ZSJC\AppData\Local\Microsoft\Windows\Temporary Internet Files\Content.IE5\L0YC2KHV\MC9001576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432" y="1883148"/>
            <a:ext cx="2669805" cy="1826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dedeckoval.2ZSJC\AppData\Local\Microsoft\Windows\Temporary Internet Files\Content.IE5\08O2N8O6\MC900406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6027" y="4086841"/>
            <a:ext cx="2264852" cy="206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dedeckoval.2ZSJC\AppData\Local\Microsoft\Windows\Temporary Internet Files\Content.IE5\W0M8ZI08\MC9001049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90" y="4086841"/>
            <a:ext cx="2333204" cy="233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dedeckoval.2ZSJC\AppData\Local\Microsoft\Windows\Temporary Internet Files\Content.IE5\GZSNMEOX\MC90044175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90" y="1954344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C:\Users\dedeckoval.2ZSJC\AppData\Local\Microsoft\Windows\Temporary Internet Files\Content.IE5\OHDOP8ZZ\MC9002504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6027" y="1603908"/>
            <a:ext cx="2275309" cy="210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9" name="Picture 11" descr="C:\Users\dedeckoval.2ZSJC\AppData\Local\Microsoft\Windows\Temporary Internet Files\Content.IE5\QBSB5N9Z\MC9002313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432" y="4114938"/>
            <a:ext cx="3065155" cy="207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8796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 VODNÍCH  TOKŮ</a:t>
            </a:r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323528" y="1873813"/>
            <a:ext cx="3600400" cy="1512168"/>
          </a:xfrm>
          <a:prstGeom prst="flowChartPunchedTap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ZDROJ  PITNÉ VODY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323528" y="5129275"/>
            <a:ext cx="3600400" cy="1512168"/>
          </a:xfrm>
          <a:prstGeom prst="flowChartPunchedTap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VÝROBA ENERGIE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319305" y="3516830"/>
            <a:ext cx="3600400" cy="1512168"/>
          </a:xfrm>
          <a:prstGeom prst="flowChartPunchedTap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CHOV</a:t>
            </a:r>
          </a:p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RYB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11" name="Picture 7" descr="C:\Users\dedeckoval.2ZSJC\AppData\Local\Microsoft\Windows\Temporary Internet Files\Content.IE5\GZSNMEOX\MC9004417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6974" y="1962696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:\Users\dedeckoval.2ZSJC\AppData\Local\Microsoft\Windows\Temporary Internet Files\Content.IE5\L0YC2KHV\MC90019606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5814" y="3693641"/>
            <a:ext cx="1840687" cy="1158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dedeckoval.2ZSJC\AppData\Local\Microsoft\Windows\Temporary Internet Files\Content.IE5\W0M8ZI08\MC9001049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489" y="4519983"/>
            <a:ext cx="2134227" cy="2134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dedeckoval.2ZSJC\AppData\Local\Microsoft\Windows\Temporary Internet Files\Content.IE5\U32SG5N5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501" y="69269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130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 VODNÍCH TOKŮ</a:t>
            </a:r>
            <a:endParaRPr lang="cs-CZ" dirty="0"/>
          </a:p>
        </p:txBody>
      </p:sp>
      <p:sp>
        <p:nvSpPr>
          <p:cNvPr id="3" name="Vývojový diagram: děrná páska 2"/>
          <p:cNvSpPr/>
          <p:nvPr/>
        </p:nvSpPr>
        <p:spPr>
          <a:xfrm>
            <a:off x="2835602" y="4445450"/>
            <a:ext cx="3600400" cy="1512168"/>
          </a:xfrm>
          <a:prstGeom prst="flowChartPunchedTap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REKREACE  A  VODNÍ SPORTY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2799865" y="2403101"/>
            <a:ext cx="3600400" cy="1512168"/>
          </a:xfrm>
          <a:prstGeom prst="flowChartPunchedTap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MYTÍ A ZAVLAŽOVÁNÍ 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5" name="Picture 11" descr="C:\Users\dedeckoval.2ZSJC\AppData\Local\Microsoft\Windows\Temporary Internet Files\Content.IE5\QBSB5N9Z\MC9002313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89" y="4592457"/>
            <a:ext cx="2511183" cy="1702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Users\dedeckoval.2ZSJC\AppData\Local\Microsoft\Windows\Temporary Internet Files\Content.IE5\U6QL5L17\MC9003548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39235"/>
            <a:ext cx="2309096" cy="185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dedeckoval.2ZSJC\AppData\Local\Microsoft\Windows\Temporary Internet Files\Content.IE5\F26KDZB6\MC9000897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86370"/>
            <a:ext cx="1512168" cy="2243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dedeckoval.2ZSJC\AppData\Local\Microsoft\Windows\Temporary Internet Files\Content.IE5\U32SG5N5\MC9004282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69418"/>
            <a:ext cx="2016224" cy="218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1148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65" y="1196752"/>
            <a:ext cx="8305800" cy="1143000"/>
          </a:xfrm>
        </p:spPr>
        <p:txBody>
          <a:bodyPr>
            <a:noAutofit/>
          </a:bodyPr>
          <a:lstStyle/>
          <a:p>
            <a:r>
              <a:rPr lang="cs-CZ" sz="5400" dirty="0" smtClean="0"/>
              <a:t>ŽIVOČICHOVÉ  VODNÍ  ŘÍŠE</a:t>
            </a:r>
            <a:br>
              <a:rPr lang="cs-CZ" sz="5400" dirty="0" smtClean="0"/>
            </a:br>
            <a:r>
              <a:rPr lang="cs-CZ" sz="5400" dirty="0"/>
              <a:t>V</a:t>
            </a:r>
            <a:r>
              <a:rPr lang="cs-CZ" sz="5400" dirty="0" smtClean="0"/>
              <a:t>  POHÁDKÁCH </a:t>
            </a:r>
            <a:endParaRPr lang="cs-CZ" sz="5400" dirty="0"/>
          </a:p>
        </p:txBody>
      </p:sp>
      <p:pic>
        <p:nvPicPr>
          <p:cNvPr id="10242" name="Picture 2" descr="C:\Users\dedeckoval.2ZSJC\AppData\Local\Microsoft\Windows\Temporary Internet Files\Content.IE5\L0YC2KHV\MC9004046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299" y="2059537"/>
            <a:ext cx="1822033" cy="211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dedeckoval.2ZSJC\AppData\Local\Microsoft\Windows\Temporary Internet Files\Content.IE5\QBSB5N9Z\MC9004137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543" y="2940797"/>
            <a:ext cx="2049601" cy="301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dedeckoval.2ZSJC\AppData\Local\Microsoft\Windows\Temporary Internet Files\Content.IE5\L0YC2KHV\MC9003379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71" y="2564903"/>
            <a:ext cx="2500139" cy="1718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dedeckoval.2ZSJC\AppData\Local\Microsoft\Windows\Temporary Internet Files\Content.IE5\U32SG5N5\MC9003323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97404"/>
            <a:ext cx="2376264" cy="177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dedeckoval.2ZSJC\AppData\Local\Microsoft\Windows\Temporary Internet Files\Content.IE5\L0YC2KHV\MC9001960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5891"/>
            <a:ext cx="2664296" cy="1676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dedeckoval.2ZSJC\AppData\Local\Microsoft\Windows\Temporary Internet Files\Content.IE5\O93NY3XJ\MC9004344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9444" y="188640"/>
            <a:ext cx="1215776" cy="170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69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6424" y="1988839"/>
            <a:ext cx="89893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JURČÁK,J.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Přírodověda  4.ročník,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Oloumouc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: 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PRODOS, s.r.o., 2003. 72s. ISBN 80-85806-32-0     </a:t>
            </a:r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0467" y="2942947"/>
            <a:ext cx="828406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ŠTIKOVÁ,V. </a:t>
            </a:r>
            <a:r>
              <a:rPr lang="cs-CZ" sz="2800" i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Člověk a jeho svět, přírodověda</a:t>
            </a:r>
          </a:p>
          <a:p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pro 4.ročník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3. vyd. Brno : NOVÁ ŠKOLA, s.r.o.</a:t>
            </a:r>
          </a:p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2011. 80s. ISBN 978-80-7289-297-6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6424" y="4345940"/>
            <a:ext cx="639950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Obrázky čerpány z otevřené galerie 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Microsoft Office     </a:t>
            </a:r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9032" y="5300047"/>
            <a:ext cx="9036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Fotografie čerpány z vlastních a dostupných zdrojů   </a:t>
            </a:r>
          </a:p>
        </p:txBody>
      </p:sp>
    </p:spTree>
    <p:extLst>
      <p:ext uri="{BB962C8B-B14F-4D97-AF65-F5344CB8AC3E}">
        <p14:creationId xmlns:p14="http://schemas.microsoft.com/office/powerpoint/2010/main" val="3062406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412776"/>
            <a:ext cx="6462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http://rk.huu.cz/menu/galerie/ryby-poznavacka-2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1686" y="1050855"/>
            <a:ext cx="23792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PSTUH  POTOČNÍ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4864" y="2308230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http://janovesny.mypage.cz/menu/galerie/makro-a-detail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1782108"/>
            <a:ext cx="1591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RAK  ŘÍČNÍ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3301984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http://www.medvych.estranky.cz/fotoalbum/----s-t-r-o-m-y/capkova-veronika---vrba-jiva---stromovka.html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94864" y="2867674"/>
            <a:ext cx="15035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VRBA  JÍVA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1774" y="4437112"/>
            <a:ext cx="82750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http://www.truhlarstvi-zakazkove.cz/Olse.aspx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7544" y="4037002"/>
            <a:ext cx="21468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OLŠE  LEPKAV Á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5294" y="5985399"/>
            <a:ext cx="43511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http://zehunskyrybnik.webnode.cz/flora/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61686" y="5611714"/>
            <a:ext cx="20420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STULÍK  ŽLUTÝ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5957" y="5085184"/>
            <a:ext cx="64801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BLATOUCH BAHENNÍ, SASANKA HAJNÍ – </a:t>
            </a:r>
            <a:r>
              <a:rPr lang="cs-CZ" sz="2000" dirty="0" smtClean="0">
                <a:solidFill>
                  <a:srgbClr val="0070C0"/>
                </a:solidFill>
              </a:rPr>
              <a:t>vlastní foto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57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340768"/>
            <a:ext cx="84249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http://www.gadar.cz/zibis/eshop/1-1-SEMENA-cela-nabidka/33-2-LEKNINY-A-LOTOSY-NOVINKA/5/440-LEKNIN-BILY-NYMPHAEA-WHITE-DAY-10-SEMEN-Nymphaea-Ampla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940658"/>
            <a:ext cx="18426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LEKNÍN  BÍLÝ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6166" y="2884613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http://www.zahrada-zizka.cz/index.php?sekce=nabidka&amp;id=9&amp;od=1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6166" y="2475188"/>
            <a:ext cx="22747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KOSATEC  ŽLUTÝ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7103" y="3419692"/>
            <a:ext cx="28278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SÍTINA  ROZKLADITÁ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9239" y="4864433"/>
            <a:ext cx="826867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http://ucivo.webnode.cz/album/jednodelozne-poznavacka1/lipnicovite-rakos-obecny-jpg/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82267" y="4495101"/>
            <a:ext cx="22338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RÁKOS  OBECNÝ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7451" y="6038817"/>
            <a:ext cx="854814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http://bizu.rajce.idnes.cz/Krytosemenne_-_Jednodelozne/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5677" y="5632872"/>
            <a:ext cx="31279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OROBINEC  ÚZKOLISTÝ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7266" y="3799719"/>
            <a:ext cx="81998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http://commons.wikimedia.org/wiki/File:Juncus_effusus_near_Smrkovice,_part_of_Pisek_in_2011_(5).JPG</a:t>
            </a:r>
          </a:p>
        </p:txBody>
      </p:sp>
    </p:spTree>
    <p:extLst>
      <p:ext uri="{BB962C8B-B14F-4D97-AF65-F5344CB8AC3E}">
        <p14:creationId xmlns:p14="http://schemas.microsoft.com/office/powerpoint/2010/main" val="383707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33998" y="1340768"/>
            <a:ext cx="39380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http://www.orso.cz/dvorak/kapr.html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33998" y="980728"/>
            <a:ext cx="20611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KAPR  OBECNÝ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3998" y="1916832"/>
            <a:ext cx="21207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ŠTIKA  OBECNÁ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3998" y="3105835"/>
            <a:ext cx="62240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http://priroda.sdas.cz/deniky/denik070302.htm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3998" y="2852936"/>
            <a:ext cx="25839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ŠKEBLE  RYBNIČNÁ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5609" y="3992488"/>
            <a:ext cx="44444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http://ekolist.cz/cz/fotobanka/zivocichove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53149" y="3623156"/>
            <a:ext cx="2042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SLÁVKA  JEDLÁ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3998" y="2286164"/>
            <a:ext cx="43179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http://www.zoufalirybari.cz/stika-obecna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91620" y="5004801"/>
            <a:ext cx="26868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http://ecn.cz/?x=1939304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91621" y="4635469"/>
            <a:ext cx="18565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ÚHOŘ  ŘÍČNÍ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3998" y="6030580"/>
            <a:ext cx="41739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http://www.mrk.cz/clanek.php3?id=978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91621" y="5661248"/>
            <a:ext cx="2006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SUMEC  VELKÝ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883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8775" y="1340768"/>
            <a:ext cx="6246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http://www.photoextract.com/cs/foto/314523.html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98775" y="980728"/>
            <a:ext cx="23371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SKOKAN  ZELENÝ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5990" y="2447669"/>
            <a:ext cx="62592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http://www.zbelitovsko.cz/gfa_obojzivelnici.php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85990" y="2023247"/>
            <a:ext cx="2291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SKOKAN  HNĚDÝ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2936" y="2879545"/>
            <a:ext cx="2383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MLOK  SKVRNITÝ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365104"/>
            <a:ext cx="76978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http://www.priroda.cz/lexikon.php?detail=261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3568" y="4077072"/>
            <a:ext cx="2760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UŽOVKA  OBOJKOVÁ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4233" y="4765452"/>
            <a:ext cx="24238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LEDŇÁČEK  ŘÍČNÍ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7700" y="6021288"/>
            <a:ext cx="82307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http://poutnik2.sweb.cz/foto/ptaci/vrubozobi/labut-velka-3.html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5805264"/>
            <a:ext cx="19765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LABUŤ  VELKÁ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3568" y="5134784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http://www.casopis.ochranaprirody.cz/clanky/chko-blanik-tricetileta.html?action=print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83568" y="3304994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http://commons.wikimedia.org/wiki/File:Salamandra_salamandra_in_Skryjsk%C3%A1_jez%C3%ADrka.jpg?uselang=cs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3175288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268760"/>
            <a:ext cx="6534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http://www.zsondrejov.cz/index.php?kde=93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908720"/>
            <a:ext cx="23923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BOBR  EVROPSKÝ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2204864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http://www.foto-priban.cz/galerie/savci-mammals/vydra-ricni-lutra-lutra/foto-56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1844824"/>
            <a:ext cx="19328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VYDRA  ŘÍČNÍ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6855" y="3059668"/>
            <a:ext cx="45084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http://petrpodzemny.com/blog.php?lng=cz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6855" y="2690336"/>
            <a:ext cx="21382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VÁŽKA  MODRÁ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3038" y="3936832"/>
            <a:ext cx="74653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http://www.catfish.cz/studen/rybnicky/hmyz.htm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48052" y="3577943"/>
            <a:ext cx="2952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VODOMĚRKA  ŠTÍHLÁ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067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1527</TotalTime>
  <Words>652</Words>
  <Application>Microsoft Office PowerPoint</Application>
  <PresentationFormat>Předvádění na obrazovce (4:3)</PresentationFormat>
  <Paragraphs>176</Paragraphs>
  <Slides>33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Tok</vt:lpstr>
      <vt:lpstr>Prezentace aplikace PowerPoint</vt:lpstr>
      <vt:lpstr>Prezentace aplikace PowerPoint</vt:lpstr>
      <vt:lpstr>EKOSYSTÉM VE VODĚ, U  VODY</vt:lpstr>
      <vt:lpstr>EKOSYSTÉM  VE  VODĚ, U  VODY</vt:lpstr>
      <vt:lpstr>TYPICKÉ  ZNAKY</vt:lpstr>
      <vt:lpstr>EKOSYSTÉM  VOD</vt:lpstr>
      <vt:lpstr>ROZDĚLENÍ  VODNÍCH TOKŮ</vt:lpstr>
      <vt:lpstr>ROZDĚLENÍ  VODNÍCH  NÁDRŽÍ</vt:lpstr>
      <vt:lpstr>ROSTLINY  V BLÍZKOSTI   VOD</vt:lpstr>
      <vt:lpstr>ROSTLINY  V  BLÍZKOSTI  VOD</vt:lpstr>
      <vt:lpstr>VODNÍ  ROSTLINY</vt:lpstr>
      <vt:lpstr>VODNÍ  ROSTLINY</vt:lpstr>
      <vt:lpstr>VODNÍ  ROSTLINY</vt:lpstr>
      <vt:lpstr>ŽIVOČICHOVÉ  RYBNÍKA</vt:lpstr>
      <vt:lpstr>ŽIVOČICHOVÉ  RYBNÍKA</vt:lpstr>
      <vt:lpstr>ŽIVOČICHOVÉ   POTOKŮ A ŘEK  </vt:lpstr>
      <vt:lpstr>ŽIVOČICHOVÉ  ŘEK  </vt:lpstr>
      <vt:lpstr>ŽIVOČICHOVÉ  U  VODY</vt:lpstr>
      <vt:lpstr>ŽIVOČICHOVÉ  U  VODY</vt:lpstr>
      <vt:lpstr>ŽIVOČICHOVÉ  U  VODY</vt:lpstr>
      <vt:lpstr>ŽIVOČICHOVÉ  U  VODY</vt:lpstr>
      <vt:lpstr>ŽIVOČICHOVÉ  U  VODY</vt:lpstr>
      <vt:lpstr>VE  VODĚ, U  VODY</vt:lpstr>
      <vt:lpstr>VYUŽITÍ  VODNÍCH  TOKŮ </vt:lpstr>
      <vt:lpstr>VYUŽITÍ  VODNÍCH  TOKŮ</vt:lpstr>
      <vt:lpstr>VYUŽITÍ  VODNÍCH TOKŮ</vt:lpstr>
      <vt:lpstr>ŽIVOČICHOVÉ  VODNÍ  ŘÍŠE V  POHÁDKÁCH </vt:lpstr>
      <vt:lpstr>POUŽITÉ  ZDROJE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Dědečková</dc:creator>
  <cp:lastModifiedBy>Lenka Dědečková</cp:lastModifiedBy>
  <cp:revision>64</cp:revision>
  <dcterms:created xsi:type="dcterms:W3CDTF">2013-08-20T08:09:26Z</dcterms:created>
  <dcterms:modified xsi:type="dcterms:W3CDTF">2013-08-24T08:30:12Z</dcterms:modified>
</cp:coreProperties>
</file>