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7"/>
  </p:notesMasterIdLst>
  <p:handoutMasterIdLst>
    <p:handoutMasterId r:id="rId18"/>
  </p:handoutMasterIdLst>
  <p:sldIdLst>
    <p:sldId id="257" r:id="rId2"/>
    <p:sldId id="258" r:id="rId3"/>
    <p:sldId id="259" r:id="rId4"/>
    <p:sldId id="284" r:id="rId5"/>
    <p:sldId id="285" r:id="rId6"/>
    <p:sldId id="286" r:id="rId7"/>
    <p:sldId id="288" r:id="rId8"/>
    <p:sldId id="287" r:id="rId9"/>
    <p:sldId id="289" r:id="rId10"/>
    <p:sldId id="294" r:id="rId11"/>
    <p:sldId id="290" r:id="rId12"/>
    <p:sldId id="291" r:id="rId13"/>
    <p:sldId id="293" r:id="rId14"/>
    <p:sldId id="295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4574" autoAdjust="0"/>
  </p:normalViewPr>
  <p:slideViewPr>
    <p:cSldViewPr>
      <p:cViewPr varScale="1">
        <p:scale>
          <a:sx n="62" d="100"/>
          <a:sy n="62" d="100"/>
        </p:scale>
        <p:origin x="-163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    Název DUM:  </a:t>
            </a:r>
            <a:r>
              <a:rPr lang="cs-CZ" dirty="0" smtClean="0">
                <a:latin typeface="+mj-lt"/>
              </a:rPr>
              <a:t>VY_32_INOVACE</a:t>
            </a:r>
            <a:r>
              <a:rPr lang="cs-CZ" smtClean="0">
                <a:latin typeface="+mj-lt"/>
              </a:rPr>
              <a:t>_ VI _2_14_ Druhy podstatných jmen</a:t>
            </a:r>
          </a:p>
          <a:p>
            <a:endParaRPr lang="cs-CZ" b="1" dirty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Šablona číslo</a:t>
            </a:r>
            <a:r>
              <a:rPr lang="cs-CZ" b="1" smtClean="0">
                <a:latin typeface="+mj-lt"/>
              </a:rPr>
              <a:t>:  VI         </a:t>
            </a:r>
            <a:r>
              <a:rPr lang="cs-CZ" b="1" dirty="0" smtClean="0">
                <a:latin typeface="+mj-lt"/>
              </a:rPr>
              <a:t>Sada číslo:  </a:t>
            </a:r>
            <a:r>
              <a:rPr lang="cs-CZ" dirty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Pořadové číslo DUM</a:t>
            </a:r>
            <a:r>
              <a:rPr lang="cs-CZ" b="1" smtClean="0">
                <a:latin typeface="+mj-lt"/>
              </a:rPr>
              <a:t>:  14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Autor: </a:t>
            </a:r>
            <a:r>
              <a:rPr lang="cs-CZ" dirty="0" smtClean="0">
                <a:latin typeface="+mj-lt"/>
              </a:rPr>
              <a:t>Mgr. Radmila Sálová  </a:t>
            </a:r>
            <a:endParaRPr lang="cs-CZ" dirty="0">
              <a:latin typeface="+mj-lt"/>
            </a:endParaRP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8147248" cy="518308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Anotace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: Opakování a doplnění učiva o podstatných jménech.</a:t>
            </a: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Očekávaný </a:t>
            </a:r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výstup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: Žáci rozlišují podstatná jména obecná a vlastní, konkrétní a abstraktní, pomnožná, hromadná a látková.</a:t>
            </a: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Druh učebního materiálu: prezentace</a:t>
            </a: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Typická </a:t>
            </a:r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věková skupina: 13 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– 15 </a:t>
            </a:r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let</a:t>
            </a:r>
          </a:p>
          <a:p>
            <a:r>
              <a:rPr lang="cs-CZ" sz="2400" dirty="0" smtClean="0">
                <a:latin typeface="Book Antiqua" pitchFamily="18" charset="0"/>
                <a:cs typeface="Arial" pitchFamily="34" charset="0"/>
              </a:rPr>
              <a:t>Klíčová slova</a:t>
            </a:r>
            <a:r>
              <a:rPr lang="cs-CZ" sz="2400" smtClean="0">
                <a:latin typeface="Book Antiqua" pitchFamily="18" charset="0"/>
                <a:cs typeface="Arial" pitchFamily="34" charset="0"/>
              </a:rPr>
              <a:t>: podst. jm. konkrétní, abstraktní, obecná, vlastní, pomnožná, hromadná, látková</a:t>
            </a:r>
          </a:p>
          <a:p>
            <a:r>
              <a:rPr lang="cs-CZ" sz="2400" smtClean="0">
                <a:latin typeface="Book Antiqua" pitchFamily="18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980728"/>
            <a:ext cx="72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Žáci si opakují probrané učivo o podstatných jménech,</a:t>
            </a:r>
          </a:p>
          <a:p>
            <a:pPr marL="0" indent="0">
              <a:buNone/>
            </a:pPr>
            <a:r>
              <a:rPr lang="cs-CZ" smtClean="0">
                <a:latin typeface="Book Antiqua" pitchFamily="18" charset="0"/>
              </a:rPr>
              <a:t>    rozlišují jména obecná a vlastní,</a:t>
            </a:r>
          </a:p>
          <a:p>
            <a:pPr marL="0" indent="0">
              <a:buNone/>
            </a:pPr>
            <a:r>
              <a:rPr lang="cs-CZ">
                <a:latin typeface="Book Antiqua" pitchFamily="18" charset="0"/>
              </a:rPr>
              <a:t> </a:t>
            </a:r>
            <a:r>
              <a:rPr lang="cs-CZ" smtClean="0">
                <a:latin typeface="Book Antiqua" pitchFamily="18" charset="0"/>
              </a:rPr>
              <a:t>                              konkrétní a abstraktní.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Nové učivo: podstatná jména pomnožná, hromadná a látková.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Podstatná  jména - substantiva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>
                <a:latin typeface="Arial" pitchFamily="34" charset="0"/>
                <a:cs typeface="Arial" pitchFamily="34" charset="0"/>
              </a:rPr>
              <a:t>jsou názvy</a:t>
            </a:r>
            <a:r>
              <a:rPr lang="cs-CZ" b="1">
                <a:latin typeface="Arial" pitchFamily="34" charset="0"/>
                <a:cs typeface="Arial" pitchFamily="34" charset="0"/>
              </a:rPr>
              <a:t> osob </a:t>
            </a:r>
            <a:r>
              <a:rPr lang="cs-CZ">
                <a:latin typeface="Arial" pitchFamily="34" charset="0"/>
                <a:cs typeface="Arial" pitchFamily="34" charset="0"/>
              </a:rPr>
              <a:t>( dítě, záchranář 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b="1">
                <a:latin typeface="Arial" pitchFamily="34" charset="0"/>
                <a:cs typeface="Arial" pitchFamily="34" charset="0"/>
              </a:rPr>
              <a:t>zvířat</a:t>
            </a:r>
            <a:r>
              <a:rPr lang="cs-CZ">
                <a:latin typeface="Arial" pitchFamily="34" charset="0"/>
                <a:cs typeface="Arial" pitchFamily="34" charset="0"/>
              </a:rPr>
              <a:t> ( pes, králík 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b="1">
                <a:latin typeface="Arial" pitchFamily="34" charset="0"/>
                <a:cs typeface="Arial" pitchFamily="34" charset="0"/>
              </a:rPr>
              <a:t>věcí</a:t>
            </a:r>
            <a:r>
              <a:rPr lang="cs-CZ">
                <a:latin typeface="Arial" pitchFamily="34" charset="0"/>
                <a:cs typeface="Arial" pitchFamily="34" charset="0"/>
              </a:rPr>
              <a:t> ( stůl, kniha 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a samostatné názvy </a:t>
            </a:r>
            <a:r>
              <a:rPr lang="cs-CZ" b="1">
                <a:latin typeface="Arial" pitchFamily="34" charset="0"/>
                <a:cs typeface="Arial" pitchFamily="34" charset="0"/>
              </a:rPr>
              <a:t>vlastností</a:t>
            </a:r>
            <a:r>
              <a:rPr lang="cs-CZ">
                <a:latin typeface="Arial" pitchFamily="34" charset="0"/>
                <a:cs typeface="Arial" pitchFamily="34" charset="0"/>
              </a:rPr>
              <a:t> ( pečlivost 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                                </a:t>
            </a:r>
            <a:r>
              <a:rPr lang="cs-CZ" b="1">
                <a:latin typeface="Arial" pitchFamily="34" charset="0"/>
                <a:cs typeface="Arial" pitchFamily="34" charset="0"/>
              </a:rPr>
              <a:t> dějů </a:t>
            </a:r>
            <a:r>
              <a:rPr lang="cs-CZ">
                <a:latin typeface="Arial" pitchFamily="34" charset="0"/>
                <a:cs typeface="Arial" pitchFamily="34" charset="0"/>
              </a:rPr>
              <a:t>( létání, kreslení 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                                </a:t>
            </a:r>
            <a:r>
              <a:rPr lang="cs-CZ" b="1">
                <a:latin typeface="Arial" pitchFamily="34" charset="0"/>
                <a:cs typeface="Arial" pitchFamily="34" charset="0"/>
              </a:rPr>
              <a:t> vztahů </a:t>
            </a:r>
            <a:r>
              <a:rPr lang="cs-CZ">
                <a:latin typeface="Arial" pitchFamily="34" charset="0"/>
                <a:cs typeface="Arial" pitchFamily="34" charset="0"/>
              </a:rPr>
              <a:t>( láska, nenávist ).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jsou slova ohebná (skloňují se) – vyjadřují mluvnické kategorie:</a:t>
            </a:r>
            <a:r>
              <a:rPr lang="cs-CZ" b="1">
                <a:latin typeface="Arial" pitchFamily="34" charset="0"/>
                <a:cs typeface="Arial" pitchFamily="34" charset="0"/>
              </a:rPr>
              <a:t> rod </a:t>
            </a:r>
            <a:r>
              <a:rPr lang="cs-CZ">
                <a:latin typeface="Arial" pitchFamily="34" charset="0"/>
                <a:cs typeface="Arial" pitchFamily="34" charset="0"/>
              </a:rPr>
              <a:t>(u r. mužského i životnost)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                                 </a:t>
            </a:r>
            <a:r>
              <a:rPr lang="cs-CZ" b="1">
                <a:latin typeface="Arial" pitchFamily="34" charset="0"/>
                <a:cs typeface="Arial" pitchFamily="34" charset="0"/>
              </a:rPr>
              <a:t>číslo</a:t>
            </a:r>
            <a:r>
              <a:rPr lang="cs-CZ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                                 </a:t>
            </a:r>
            <a:r>
              <a:rPr lang="cs-CZ" b="1">
                <a:latin typeface="Arial" pitchFamily="34" charset="0"/>
                <a:cs typeface="Arial" pitchFamily="34" charset="0"/>
              </a:rPr>
              <a:t>pád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05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Podstatná  jména - substantiva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>
            <a:normAutofit/>
          </a:bodyPr>
          <a:lstStyle/>
          <a:p>
            <a:r>
              <a:rPr lang="cs-CZ">
                <a:latin typeface="Arial" pitchFamily="34" charset="0"/>
                <a:cs typeface="Arial" pitchFamily="34" charset="0"/>
              </a:rPr>
              <a:t>skloňují se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jsou slova ohebná.</a:t>
            </a:r>
          </a:p>
          <a:p>
            <a:pPr>
              <a:buFontTx/>
              <a:buChar char="-"/>
            </a:pPr>
            <a:r>
              <a:rPr lang="cs-CZ">
                <a:latin typeface="Arial" pitchFamily="34" charset="0"/>
                <a:cs typeface="Arial" pitchFamily="34" charset="0"/>
              </a:rPr>
              <a:t>vyjadřují tedy mluvnické kategorie:</a:t>
            </a:r>
            <a:r>
              <a:rPr lang="cs-CZ" b="1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mají jeden ze tří jmenných rodů</a:t>
            </a:r>
          </a:p>
          <a:p>
            <a:pPr marL="0" indent="0">
              <a:buNone/>
            </a:pPr>
            <a:r>
              <a:rPr lang="cs-CZ" b="1">
                <a:latin typeface="Arial" pitchFamily="34" charset="0"/>
                <a:cs typeface="Arial" pitchFamily="34" charset="0"/>
              </a:rPr>
              <a:t>                                    rod </a:t>
            </a:r>
            <a:r>
              <a:rPr lang="cs-CZ">
                <a:latin typeface="Arial" pitchFamily="34" charset="0"/>
                <a:cs typeface="Arial" pitchFamily="34" charset="0"/>
              </a:rPr>
              <a:t>(u r. mužského i životnost)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                                 </a:t>
            </a:r>
            <a:r>
              <a:rPr lang="cs-CZ" b="1">
                <a:latin typeface="Arial" pitchFamily="34" charset="0"/>
                <a:cs typeface="Arial" pitchFamily="34" charset="0"/>
              </a:rPr>
              <a:t>číslo</a:t>
            </a:r>
            <a:r>
              <a:rPr lang="cs-CZ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                                 </a:t>
            </a:r>
            <a:r>
              <a:rPr lang="cs-CZ" b="1">
                <a:latin typeface="Arial" pitchFamily="34" charset="0"/>
                <a:cs typeface="Arial" pitchFamily="34" charset="0"/>
              </a:rPr>
              <a:t>pád</a:t>
            </a:r>
          </a:p>
          <a:p>
            <a:pPr marL="0" indent="0">
              <a:buNone/>
            </a:pPr>
            <a:r>
              <a:rPr lang="cs-CZ" sz="2000" i="1">
                <a:latin typeface="Arial" pitchFamily="34" charset="0"/>
                <a:cs typeface="Arial" pitchFamily="34" charset="0"/>
              </a:rPr>
              <a:t>Pozn. </a:t>
            </a:r>
            <a:r>
              <a:rPr lang="cs-CZ" sz="2000" b="1" i="1">
                <a:latin typeface="Arial" pitchFamily="34" charset="0"/>
                <a:cs typeface="Arial" pitchFamily="34" charset="0"/>
              </a:rPr>
              <a:t>vzor</a:t>
            </a:r>
            <a:r>
              <a:rPr lang="cs-CZ" sz="2000" i="1">
                <a:latin typeface="Arial" pitchFamily="34" charset="0"/>
                <a:cs typeface="Arial" pitchFamily="34" charset="0"/>
              </a:rPr>
              <a:t>  není mluvnickou kategorií. Pomáhá třídit slova se stejnou koncovkou. Nejdříve musíme určit gramatické kategorie, pak můžeme zařadit ke vzoru.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610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3050"/>
            <a:ext cx="8003232" cy="851694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Podstatná jména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447800"/>
            <a:ext cx="3888432" cy="76200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obecná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860032" y="1447800"/>
            <a:ext cx="3826768" cy="76200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vlastní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9552" y="2276872"/>
            <a:ext cx="3888432" cy="388620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smtClean="0">
                <a:latin typeface="Arial" pitchFamily="34" charset="0"/>
                <a:cs typeface="Arial" pitchFamily="34" charset="0"/>
              </a:rPr>
              <a:t>označují kteroukoli osobu, zvíře nebo věc toho druhu 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př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. muž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 pes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 město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 řeka</a:t>
            </a:r>
            <a:endParaRPr lang="cs-CZ" sz="280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smtClean="0">
                <a:latin typeface="Arial" pitchFamily="34" charset="0"/>
                <a:cs typeface="Arial" pitchFamily="34" charset="0"/>
              </a:rPr>
              <a:t>Píší se s malým počátečním písmenem.</a:t>
            </a:r>
            <a:endParaRPr lang="cs-CZ" sz="200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953000" y="2276872"/>
            <a:ext cx="3733800" cy="3888432"/>
          </a:xfrm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400" smtClean="0">
                <a:latin typeface="Arial" pitchFamily="34" charset="0"/>
                <a:cs typeface="Arial" pitchFamily="34" charset="0"/>
              </a:rPr>
              <a:t>označují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jedinečnou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osobu, zvíře nebo věc</a:t>
            </a:r>
          </a:p>
          <a:p>
            <a:pPr marL="0" indent="0">
              <a:buNone/>
            </a:pP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př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. Václav Nový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 Alík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 Jičín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 Cidlina </a:t>
            </a:r>
          </a:p>
          <a:p>
            <a:pPr marL="0" indent="0">
              <a:buNone/>
            </a:pPr>
            <a:endParaRPr lang="cs-CZ" sz="20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smtClean="0">
                <a:latin typeface="Arial" pitchFamily="34" charset="0"/>
                <a:cs typeface="Arial" pitchFamily="34" charset="0"/>
              </a:rPr>
              <a:t>Píší se s velkým počátečním písmenem.</a:t>
            </a:r>
            <a:endParaRPr lang="cs-CZ" sz="20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574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/>
              <a:t>Úkol č. 1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Monotype Corsiva" pitchFamily="66" charset="0"/>
              </a:rPr>
              <a:t>Oprav velká písmena u vlastních jmen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město liberec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prachovské skály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dobrá voda u hořic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italové a francouzi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rychlé šípy jaroslava foglara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miluščina kočka micka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navštívili jsme babiččino údolí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sejdeme se na šibeňáku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17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3050"/>
            <a:ext cx="8003232" cy="851694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Podstatná jména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447800"/>
            <a:ext cx="3888432" cy="76200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konkrétní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860032" y="1447800"/>
            <a:ext cx="3826768" cy="76200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abstraktní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9552" y="2420888"/>
            <a:ext cx="3888432" cy="3816424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800" smtClean="0">
                <a:latin typeface="Arial" pitchFamily="34" charset="0"/>
                <a:cs typeface="Arial" pitchFamily="34" charset="0"/>
              </a:rPr>
              <a:t>názvy osob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         zvířat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          věcí 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př.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dívka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krokodýl</a:t>
            </a:r>
          </a:p>
          <a:p>
            <a:pPr marL="0" indent="0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květina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932040" y="2420888"/>
            <a:ext cx="3733800" cy="3816424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800">
                <a:latin typeface="Arial" pitchFamily="34" charset="0"/>
                <a:cs typeface="Arial" pitchFamily="34" charset="0"/>
              </a:rPr>
              <a:t>názvy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vlastností</a:t>
            </a:r>
            <a:endParaRPr lang="cs-CZ" sz="28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dějů</a:t>
            </a:r>
            <a:endParaRPr lang="cs-CZ" sz="28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vztahů </a:t>
            </a:r>
            <a:endParaRPr lang="cs-CZ" sz="28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př.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závist</a:t>
            </a:r>
            <a:endParaRPr lang="cs-CZ" sz="24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běhání</a:t>
            </a:r>
            <a:endParaRPr lang="cs-CZ" sz="24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láska</a:t>
            </a:r>
            <a:endParaRPr lang="cs-CZ" sz="2400">
              <a:latin typeface="Arial" pitchFamily="34" charset="0"/>
              <a:cs typeface="Arial" pitchFamily="34" charset="0"/>
            </a:endParaRPr>
          </a:p>
          <a:p>
            <a:endParaRPr lang="cs-CZ" sz="2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379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/>
              <a:t>Úkol č. 2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Monotype Corsiva" pitchFamily="66" charset="0"/>
              </a:rPr>
              <a:t>Vyber si z následující nabídky některá podstatná jména a použij je ve větách jednou v konkrétním a jednou v abstraktním významu: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psaní, šití, topení, jízda, cesta, stavba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968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/>
              <a:t>Úkol č. 3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>
                <a:latin typeface="Monotype Corsiva" pitchFamily="66" charset="0"/>
              </a:rPr>
              <a:t>U</a:t>
            </a:r>
            <a:r>
              <a:rPr lang="cs-CZ" smtClean="0">
                <a:latin typeface="Monotype Corsiva" pitchFamily="66" charset="0"/>
              </a:rPr>
              <a:t>tvoř </a:t>
            </a:r>
            <a:r>
              <a:rPr lang="cs-CZ" smtClean="0">
                <a:latin typeface="Monotype Corsiva" pitchFamily="66" charset="0"/>
              </a:rPr>
              <a:t>podstatná jména, která vyjadřují činnost: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malovat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okopávat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veslovat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psát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číst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cvičit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nahradit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ukončit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000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611560" y="2852936"/>
            <a:ext cx="201967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1560" y="1412776"/>
            <a:ext cx="20196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/>
          <a:lstStyle/>
          <a:p>
            <a:pPr marL="0" indent="0">
              <a:buNone/>
            </a:pPr>
            <a:r>
              <a:rPr lang="cs-CZ" b="1" smtClean="0">
                <a:latin typeface="Arial" pitchFamily="34" charset="0"/>
                <a:cs typeface="Arial" pitchFamily="34" charset="0"/>
              </a:rPr>
              <a:t>  pomnožná   </a:t>
            </a:r>
            <a:r>
              <a:rPr lang="cs-CZ" smtClean="0">
                <a:latin typeface="Arial" pitchFamily="34" charset="0"/>
                <a:cs typeface="Arial" pitchFamily="34" charset="0"/>
              </a:rPr>
              <a:t>– mají pouze tvary čísla množného, ale </a:t>
            </a:r>
          </a:p>
          <a:p>
            <a:pPr marL="0" indent="0">
              <a:buNone/>
            </a:pPr>
            <a:r>
              <a:rPr lang="cs-CZ" b="1">
                <a:latin typeface="Arial" pitchFamily="34" charset="0"/>
                <a:cs typeface="Arial" pitchFamily="34" charset="0"/>
              </a:rPr>
              <a:t>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                   označují pouze jednu věc</a:t>
            </a:r>
          </a:p>
          <a:p>
            <a:pPr marL="0" indent="0">
              <a:buNone/>
            </a:pPr>
            <a:r>
              <a:rPr lang="cs-CZ" b="1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např. nůžky, plavky, noviny, kalhoty, housle,ústa,...</a:t>
            </a: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hromadná  </a:t>
            </a:r>
            <a:r>
              <a:rPr lang="cs-CZ" smtClean="0">
                <a:latin typeface="Arial" pitchFamily="34" charset="0"/>
                <a:cs typeface="Arial" pitchFamily="34" charset="0"/>
              </a:rPr>
              <a:t>– mají jen tvary čísla jednotného, i když </a:t>
            </a:r>
          </a:p>
          <a:p>
            <a:pPr marL="0" indent="0">
              <a:buNone/>
            </a:pPr>
            <a:r>
              <a:rPr lang="cs-CZ" b="1">
                <a:latin typeface="Arial" pitchFamily="34" charset="0"/>
                <a:cs typeface="Arial" pitchFamily="34" charset="0"/>
              </a:rPr>
              <a:t>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                  označují více věcí téhož druhu</a:t>
            </a:r>
          </a:p>
          <a:p>
            <a:pPr marL="0" indent="0">
              <a:buNone/>
            </a:pPr>
            <a:r>
              <a:rPr lang="cs-CZ" b="1">
                <a:latin typeface="Arial" pitchFamily="34" charset="0"/>
                <a:cs typeface="Arial" pitchFamily="34" charset="0"/>
              </a:rPr>
              <a:t>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                 -í :</a:t>
            </a:r>
            <a:r>
              <a:rPr lang="cs-CZ" smtClean="0">
                <a:latin typeface="Arial" pitchFamily="34" charset="0"/>
                <a:cs typeface="Arial" pitchFamily="34" charset="0"/>
              </a:rPr>
              <a:t> dříví, kamení</a:t>
            </a:r>
          </a:p>
          <a:p>
            <a:pPr marL="0" indent="0">
              <a:buNone/>
            </a:pPr>
            <a:r>
              <a:rPr lang="cs-CZ" b="1">
                <a:latin typeface="Arial" pitchFamily="34" charset="0"/>
                <a:cs typeface="Arial" pitchFamily="34" charset="0"/>
              </a:rPr>
              <a:t>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            - oví: </a:t>
            </a:r>
            <a:r>
              <a:rPr lang="cs-CZ" smtClean="0">
                <a:latin typeface="Arial" pitchFamily="34" charset="0"/>
                <a:cs typeface="Arial" pitchFamily="34" charset="0"/>
              </a:rPr>
              <a:t>křoví, stromoví, sloupoví</a:t>
            </a:r>
          </a:p>
          <a:p>
            <a:pPr marL="0" indent="0">
              <a:buNone/>
            </a:pPr>
            <a:r>
              <a:rPr lang="cs-CZ" b="1" smtClean="0">
                <a:latin typeface="Arial" pitchFamily="34" charset="0"/>
                <a:cs typeface="Arial" pitchFamily="34" charset="0"/>
              </a:rPr>
              <a:t> - stvo/- ctvo:</a:t>
            </a:r>
            <a:r>
              <a:rPr lang="cs-CZ" smtClean="0">
                <a:latin typeface="Arial" pitchFamily="34" charset="0"/>
                <a:cs typeface="Arial" pitchFamily="34" charset="0"/>
              </a:rPr>
              <a:t> rostlinstvo, ptactvo, žactvo</a:t>
            </a:r>
          </a:p>
          <a:p>
            <a:pPr marL="0" indent="0">
              <a:buNone/>
            </a:pPr>
            <a:r>
              <a:rPr lang="cs-CZ" b="1">
                <a:latin typeface="Arial" pitchFamily="34" charset="0"/>
                <a:cs typeface="Arial" pitchFamily="34" charset="0"/>
              </a:rPr>
              <a:t>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ale i </a:t>
            </a:r>
            <a:r>
              <a:rPr lang="cs-CZ" b="1" i="1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mtClean="0">
                <a:latin typeface="Arial" pitchFamily="34" charset="0"/>
                <a:cs typeface="Arial" pitchFamily="34" charset="0"/>
              </a:rPr>
              <a:t> hmyz, skot, mládež, dubina, topivo</a:t>
            </a:r>
            <a:endParaRPr lang="cs-CZ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Podstatná jména</a:t>
            </a:r>
            <a:endParaRPr lang="cs-CZ" sz="3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42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412776"/>
            <a:ext cx="156247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Podstatná jména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291264" cy="46070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latin typeface="Arial" pitchFamily="34" charset="0"/>
                <a:cs typeface="Arial" pitchFamily="34" charset="0"/>
              </a:rPr>
              <a:t>  látková   </a:t>
            </a:r>
            <a:r>
              <a:rPr lang="cs-CZ" smtClean="0">
                <a:latin typeface="Arial" pitchFamily="34" charset="0"/>
                <a:cs typeface="Arial" pitchFamily="34" charset="0"/>
              </a:rPr>
              <a:t>– označují látku samu bez zřetele na   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               množství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např. káva, sůl, uhlí, prach, mák, pšenice, písek,voda, mléko, železo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smtClean="0">
                <a:latin typeface="Arial" pitchFamily="34" charset="0"/>
                <a:cs typeface="Arial" pitchFamily="34" charset="0"/>
              </a:rPr>
              <a:t>Pozn. Ve významu látkovém se používají jen v č. jedn.,</a:t>
            </a:r>
          </a:p>
          <a:p>
            <a:pPr marL="0" indent="0">
              <a:buNone/>
            </a:pPr>
            <a:r>
              <a:rPr lang="cs-CZ" sz="2400" i="1" smtClean="0">
                <a:latin typeface="Arial" pitchFamily="34" charset="0"/>
                <a:cs typeface="Arial" pitchFamily="34" charset="0"/>
              </a:rPr>
              <a:t>v množ. čísle mají pozměněný význam: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     2 vody = 2 sklenice / lahve vody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   3 kávy = 3 šálky kávy apod. 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   železa = pouta nebo past na zvěř 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334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075240" cy="144016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600" smtClean="0"/>
              <a:t>Úkol č. 4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>
                <a:latin typeface="Monotype Corsiva" pitchFamily="66" charset="0"/>
              </a:rPr>
              <a:t>Označ</a:t>
            </a:r>
            <a:r>
              <a:rPr lang="cs-CZ" sz="2400">
                <a:latin typeface="Monotype Corsiva" pitchFamily="66" charset="0"/>
              </a:rPr>
              <a:t>, ve kterém řádku jsou pouze příslušná podstatná jména.</a:t>
            </a:r>
            <a:br>
              <a:rPr lang="cs-CZ" sz="2400">
                <a:latin typeface="Monotype Corsiva" pitchFamily="66" charset="0"/>
              </a:rPr>
            </a:br>
            <a:endParaRPr lang="cs-CZ" sz="24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844824"/>
            <a:ext cx="8075240" cy="4174976"/>
          </a:xfrm>
        </p:spPr>
        <p:txBody>
          <a:bodyPr numCol="1">
            <a:normAutofit/>
          </a:bodyPr>
          <a:lstStyle/>
          <a:p>
            <a:pPr marL="0" indent="0">
              <a:buNone/>
            </a:pPr>
            <a:r>
              <a:rPr lang="cs-CZ" sz="2400" u="sng" smtClean="0">
                <a:latin typeface="Arial" pitchFamily="34" charset="0"/>
                <a:cs typeface="Arial" pitchFamily="34" charset="0"/>
              </a:rPr>
              <a:t>Jména hromadná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a) včelstvo, zrní, chudina, kvítí     b) mládež, jehličí, sníh, loďstvo       c) nádobí, šachy, žactvo, hmyz</a:t>
            </a:r>
          </a:p>
          <a:p>
            <a:pPr marL="0" indent="0">
              <a:buNone/>
            </a:pPr>
            <a:r>
              <a:rPr lang="cs-CZ" sz="2400" u="sng" smtClean="0">
                <a:latin typeface="Arial" pitchFamily="34" charset="0"/>
                <a:cs typeface="Arial" pitchFamily="34" charset="0"/>
              </a:rPr>
              <a:t>Jména pomnožná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a) housle, hrábě, povidla, pivo   b) narozeniny, varhany, Vršovice, spalničky  c) Vánoce, koření, noviny, vrata</a:t>
            </a:r>
          </a:p>
          <a:p>
            <a:pPr marL="0" indent="0">
              <a:buNone/>
            </a:pPr>
            <a:r>
              <a:rPr lang="cs-CZ" sz="2400" u="sng" smtClean="0">
                <a:latin typeface="Arial" pitchFamily="34" charset="0"/>
                <a:cs typeface="Arial" pitchFamily="34" charset="0"/>
              </a:rPr>
              <a:t>Jména látková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a)zvěř, mouka, voda, beton     b) mléko,játra, železo, víno 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c) dřevo, žito, cukr, čočka</a:t>
            </a:r>
          </a:p>
          <a:p>
            <a:pPr marL="457200" indent="-457200">
              <a:buAutoNum type="alphaLcParenR"/>
            </a:pP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lphaLcParenR"/>
            </a:pP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295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88640"/>
            <a:ext cx="7772400" cy="136815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smtClean="0"/>
              <a:t/>
            </a:r>
            <a:br>
              <a:rPr lang="cs-CZ" sz="3600" smtClean="0"/>
            </a:br>
            <a:r>
              <a:rPr lang="cs-CZ" sz="3600"/>
              <a:t/>
            </a:r>
            <a:br>
              <a:rPr lang="cs-CZ" sz="360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3600"/>
              <a:t/>
            </a:r>
            <a:br>
              <a:rPr lang="cs-CZ" sz="360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3600"/>
              <a:t/>
            </a:r>
            <a:br>
              <a:rPr lang="cs-CZ" sz="3600"/>
            </a:br>
            <a:r>
              <a:rPr lang="cs-CZ" sz="2400" smtClean="0"/>
              <a:t/>
            </a:r>
            <a:br>
              <a:rPr lang="cs-CZ" sz="2400" smtClean="0"/>
            </a:br>
            <a:r>
              <a:rPr lang="cs-CZ" sz="2400">
                <a:latin typeface="Monotype Corsiva" pitchFamily="66" charset="0"/>
              </a:rPr>
              <a:t/>
            </a:r>
            <a:br>
              <a:rPr lang="cs-CZ" sz="2400">
                <a:latin typeface="Monotype Corsiva" pitchFamily="66" charset="0"/>
              </a:rPr>
            </a:br>
            <a:endParaRPr lang="cs-CZ" sz="24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844824"/>
            <a:ext cx="8075240" cy="4174976"/>
          </a:xfrm>
        </p:spPr>
        <p:txBody>
          <a:bodyPr numCol="1">
            <a:normAutofit/>
          </a:bodyPr>
          <a:lstStyle/>
          <a:p>
            <a:pPr marL="0" indent="0">
              <a:buNone/>
            </a:pPr>
            <a:r>
              <a:rPr lang="cs-CZ" sz="2400" u="sng" smtClean="0">
                <a:latin typeface="Arial" pitchFamily="34" charset="0"/>
                <a:cs typeface="Arial" pitchFamily="34" charset="0"/>
              </a:rPr>
              <a:t>Jména hromadná</a:t>
            </a: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a) včelstvo, zrní, chudina, kvítí  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b) mládež, jehličí, sníh, loďstvo       c) nádobí, šachy, žactvo, hmyz</a:t>
            </a:r>
          </a:p>
          <a:p>
            <a:pPr marL="0" indent="0">
              <a:buNone/>
            </a:pPr>
            <a:r>
              <a:rPr lang="cs-CZ" sz="2400" u="sng" smtClean="0">
                <a:latin typeface="Arial" pitchFamily="34" charset="0"/>
                <a:cs typeface="Arial" pitchFamily="34" charset="0"/>
              </a:rPr>
              <a:t>Jména pomnožná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a) housle, hrábě, povidla, pivo   </a:t>
            </a:r>
            <a:r>
              <a:rPr lang="cs-CZ" sz="24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b) narozeniny, varhany, Vršovice, spalničky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c) Vánoce, koření, noviny, vrata</a:t>
            </a:r>
          </a:p>
          <a:p>
            <a:pPr marL="0" indent="0">
              <a:buNone/>
            </a:pPr>
            <a:r>
              <a:rPr lang="cs-CZ" sz="2400" u="sng" smtClean="0">
                <a:latin typeface="Arial" pitchFamily="34" charset="0"/>
                <a:cs typeface="Arial" pitchFamily="34" charset="0"/>
              </a:rPr>
              <a:t>Jména látková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a)zvěř, mouka, voda, beton     b) mléko,játra, železo, víno </a:t>
            </a: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c) dřevo, žito, cukr, čočka</a:t>
            </a:r>
          </a:p>
          <a:p>
            <a:pPr marL="457200" indent="-457200">
              <a:buAutoNum type="alphaLcParenR"/>
            </a:pP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lphaLcParenR"/>
            </a:pP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196752"/>
            <a:ext cx="29929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Úkol č. 4   -  </a:t>
            </a:r>
            <a:r>
              <a:rPr lang="cs-CZ" sz="3200" smtClean="0">
                <a:latin typeface="Monotype Corsiva" pitchFamily="66" charset="0"/>
              </a:rPr>
              <a:t>řešení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700330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V. Styblík, M. Čechová, Z. Hlavsa, A. Tejnor: Přehledná mluvnice češtiny pro základní školy, Fortuna, Praha 1992, ISBN 80-85298-36-8</a:t>
            </a:r>
          </a:p>
        </p:txBody>
      </p:sp>
    </p:spTree>
    <p:extLst>
      <p:ext uri="{BB962C8B-B14F-4D97-AF65-F5344CB8AC3E}">
        <p14:creationId xmlns:p14="http://schemas.microsoft.com/office/powerpoint/2010/main" val="372091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00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3590</TotalTime>
  <Words>874</Words>
  <Application>Microsoft Office PowerPoint</Application>
  <PresentationFormat>Předvádění na obrazovce (4:3)</PresentationFormat>
  <Paragraphs>140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Prezentace aplikace PowerPoint</vt:lpstr>
      <vt:lpstr>Prezentace aplikace PowerPoint</vt:lpstr>
      <vt:lpstr>Prezentace aplikace PowerPoint</vt:lpstr>
      <vt:lpstr>Podstatná  jména - substantiva</vt:lpstr>
      <vt:lpstr>Podstatná  jména - substantiva</vt:lpstr>
      <vt:lpstr>Podstatná jména</vt:lpstr>
      <vt:lpstr>Úkol č. 1</vt:lpstr>
      <vt:lpstr>Podstatná jména</vt:lpstr>
      <vt:lpstr>Úkol č. 2</vt:lpstr>
      <vt:lpstr>Úkol č. 3</vt:lpstr>
      <vt:lpstr>Podstatná jména</vt:lpstr>
      <vt:lpstr>Podstatná jména</vt:lpstr>
      <vt:lpstr>Úkol č. 4 Označ, ve kterém řádku jsou pouze příslušná podstatná jména. </vt:lpstr>
      <vt:lpstr>       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233</cp:revision>
  <dcterms:created xsi:type="dcterms:W3CDTF">2012-10-28T12:20:09Z</dcterms:created>
  <dcterms:modified xsi:type="dcterms:W3CDTF">2013-08-24T19:19:41Z</dcterms:modified>
</cp:coreProperties>
</file>