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70" r:id="rId4"/>
    <p:sldId id="257" r:id="rId5"/>
    <p:sldId id="259" r:id="rId6"/>
    <p:sldId id="258" r:id="rId7"/>
    <p:sldId id="262" r:id="rId8"/>
    <p:sldId id="263" r:id="rId9"/>
    <p:sldId id="264" r:id="rId10"/>
    <p:sldId id="265" r:id="rId11"/>
    <p:sldId id="260" r:id="rId12"/>
    <p:sldId id="266" r:id="rId13"/>
    <p:sldId id="267" r:id="rId14"/>
    <p:sldId id="268" r:id="rId15"/>
    <p:sldId id="269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9869F95-7BE9-4DAE-A227-6A9EE680E8A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778CE80-31B6-4E32-BA3A-872C1ACC05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%C5%AF%C5%88" TargetMode="External"/><Relationship Id="rId2" Type="http://schemas.openxmlformats.org/officeDocument/2006/relationships/hyperlink" Target="http://wiki.rvp.cz/@api/deki/files/12689/=Sn%C3%ADmek%20143.jpg?size=webview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3/36/Rhinoceros_in_South_Africa_adjusted.jpg/258px-Rhinoceros_in_South_Africa_adjusted.jpg" TargetMode="External"/><Relationship Id="rId5" Type="http://schemas.openxmlformats.org/officeDocument/2006/relationships/hyperlink" Target="http://wiki.rvp.cz/@api/deki/files/26201/=aasi.jpg" TargetMode="External"/><Relationship Id="rId4" Type="http://schemas.openxmlformats.org/officeDocument/2006/relationships/hyperlink" Target="http://fotoatlaspr.zs-sychrov3.sweb.cz/ku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79911" y="2708476"/>
            <a:ext cx="5364089" cy="1702160"/>
          </a:xfrm>
        </p:spPr>
        <p:txBody>
          <a:bodyPr/>
          <a:lstStyle/>
          <a:p>
            <a:pPr algn="ctr"/>
            <a:r>
              <a:rPr lang="cs-CZ" b="1" u="sng" dirty="0" smtClean="0"/>
              <a:t>LICHOKOPYTNÍCI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5429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908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065632"/>
          </a:xfrm>
        </p:spPr>
        <p:txBody>
          <a:bodyPr>
            <a:normAutofit fontScale="90000"/>
          </a:bodyPr>
          <a:lstStyle/>
          <a:p>
            <a:r>
              <a:rPr lang="cs-CZ" dirty="0"/>
              <a:t>Základní škola Choltice, okres Pardubice - "Učíme se pro život"</a:t>
            </a:r>
            <a:br>
              <a:rPr lang="cs-CZ" dirty="0"/>
            </a:br>
            <a:r>
              <a:rPr lang="cs-CZ" dirty="0" smtClean="0"/>
              <a:t>Šablona</a:t>
            </a:r>
            <a:r>
              <a:rPr lang="cs-CZ" dirty="0"/>
              <a:t>: č. III/2 Inovace a zkvalitnění výuky pomocí ICT</a:t>
            </a:r>
            <a:br>
              <a:rPr lang="cs-CZ" dirty="0"/>
            </a:br>
            <a:r>
              <a:rPr lang="cs-CZ" dirty="0" smtClean="0"/>
              <a:t>Pořadové </a:t>
            </a:r>
            <a:r>
              <a:rPr lang="cs-CZ" dirty="0"/>
              <a:t>číslo: 9</a:t>
            </a:r>
            <a:br>
              <a:rPr lang="cs-CZ" dirty="0"/>
            </a:br>
            <a:r>
              <a:rPr lang="cs-CZ" dirty="0" smtClean="0"/>
              <a:t>Autor</a:t>
            </a:r>
            <a:r>
              <a:rPr lang="cs-CZ" dirty="0"/>
              <a:t>: Ošlejšková Hana</a:t>
            </a:r>
            <a:br>
              <a:rPr lang="cs-CZ" dirty="0"/>
            </a:br>
            <a:r>
              <a:rPr lang="cs-CZ" dirty="0" smtClean="0"/>
              <a:t>Ověření </a:t>
            </a:r>
            <a:r>
              <a:rPr lang="cs-CZ" dirty="0"/>
              <a:t>ve výuce: 6. třída</a:t>
            </a:r>
            <a:br>
              <a:rPr lang="cs-CZ" dirty="0"/>
            </a:br>
            <a:r>
              <a:rPr lang="cs-CZ" dirty="0" smtClean="0"/>
              <a:t>Datum </a:t>
            </a:r>
            <a:r>
              <a:rPr lang="cs-CZ"/>
              <a:t>ověření</a:t>
            </a:r>
            <a:r>
              <a:rPr lang="cs-CZ" smtClean="0"/>
              <a:t>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89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705592"/>
          </a:xfrm>
        </p:spPr>
        <p:txBody>
          <a:bodyPr/>
          <a:lstStyle/>
          <a:p>
            <a:r>
              <a:rPr lang="cs-CZ" b="1" u="sng" dirty="0" smtClean="0"/>
              <a:t>Metodika:</a:t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2400" dirty="0" smtClean="0"/>
              <a:t>Prohlédněte si prezentaci, vyslechněte výklad a nakonec zodpovězte otázky. Před kapitolou „Zdroje“ najdete odpovědi.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3200" b="1" u="sng" dirty="0" smtClean="0"/>
              <a:t>Klíčová slova:</a:t>
            </a:r>
            <a:br>
              <a:rPr lang="cs-CZ" sz="3200" b="1" u="sng" dirty="0" smtClean="0"/>
            </a:br>
            <a:r>
              <a:rPr lang="cs-CZ" sz="2400" dirty="0" smtClean="0"/>
              <a:t>kůň, hipologie, osel, mezek, mula, nosorožec, tapír.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9064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124745"/>
            <a:ext cx="6637468" cy="1080119"/>
          </a:xfrm>
        </p:spPr>
        <p:txBody>
          <a:bodyPr/>
          <a:lstStyle/>
          <a:p>
            <a:r>
              <a:rPr lang="cs-CZ" b="1" u="sng" dirty="0" smtClean="0"/>
              <a:t>Charakteristické znaky: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2420888"/>
            <a:ext cx="6637467" cy="3456384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 noze mají 1 prst (koňovití) nebo 3 prsty (nosorožci) zakončený kopytem.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 chrupu mají malé špičáky nebo žádné.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Žaludek je jednoduchý.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Jsou to býložravci.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Rodí 1 až 2 mláďata.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Dělí se na: koňovité, </a:t>
            </a:r>
            <a:r>
              <a:rPr lang="cs-CZ" sz="2400" dirty="0" err="1" smtClean="0"/>
              <a:t>nosorožcovité</a:t>
            </a:r>
            <a:r>
              <a:rPr lang="cs-CZ" sz="2400" dirty="0" smtClean="0"/>
              <a:t> a </a:t>
            </a:r>
            <a:r>
              <a:rPr lang="cs-CZ" sz="2400" dirty="0" err="1" smtClean="0"/>
              <a:t>tapírovité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120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609248"/>
          </a:xfrm>
        </p:spPr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KOŇOVITÍ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303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Kůň domácí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Domestikovaný.</a:t>
            </a:r>
          </a:p>
          <a:p>
            <a:r>
              <a:rPr lang="cs-CZ" dirty="0" err="1" smtClean="0"/>
              <a:t>Samice,která</a:t>
            </a:r>
            <a:r>
              <a:rPr lang="cs-CZ" dirty="0" smtClean="0"/>
              <a:t> rodila je kobyla, bez potomka klisna. Samec je hřebec, vykastrovaný valach.</a:t>
            </a:r>
          </a:p>
          <a:p>
            <a:r>
              <a:rPr lang="cs-CZ" dirty="0" smtClean="0"/>
              <a:t>Věda, která studuje koně = hipologie.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wiki.rvp.cz/@api/deki/files/12689/=Sn%C3%ADmek%20143.jpg?size=web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068" y="2420888"/>
            <a:ext cx="369350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5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Kůň domácí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Využití: doprava, stahování dřeva, zábava, léčení lidí, sport.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 dráze se pohybuje rychlostí až 60 km/h, v terénu asi poloviční.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96"/>
            <a:ext cx="3486261" cy="293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705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Osel domácí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Domestikovaný.</a:t>
            </a:r>
          </a:p>
          <a:p>
            <a:r>
              <a:rPr lang="cs-CZ" dirty="0" smtClean="0"/>
              <a:t>Kříží se:</a:t>
            </a:r>
          </a:p>
          <a:p>
            <a:pPr marL="68580" indent="0" algn="just">
              <a:buNone/>
            </a:pPr>
            <a:r>
              <a:rPr lang="cs-CZ" dirty="0" smtClean="0"/>
              <a:t>Osel + klisna = mula</a:t>
            </a:r>
          </a:p>
          <a:p>
            <a:pPr marL="68580" indent="0" algn="just">
              <a:buNone/>
            </a:pPr>
            <a:r>
              <a:rPr lang="cs-CZ" dirty="0" smtClean="0"/>
              <a:t>Kůň + oslice = mezek.</a:t>
            </a:r>
            <a:endParaRPr lang="cs-CZ" b="1" dirty="0" smtClean="0"/>
          </a:p>
          <a:p>
            <a:pPr algn="just">
              <a:buFont typeface="Courier New" pitchFamily="49" charset="0"/>
              <a:buChar char="o"/>
            </a:pPr>
            <a:r>
              <a:rPr lang="cs-CZ" dirty="0" smtClean="0"/>
              <a:t>Používá se k nošení břemen (unese až 300 kg), na maso a mléko.</a:t>
            </a:r>
          </a:p>
          <a:p>
            <a:pPr marL="68580" indent="0" algn="just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wiki.rvp.cz/@api/deki/files/26201/=aas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48880"/>
            <a:ext cx="376876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10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753264"/>
          </a:xfrm>
        </p:spPr>
        <p:txBody>
          <a:bodyPr/>
          <a:lstStyle/>
          <a:p>
            <a:pPr algn="ctr"/>
            <a:r>
              <a:rPr lang="cs-CZ" u="sng" dirty="0" err="1" smtClean="0"/>
              <a:t>Nosorožcovití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8507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Nosorožec dvourohý (černý)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Silná šedá kůže.</a:t>
            </a:r>
          </a:p>
          <a:p>
            <a:r>
              <a:rPr lang="cs-CZ" dirty="0" smtClean="0"/>
              <a:t>Chráněný.</a:t>
            </a:r>
          </a:p>
          <a:p>
            <a:r>
              <a:rPr lang="cs-CZ" dirty="0" smtClean="0"/>
              <a:t>Žije v Africe.</a:t>
            </a:r>
          </a:p>
          <a:p>
            <a:r>
              <a:rPr lang="cs-CZ" dirty="0" smtClean="0"/>
              <a:t>Špatný zrak.</a:t>
            </a:r>
          </a:p>
          <a:p>
            <a:r>
              <a:rPr lang="cs-CZ" dirty="0" smtClean="0"/>
              <a:t>Samotář.</a:t>
            </a:r>
          </a:p>
          <a:p>
            <a:r>
              <a:rPr lang="cs-CZ" dirty="0" smtClean="0"/>
              <a:t>Zabíjeni pytláky pro rohy.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4"/>
            <a:ext cx="345638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570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Nosorožec tuponosý (bílý)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Žije v Africe.</a:t>
            </a:r>
          </a:p>
          <a:p>
            <a:r>
              <a:rPr lang="cs-CZ" dirty="0" smtClean="0"/>
              <a:t>Chráněný.</a:t>
            </a:r>
          </a:p>
          <a:p>
            <a:r>
              <a:rPr lang="cs-CZ" dirty="0" smtClean="0"/>
              <a:t>Těžký (kolem 2 t).</a:t>
            </a:r>
          </a:p>
          <a:p>
            <a:r>
              <a:rPr lang="cs-CZ" dirty="0" smtClean="0"/>
              <a:t>Dlouhá březost – kolem 500 dní.</a:t>
            </a:r>
          </a:p>
          <a:p>
            <a:r>
              <a:rPr lang="cs-CZ" dirty="0" smtClean="0"/>
              <a:t>Má 2 rohy- horní téměř zakrnělý, spodní dlouhý.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546" y="2564904"/>
            <a:ext cx="347165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90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753264"/>
          </a:xfrm>
        </p:spPr>
        <p:txBody>
          <a:bodyPr/>
          <a:lstStyle/>
          <a:p>
            <a:pPr algn="ctr"/>
            <a:r>
              <a:rPr lang="cs-CZ" u="sng" dirty="0" err="1" smtClean="0"/>
              <a:t>Tapírovití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51955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Tapír jihoamerický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Má krátký pohyblivý chobot.</a:t>
            </a:r>
          </a:p>
          <a:p>
            <a:r>
              <a:rPr lang="cs-CZ" dirty="0" smtClean="0"/>
              <a:t>Mláďata jsou světle pruhovaná.</a:t>
            </a:r>
          </a:p>
          <a:p>
            <a:r>
              <a:rPr lang="cs-CZ" dirty="0" smtClean="0"/>
              <a:t>Samotář.</a:t>
            </a:r>
          </a:p>
          <a:p>
            <a:r>
              <a:rPr lang="cs-CZ" dirty="0" smtClean="0"/>
              <a:t>Žije skrytě.</a:t>
            </a:r>
          </a:p>
          <a:p>
            <a:r>
              <a:rPr lang="cs-CZ" dirty="0" smtClean="0"/>
              <a:t>Býložravec.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52936"/>
            <a:ext cx="3456384" cy="2589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686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764705"/>
            <a:ext cx="6637468" cy="792087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Kontrolní otázky:</a:t>
            </a:r>
            <a:endParaRPr lang="cs-CZ" sz="24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1628800"/>
            <a:ext cx="6637467" cy="415881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Na které 3 čeledi dělíme lichokopytníky.</a:t>
            </a:r>
          </a:p>
          <a:p>
            <a:pPr marL="457200" indent="-457200">
              <a:buAutoNum type="arabicPeriod"/>
            </a:pPr>
            <a:r>
              <a:rPr lang="cs-CZ" dirty="0" smtClean="0"/>
              <a:t>Čím se lichokopytníci živí?</a:t>
            </a:r>
          </a:p>
          <a:p>
            <a:pPr marL="457200" indent="-457200">
              <a:buAutoNum type="arabicPeriod"/>
            </a:pPr>
            <a:r>
              <a:rPr lang="cs-CZ" dirty="0" smtClean="0"/>
              <a:t>K čemu je člověk využívá?</a:t>
            </a:r>
          </a:p>
          <a:p>
            <a:pPr marL="457200" indent="-457200">
              <a:buAutoNum type="arabicPeriod"/>
            </a:pPr>
            <a:r>
              <a:rPr lang="cs-CZ" dirty="0" smtClean="0"/>
              <a:t>Na kterém světadílu žije nejvíce nosorožců?</a:t>
            </a:r>
          </a:p>
          <a:p>
            <a:pPr marL="457200" indent="-457200">
              <a:buAutoNum type="arabicPeriod"/>
            </a:pPr>
            <a:r>
              <a:rPr lang="cs-CZ" dirty="0" smtClean="0"/>
              <a:t>Na kterém kontinentu se setkáme s tapírem?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nazývá kříženec koně a oslice?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nazývá samice koně, která ještě neměla hříbata?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nebo co je valach?</a:t>
            </a:r>
          </a:p>
          <a:p>
            <a:pPr marL="457200" indent="-457200">
              <a:buAutoNum type="arabicPeriod"/>
            </a:pPr>
            <a:r>
              <a:rPr lang="cs-CZ" dirty="0" smtClean="0"/>
              <a:t>Ze kterých lichokopytníků využíváme maso a mléko?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Které lichokopytníky využíváme k nošení břemen?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87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7"/>
            <a:ext cx="6637468" cy="720079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Odpovědi:</a:t>
            </a:r>
            <a:endParaRPr lang="cs-CZ" sz="2400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1772816"/>
            <a:ext cx="6637467" cy="4014797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Koňovití, </a:t>
            </a:r>
            <a:r>
              <a:rPr lang="cs-CZ" dirty="0" err="1" smtClean="0"/>
              <a:t>nosorožcovití</a:t>
            </a:r>
            <a:r>
              <a:rPr lang="cs-CZ" dirty="0" smtClean="0"/>
              <a:t> a </a:t>
            </a:r>
            <a:r>
              <a:rPr lang="cs-CZ" dirty="0" err="1" smtClean="0"/>
              <a:t>tapírovití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smtClean="0"/>
              <a:t>Rostlinnou potravou.</a:t>
            </a:r>
          </a:p>
          <a:p>
            <a:pPr marL="457200" indent="-457200">
              <a:buAutoNum type="arabicPeriod"/>
            </a:pPr>
            <a:r>
              <a:rPr lang="cs-CZ" dirty="0" smtClean="0"/>
              <a:t>Na jídlo, nošení břemen, na sport, zábavu, léčení.</a:t>
            </a:r>
          </a:p>
          <a:p>
            <a:pPr marL="457200" indent="-457200">
              <a:buAutoNum type="arabicPeriod"/>
            </a:pPr>
            <a:r>
              <a:rPr lang="cs-CZ" dirty="0" smtClean="0"/>
              <a:t>V Africe.</a:t>
            </a:r>
          </a:p>
          <a:p>
            <a:pPr marL="457200" indent="-457200">
              <a:buAutoNum type="arabicPeriod"/>
            </a:pPr>
            <a:r>
              <a:rPr lang="cs-CZ" dirty="0" smtClean="0"/>
              <a:t>V  Americe.</a:t>
            </a:r>
          </a:p>
          <a:p>
            <a:pPr marL="457200" indent="-457200">
              <a:buAutoNum type="arabicPeriod"/>
            </a:pPr>
            <a:r>
              <a:rPr lang="cs-CZ" dirty="0" smtClean="0"/>
              <a:t>Mezek.</a:t>
            </a:r>
          </a:p>
          <a:p>
            <a:pPr marL="457200" indent="-457200">
              <a:buAutoNum type="arabicPeriod"/>
            </a:pPr>
            <a:r>
              <a:rPr lang="cs-CZ" dirty="0" smtClean="0"/>
              <a:t>Klisna.</a:t>
            </a:r>
          </a:p>
          <a:p>
            <a:pPr marL="457200" indent="-457200">
              <a:buAutoNum type="arabicPeriod"/>
            </a:pPr>
            <a:r>
              <a:rPr lang="cs-CZ" dirty="0" smtClean="0"/>
              <a:t>Vykastrovaný kůň.</a:t>
            </a:r>
          </a:p>
          <a:p>
            <a:pPr marL="457200" indent="-457200">
              <a:buAutoNum type="arabicPeriod"/>
            </a:pPr>
            <a:r>
              <a:rPr lang="cs-CZ" dirty="0" smtClean="0"/>
              <a:t>Kůň domácí a osel domácí.</a:t>
            </a:r>
          </a:p>
          <a:p>
            <a:pPr marL="457200" indent="-457200">
              <a:buAutoNum type="arabicPeriod"/>
            </a:pPr>
            <a:r>
              <a:rPr lang="cs-CZ" dirty="0"/>
              <a:t>Kůň domácí a osel domácí.</a:t>
            </a:r>
          </a:p>
          <a:p>
            <a:pPr marL="457200" indent="-457200">
              <a:buAutoNum type="arabicPeriod"/>
            </a:pPr>
            <a:endParaRPr lang="cs-CZ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62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057520"/>
          </a:xfrm>
        </p:spPr>
        <p:txBody>
          <a:bodyPr>
            <a:normAutofit fontScale="90000"/>
          </a:bodyPr>
          <a:lstStyle/>
          <a:p>
            <a:r>
              <a:rPr lang="cs-CZ" sz="1800" u="sng" dirty="0"/>
              <a:t>Zdroje:</a:t>
            </a:r>
            <a:br>
              <a:rPr lang="cs-CZ" sz="1800" u="sng" dirty="0"/>
            </a:br>
            <a:r>
              <a:rPr lang="cs-CZ" sz="1800" u="sng" dirty="0">
                <a:hlinkClick r:id="rId2"/>
              </a:rPr>
              <a:t>http://wiki.rvp.cz/@api/deki/files/12689/=</a:t>
            </a:r>
            <a:r>
              <a:rPr lang="cs-CZ" sz="1800" u="sng" dirty="0" smtClean="0">
                <a:hlinkClick r:id="rId2"/>
              </a:rPr>
              <a:t>Sn%C3%ADmek%20143.jpg?size=webview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cs.wikipedia.org/wiki/K%C5%AF%C5%88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fotoatlaspr.zs-sychrov3.sweb.cz/kun.jpg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5"/>
              </a:rPr>
              <a:t>http://wiki.rvp.cz/@api/deki/files/26201/=</a:t>
            </a:r>
            <a:r>
              <a:rPr lang="cs-CZ" sz="1800" u="sng" dirty="0" smtClean="0">
                <a:hlinkClick r:id="rId5"/>
              </a:rPr>
              <a:t>aasi.jpg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upload.wikimedia.org/wikipedia/commons/thumb/3/36/Rhinoceros_in_South_Africa_adjusted.jpg/258px-Rhinoceros_in_South_Africa_adjusted.jpg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/>
              <a:t>http://upload.wikimedia.org/wikipedia/commons/thumb/b/b3/Ostafrikanisches_Spitzmaulnashorn.JPG/258px-Ostafrikanisches_Spitzmaulnashorn.JPG</a:t>
            </a:r>
            <a:br>
              <a:rPr lang="cs-CZ" sz="1800" u="sng" dirty="0"/>
            </a:br>
            <a:r>
              <a:rPr lang="cs-CZ" sz="1800" u="sng" dirty="0"/>
              <a:t>http://upload.wikimedia.org/wikipedia/commons/thumb/5/51/Brazilian_tapir_zoo.JPG/275px-Brazilian_tapir_zoo.JPG</a:t>
            </a:r>
            <a:r>
              <a:rPr lang="cs-CZ" sz="1800" u="sng" dirty="0" smtClean="0"/>
              <a:t/>
            </a:r>
            <a:br>
              <a:rPr lang="cs-CZ" sz="1800" u="sng" dirty="0" smtClean="0"/>
            </a:b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20772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116</TotalTime>
  <Words>369</Words>
  <Application>Microsoft Office PowerPoint</Application>
  <PresentationFormat>Předvádění na obrazovce (4:3)</PresentationFormat>
  <Paragraphs>74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LICHOKOPYTNÍCI</vt:lpstr>
      <vt:lpstr>Základní škola Choltice, okres Pardubice - "Učíme se pro život" Šablona: č. III/2 Inovace a zkvalitnění výuky pomocí ICT Pořadové číslo: 9 Autor: Ošlejšková Hana Ověření ve výuce: 6. třída Datum ověření:  </vt:lpstr>
      <vt:lpstr>Metodika:  Prohlédněte si prezentaci, vyslechněte výklad a nakonec zodpovězte otázky. Před kapitolou „Zdroje“ najdete odpovědi.  Klíčová slova: kůň, hipologie, osel, mezek, mula, nosorožec, tapír.</vt:lpstr>
      <vt:lpstr>Charakteristické znaky:</vt:lpstr>
      <vt:lpstr>KOŇOVITÍ</vt:lpstr>
      <vt:lpstr>Kůň domácí</vt:lpstr>
      <vt:lpstr>Kůň domácí</vt:lpstr>
      <vt:lpstr>Osel domácí</vt:lpstr>
      <vt:lpstr>Nosorožcovití</vt:lpstr>
      <vt:lpstr>Nosorožec dvourohý (černý)</vt:lpstr>
      <vt:lpstr>Nosorožec tuponosý (bílý)</vt:lpstr>
      <vt:lpstr>Tapírovití</vt:lpstr>
      <vt:lpstr>Tapír jihoamerický</vt:lpstr>
      <vt:lpstr>Kontrolní otázky:</vt:lpstr>
      <vt:lpstr>Odpovědi:</vt:lpstr>
      <vt:lpstr>Zdroje: http://wiki.rvp.cz/@api/deki/files/12689/=Sn%C3%ADmek%20143.jpg?size=webview http://cs.wikipedia.org/wiki/K%C5%AF%C5%88 http://fotoatlaspr.zs-sychrov3.sweb.cz/kun.jpg http://wiki.rvp.cz/@api/deki/files/26201/=aasi.jpg http://upload.wikimedia.org/wikipedia/commons/thumb/3/36/Rhinoceros_in_South_Africa_adjusted.jpg/258px-Rhinoceros_in_South_Africa_adjusted.jpg http://upload.wikimedia.org/wikipedia/commons/thumb/b/b3/Ostafrikanisches_Spitzmaulnashorn.JPG/258px-Ostafrikanisches_Spitzmaulnashorn.JPG http://upload.wikimedia.org/wikipedia/commons/thumb/5/51/Brazilian_tapir_zoo.JPG/275px-Brazilian_tapir_zoo.JPG 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LICHOKOPYTNÍCI</dc:title>
  <dc:creator>Hana Ošlejšková</dc:creator>
  <cp:lastModifiedBy>Hana Ošlejšková</cp:lastModifiedBy>
  <cp:revision>13</cp:revision>
  <dcterms:created xsi:type="dcterms:W3CDTF">2012-07-17T08:53:40Z</dcterms:created>
  <dcterms:modified xsi:type="dcterms:W3CDTF">2012-09-10T12:48:43Z</dcterms:modified>
</cp:coreProperties>
</file>