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9" r:id="rId3"/>
    <p:sldId id="256" r:id="rId4"/>
    <p:sldId id="261" r:id="rId5"/>
    <p:sldId id="263" r:id="rId6"/>
    <p:sldId id="264" r:id="rId7"/>
    <p:sldId id="265" r:id="rId8"/>
    <p:sldId id="257" r:id="rId9"/>
    <p:sldId id="26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Neon" TargetMode="External"/><Relationship Id="rId3" Type="http://schemas.openxmlformats.org/officeDocument/2006/relationships/hyperlink" Target="http://nssdc.gsfc.nasa.gov/planetary/factsheet/earthfact.html" TargetMode="External"/><Relationship Id="rId7" Type="http://schemas.openxmlformats.org/officeDocument/2006/relationships/hyperlink" Target="http://cs.wikipedia.org/wiki/Oxid_uhli%C4%8Dit%C3%BD" TargetMode="External"/><Relationship Id="rId12" Type="http://schemas.openxmlformats.org/officeDocument/2006/relationships/hyperlink" Target="http://cs.wikipedia.org/wiki/Vod%C3%ADk" TargetMode="External"/><Relationship Id="rId2" Type="http://schemas.openxmlformats.org/officeDocument/2006/relationships/hyperlink" Target="http://cs.wikipedia.org/wiki/Ply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rgon" TargetMode="External"/><Relationship Id="rId11" Type="http://schemas.openxmlformats.org/officeDocument/2006/relationships/hyperlink" Target="http://cs.wikipedia.org/wiki/Krypton" TargetMode="External"/><Relationship Id="rId5" Type="http://schemas.openxmlformats.org/officeDocument/2006/relationships/hyperlink" Target="http://cs.wikipedia.org/wiki/Kysl%C3%ADk" TargetMode="External"/><Relationship Id="rId10" Type="http://schemas.openxmlformats.org/officeDocument/2006/relationships/hyperlink" Target="http://cs.wikipedia.org/wiki/Methan" TargetMode="External"/><Relationship Id="rId4" Type="http://schemas.openxmlformats.org/officeDocument/2006/relationships/hyperlink" Target="http://cs.wikipedia.org/wiki/Dus%C3%ADk" TargetMode="External"/><Relationship Id="rId9" Type="http://schemas.openxmlformats.org/officeDocument/2006/relationships/hyperlink" Target="http://cs.wikipedia.org/wiki/Helium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32_INOVACE_0109_Atmosféra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Atmosféra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11.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4.12.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atmosféře Země.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ATMOSFÉRA – VZDUŠNÝ OBAL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Meteotek08 atmosfera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SLOŽENÍ ATMOSFÉRY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500166" y="1357298"/>
          <a:ext cx="6096000" cy="5181600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u="none" dirty="0">
                          <a:solidFill>
                            <a:schemeClr val="tx1"/>
                          </a:solidFill>
                          <a:hlinkClick r:id="rId2" tooltip="Plyn"/>
                        </a:rPr>
                        <a:t>plyn</a:t>
                      </a:r>
                      <a:endParaRPr lang="cs-CZ" sz="2800" b="1" u="none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tx1"/>
                          </a:solidFill>
                          <a:hlinkClick r:id="rId3"/>
                        </a:rPr>
                        <a:t>objemový podíl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u="none" dirty="0">
                          <a:solidFill>
                            <a:schemeClr val="tx1"/>
                          </a:solidFill>
                          <a:hlinkClick r:id="rId4" tooltip="Dusík"/>
                        </a:rPr>
                        <a:t>dusík</a:t>
                      </a:r>
                      <a:endParaRPr lang="cs-CZ" sz="2800" b="1" u="none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/>
                        <a:t>78,084 %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tx1"/>
                          </a:solidFill>
                          <a:hlinkClick r:id="rId5" tooltip="Kyslík"/>
                        </a:rPr>
                        <a:t>kyslík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/>
                        <a:t>20,946 %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tx1"/>
                          </a:solidFill>
                          <a:hlinkClick r:id="rId6" tooltip="Argon"/>
                        </a:rPr>
                        <a:t>argon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/>
                        <a:t>0,934 %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tx1"/>
                          </a:solidFill>
                          <a:hlinkClick r:id="rId7" tooltip="Oxid uhličitý"/>
                        </a:rPr>
                        <a:t>CO</a:t>
                      </a:r>
                      <a:r>
                        <a:rPr lang="cs-CZ" sz="2800" b="1" baseline="-25000" dirty="0">
                          <a:solidFill>
                            <a:schemeClr val="tx1"/>
                          </a:solidFill>
                          <a:hlinkClick r:id="rId7" tooltip="Oxid uhličitý"/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/>
                        <a:t>0,0385 %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tx1"/>
                          </a:solidFill>
                          <a:hlinkClick r:id="rId8" tooltip="Neon"/>
                        </a:rPr>
                        <a:t>neon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/>
                        <a:t>0,00182 %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tx1"/>
                          </a:solidFill>
                          <a:hlinkClick r:id="rId9" tooltip="Helium"/>
                        </a:rPr>
                        <a:t>helium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/>
                        <a:t>0,000524 %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tx1"/>
                          </a:solidFill>
                          <a:hlinkClick r:id="rId10" tooltip="Methan"/>
                        </a:rPr>
                        <a:t>metan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/>
                        <a:t>0,00017 %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tx1"/>
                          </a:solidFill>
                          <a:hlinkClick r:id="rId11" tooltip="Krypton"/>
                        </a:rPr>
                        <a:t>krypton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/>
                        <a:t>0,00014 %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tx1"/>
                          </a:solidFill>
                          <a:hlinkClick r:id="rId12" tooltip="Vodík"/>
                        </a:rPr>
                        <a:t>vodík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/>
                        <a:t>0,000055 %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4546" y="274638"/>
            <a:ext cx="647225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VÝŠKOVÉ ČLENĚNÍ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482" name="Picture 2" descr="Soubor:Atmosphere layers-cs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0"/>
            <a:ext cx="2071702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00298" y="6027003"/>
            <a:ext cx="64294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Teplota troposféry klesá s nadmořskou výškou až do −52 °C.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571736" y="5286388"/>
            <a:ext cx="65722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Teplota stratosféry vzrůstá s nadmořskou výškou až na +20 °C.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00298" y="4429132"/>
            <a:ext cx="64294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Teplota mezosféry s nadmořskou výškou klesá </a:t>
            </a:r>
            <a:r>
              <a:rPr lang="pl-PL" sz="2400" b="1" dirty="0" smtClean="0">
                <a:solidFill>
                  <a:srgbClr val="7030A0"/>
                </a:solidFill>
              </a:rPr>
              <a:t>až na asi −100 °C</a:t>
            </a:r>
            <a:r>
              <a:rPr lang="cs-CZ" sz="2400" b="1" dirty="0" smtClean="0">
                <a:solidFill>
                  <a:srgbClr val="7030A0"/>
                </a:solidFill>
              </a:rPr>
              <a:t>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28860" y="2357430"/>
            <a:ext cx="650085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Teplota troposféry stoupá s nadmořskou výškou</a:t>
            </a:r>
            <a:r>
              <a:rPr lang="pl-PL" sz="2400" b="1" dirty="0" smtClean="0">
                <a:solidFill>
                  <a:srgbClr val="FF0000"/>
                </a:solidFill>
              </a:rPr>
              <a:t> až na cca 1 400 °C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POHLED NA MĚSÍC VE VYŠŠÍ VRSTVĚ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Full moon partially obscured by atmospher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0293431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97304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OZÓNOVÁ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Soubor:Ozon 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0"/>
            <a:ext cx="7545477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72198" y="6357958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OZÓN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642918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KYSLÍK</a:t>
            </a:r>
            <a:endParaRPr lang="cs-CZ" sz="3200" b="1" dirty="0"/>
          </a:p>
        </p:txBody>
      </p:sp>
      <p:pic>
        <p:nvPicPr>
          <p:cNvPr id="3076" name="Picture 4" descr="Soubor:GlobusSond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0351698" cy="6858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85720" y="357166"/>
            <a:ext cx="92155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VYPOUŠTĚNÍ BALÓNU NA MĚŘENÍ OZÓNOVÉ VRSTVY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ATMOSFÉRA ZEMĚ JE PLYNNÝ OBAL ZEMĚ;</a:t>
            </a:r>
          </a:p>
          <a:p>
            <a:r>
              <a:rPr lang="cs-CZ" dirty="0" smtClean="0"/>
              <a:t>NEJHUSTŠÍ JE PŘI POVRCHU ZEMĚ;</a:t>
            </a:r>
          </a:p>
          <a:p>
            <a:r>
              <a:rPr lang="cs-CZ" dirty="0" smtClean="0"/>
              <a:t>SAHÁ DALEKO DO VESMÍRU, ALE ZA JEJÍ HRANICI JE POVAŽOVÁNA 100 km VÝŠKA NAD OCEÁNEM;</a:t>
            </a:r>
          </a:p>
          <a:p>
            <a:r>
              <a:rPr lang="cs-CZ" dirty="0" smtClean="0"/>
              <a:t>OBSAHUJE 78% N</a:t>
            </a:r>
            <a:r>
              <a:rPr lang="cs-CZ" baseline="-25000" dirty="0" smtClean="0"/>
              <a:t>2 </a:t>
            </a:r>
            <a:r>
              <a:rPr lang="cs-CZ" dirty="0" smtClean="0"/>
              <a:t>, 21% O</a:t>
            </a:r>
            <a:r>
              <a:rPr lang="cs-CZ" baseline="-25000" dirty="0" smtClean="0"/>
              <a:t>2</a:t>
            </a:r>
            <a:r>
              <a:rPr lang="cs-CZ" dirty="0" smtClean="0"/>
              <a:t> , 1% DALŠÍCH PLYNŮ;</a:t>
            </a:r>
          </a:p>
          <a:p>
            <a:r>
              <a:rPr lang="cs-CZ" dirty="0" smtClean="0"/>
              <a:t>S VÝŠKOU SE MĚNÍ TEPLOTA ATMOSFÉRY;</a:t>
            </a:r>
          </a:p>
          <a:p>
            <a:r>
              <a:rPr lang="cs-CZ" dirty="0" smtClean="0"/>
              <a:t>ATMOSFÉRA NÁS CHRÁNÍ PŘED VESMÍRNÝM ZÁŘENÍM, PŘED TĚLESY Z VESMÍRU, UMOŽŇUJE DÝCHÁNÍ A LÉTÁNÍ, PROBÍHÁ V NÍ POČASÍ A SNIŽUJE TEPLOTNÍ VÝKYVY;</a:t>
            </a:r>
          </a:p>
          <a:p>
            <a:r>
              <a:rPr lang="cs-CZ" smtClean="0"/>
              <a:t>DŮLEŽITÁ JE OZÓNOVÁ VRSTVA.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KDE JE ZEMSKÁ ATMOSFÉRA NEJHUSTŠÍ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ATMOSFÉRA JE NEJHUSTŠÍ PŘI POVRCHU ZEMĚ.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KTERÝ PLYN JE NEJVÍCE OBSAŽEN V ZEMSKÉ ATMOSFÉŘE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DUSÍK – N 78 %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6000768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TECNÒLEGS DE L'IES BISBAL.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11.8.2012]. Dostupný na WWW: http://cs.wikipedia.org/wiki/Soubor:Meteotek08_atmosfera03.jpg </a:t>
            </a:r>
          </a:p>
          <a:p>
            <a:r>
              <a:rPr lang="cs-CZ" dirty="0" smtClean="0"/>
              <a:t>KORONER (TALK).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11.8.2012]. Dostupný na WWW: http://cs.wikipedia.org/wiki/Soubor:Atmosphere_layers-cs.svg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11.8.2012]. Dostupný na WWW: http://cs.wikipedia.org/wiki/Soubor:Full_moon_partially_obscured_by_atmosphere.jpg</a:t>
            </a:r>
          </a:p>
          <a:p>
            <a:r>
              <a:rPr lang="cs-CZ" dirty="0" smtClean="0"/>
              <a:t>KAREL.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11.8.2012]. Dostupný na WWW: http://cs.wikipedia.org/wiki/Soubor:Ozon_01.jpg</a:t>
            </a:r>
          </a:p>
          <a:p>
            <a:r>
              <a:rPr lang="cs-CZ" dirty="0" smtClean="0"/>
              <a:t>BOLAND, NOAA CORPS, </a:t>
            </a:r>
            <a:r>
              <a:rPr lang="cs-CZ" dirty="0" err="1" smtClean="0"/>
              <a:t>Mark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11.8.2012</a:t>
            </a:r>
            <a:r>
              <a:rPr lang="cs-CZ" dirty="0" smtClean="0"/>
              <a:t>]. Dostupný na WWW: http://cs.wikipedia.org/wiki/Soubor:GlobusSonda.jpg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382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ATMOSFÉRA – VZDUŠNÝ OBAL </vt:lpstr>
      <vt:lpstr>SLOŽENÍ ATMOSFÉRY</vt:lpstr>
      <vt:lpstr>VÝŠKOVÉ ČLENĚNÍ ATMOSFÉRY</vt:lpstr>
      <vt:lpstr>POHLED NA MĚSÍC VE VYŠŠÍ VRSTVĚ ATMOSFÉRY</vt:lpstr>
      <vt:lpstr>OZÓNOVÁ VRSTVA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ucitel</cp:lastModifiedBy>
  <cp:revision>27</cp:revision>
  <dcterms:created xsi:type="dcterms:W3CDTF">2012-12-02T13:08:37Z</dcterms:created>
  <dcterms:modified xsi:type="dcterms:W3CDTF">2013-01-05T15:28:42Z</dcterms:modified>
</cp:coreProperties>
</file>