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6" r:id="rId3"/>
    <p:sldId id="263" r:id="rId4"/>
    <p:sldId id="280" r:id="rId5"/>
    <p:sldId id="281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66"/>
    <a:srgbClr val="339966"/>
    <a:srgbClr val="3366CC"/>
    <a:srgbClr val="33CCCC"/>
    <a:srgbClr val="FF9900"/>
    <a:srgbClr val="33CC33"/>
    <a:srgbClr val="FF5050"/>
    <a:srgbClr val="FF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627851-F110-4E84-AE9B-5009170E12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5C0B0D-F9DA-4929-9950-4F79B4E84B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20AEA4-42CF-4310-875F-2951C0CC04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386E9D-C75B-4B56-A76F-969F5F15F1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BB15B9-BE06-488B-AFC2-3E90525628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795DEF-46AA-47E0-85B3-86199C26A4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D8BD01-44F7-47F2-86DB-26A5FF75EB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043B39-2330-4462-8BD5-4B6AEA3916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B1C0F9-1B92-4AB5-ACCE-980B49A3AB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80CA47-5927-4513-BE32-F109953356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B8FC84-BE3B-4EEF-B48B-B23E94A872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112133-A3A9-45B4-956C-E4FF5B60E4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125E99A5-D9B8-440D-8D6C-7AC4C8D58C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tbm=isch&amp;hl=cs&amp;source=hp&amp;q=spermie&amp;gbv=2&amp;aq=f&amp;aqi=&amp;aql=&amp;oq=" TargetMode="Externa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upload.wikimedia.org/wikipedia/commons/2/2e/Male_reproductive_system_lateral_nolabel.png" TargetMode="External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upload.wikimedia.org/wikipedia/commons/2/2e/Male_reproductive_system_lateral_nolabel.png" TargetMode="Externa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upload.wikimedia.org/wikipedia/commons/2/2e/Male_reproductive_system_lateral_nolabel.png" TargetMode="Externa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upload.wikimedia.org/wikipedia/commons/2/2e/Male_reproductive_system_lateral_nolabel.png" TargetMode="Externa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upload.wikimedia.org/wikipedia/commons/2/2e/Male_reproductive_system_lateral_nolabel.png" TargetMode="Externa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upload.wikimedia.org/wikipedia/commons/2/2e/Male_reproductive_system_lateral_nolabel.png" TargetMode="Externa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q=vaj%C3%AD%C4%8Dko+a+spermie&amp;hl=cs&amp;gbv=2&amp;tbm=isch&amp;ei=amn_TeU0kMqyBs-NiQ8&amp;start=0&amp;sa=N" TargetMode="Externa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upload.wikimedia.org/wikipedia/commons/6/6a/Female_reproductive_system_lateral_nolabel.png" TargetMode="Externa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upload.wikimedia.org/wikipedia/commons/6/6a/Female_reproductive_system_lateral_nolabel.png" TargetMode="Externa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upload.wikimedia.org/wikipedia/commons/6/6a/Female_reproductive_system_lateral_nolabel.png" TargetMode="External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dwtFYOLFeNw&amp;feature=related" TargetMode="External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upload.wikimedia.org/wikipedia/commons/6/6a/Female_reproductive_system_lateral_nolabel.png" TargetMode="External"/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emale_reproductive_system_lateral_nolabel.png" TargetMode="External"/><Relationship Id="rId2" Type="http://schemas.openxmlformats.org/officeDocument/2006/relationships/hyperlink" Target="http://cs.wikipedia.org/wiki/Soubor:Male_reproductive_system_lateral_nolabel.pn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11188" y="1700213"/>
            <a:ext cx="8229600" cy="1008062"/>
          </a:xfrm>
        </p:spPr>
        <p:txBody>
          <a:bodyPr/>
          <a:lstStyle/>
          <a:p>
            <a:pPr eaLnBrk="1" hangingPunct="1"/>
            <a:r>
              <a:rPr lang="cs-CZ" sz="4000" b="1" smtClean="0"/>
              <a:t>POHLAVNÍ SOUSTAVA (opakování)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4294967295"/>
          </p:nvPr>
        </p:nvSpPr>
        <p:spPr>
          <a:xfrm>
            <a:off x="1403350" y="2781300"/>
            <a:ext cx="6400800" cy="1944688"/>
          </a:xfrm>
        </p:spPr>
        <p:txBody>
          <a:bodyPr/>
          <a:lstStyle/>
          <a:p>
            <a:pPr marL="0" indent="0" algn="ctr" eaLnBrk="1" hangingPunct="1">
              <a:lnSpc>
                <a:spcPct val="80000"/>
              </a:lnSpc>
              <a:buFontTx/>
              <a:buNone/>
            </a:pPr>
            <a:r>
              <a:rPr lang="cs-CZ" sz="2000" smtClean="0">
                <a:solidFill>
                  <a:srgbClr val="898989"/>
                </a:solidFill>
              </a:rPr>
              <a:t>Základní škola a Mateřská škola Valašské Meziříčí, Poličná 276, okres Vsetín, příspěvková organizace</a:t>
            </a:r>
          </a:p>
          <a:p>
            <a:pPr marL="0" indent="0" algn="ctr" eaLnBrk="1" hangingPunct="1">
              <a:lnSpc>
                <a:spcPct val="80000"/>
              </a:lnSpc>
              <a:buFontTx/>
              <a:buNone/>
            </a:pPr>
            <a:r>
              <a:rPr lang="cs-CZ" sz="2000" smtClean="0">
                <a:solidFill>
                  <a:srgbClr val="898989"/>
                </a:solidFill>
              </a:rPr>
              <a:t> projekt č. CZ.1.07/1.4.00/21.1504</a:t>
            </a:r>
          </a:p>
          <a:p>
            <a:pPr marL="0" indent="0" algn="ctr" eaLnBrk="1" hangingPunct="1">
              <a:lnSpc>
                <a:spcPct val="80000"/>
              </a:lnSpc>
              <a:buFontTx/>
              <a:buNone/>
            </a:pPr>
            <a:r>
              <a:rPr lang="cs-CZ" sz="2000" smtClean="0">
                <a:solidFill>
                  <a:srgbClr val="898989"/>
                </a:solidFill>
              </a:rPr>
              <a:t>Č. DUMu: VY_52_INOVACE_570 </a:t>
            </a:r>
          </a:p>
          <a:p>
            <a:pPr marL="0" indent="0" algn="ctr" eaLnBrk="1" hangingPunct="1">
              <a:lnSpc>
                <a:spcPct val="80000"/>
              </a:lnSpc>
              <a:buFontTx/>
              <a:buNone/>
            </a:pPr>
            <a:r>
              <a:rPr lang="cs-CZ" sz="2000" smtClean="0">
                <a:solidFill>
                  <a:srgbClr val="898989"/>
                </a:solidFill>
              </a:rPr>
              <a:t>Tématický celek: Biologie člověka</a:t>
            </a:r>
          </a:p>
          <a:p>
            <a:pPr marL="0" indent="0" algn="ctr" eaLnBrk="1" hangingPunct="1">
              <a:lnSpc>
                <a:spcPct val="80000"/>
              </a:lnSpc>
              <a:buFontTx/>
              <a:buNone/>
            </a:pPr>
            <a:r>
              <a:rPr lang="cs-CZ" sz="2000" smtClean="0">
                <a:solidFill>
                  <a:srgbClr val="898989"/>
                </a:solidFill>
              </a:rPr>
              <a:t>Autor: Zuzana Šutariková</a:t>
            </a:r>
          </a:p>
          <a:p>
            <a:pPr marL="0" indent="0" algn="ctr" eaLnBrk="1" hangingPunct="1">
              <a:lnSpc>
                <a:spcPct val="80000"/>
              </a:lnSpc>
              <a:buFontTx/>
              <a:buNone/>
            </a:pPr>
            <a:endParaRPr lang="cs-CZ" sz="2000" smtClean="0">
              <a:solidFill>
                <a:srgbClr val="898989"/>
              </a:solidFill>
            </a:endParaRP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1889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107950" y="4568825"/>
            <a:ext cx="9036050" cy="2289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000000"/>
                </a:solidFill>
              </a:rPr>
              <a:t>Anotace:	Materiál je určen k využití pro práci s interaktivní tabulí.</a:t>
            </a:r>
          </a:p>
          <a:p>
            <a:r>
              <a:rPr lang="cs-CZ">
                <a:solidFill>
                  <a:srgbClr val="000000"/>
                </a:solidFill>
              </a:rPr>
              <a:t>	Slouží k zopakování učiva Pohlavní soustava člověka.	 Případně může být 	využit jako úvod k tomuto učivu, sloužící ke zjištění dosavadních znalostí žáků 	o tomto tématu. </a:t>
            </a:r>
          </a:p>
          <a:p>
            <a:r>
              <a:rPr lang="cs-CZ">
                <a:solidFill>
                  <a:srgbClr val="000000"/>
                </a:solidFill>
              </a:rPr>
              <a:t>	Materiál obsahuje osmisměrku. Žáci přes interaktivní tabuli vyhledají </a:t>
            </a:r>
          </a:p>
          <a:p>
            <a:r>
              <a:rPr lang="cs-CZ">
                <a:solidFill>
                  <a:srgbClr val="000000"/>
                </a:solidFill>
              </a:rPr>
              <a:t>	a zaškrtnou pojmy z pohlavní soustavy, které mají v dalším úkolu správně 	zařadit k mužskému či ženskému pohlavnímu ústrojí a tyto pojmy vysvětlit.</a:t>
            </a:r>
          </a:p>
          <a:p>
            <a:r>
              <a:rPr lang="cs-CZ">
                <a:solidFill>
                  <a:srgbClr val="000000"/>
                </a:solidFill>
              </a:rPr>
              <a:t>	Řešení může být využito jako zápis do sešitu.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9085" name="Group 1437"/>
          <p:cNvGraphicFramePr>
            <a:graphicFrameLocks noGrp="1"/>
          </p:cNvGraphicFramePr>
          <p:nvPr/>
        </p:nvGraphicFramePr>
        <p:xfrm>
          <a:off x="755650" y="1484313"/>
          <a:ext cx="7561263" cy="4868866"/>
        </p:xfrm>
        <a:graphic>
          <a:graphicData uri="http://schemas.openxmlformats.org/drawingml/2006/table">
            <a:tbl>
              <a:tblPr/>
              <a:tblGrid>
                <a:gridCol w="504825"/>
                <a:gridCol w="503238"/>
                <a:gridCol w="504825"/>
                <a:gridCol w="503237"/>
                <a:gridCol w="504825"/>
                <a:gridCol w="503238"/>
                <a:gridCol w="504825"/>
                <a:gridCol w="503237"/>
                <a:gridCol w="504825"/>
                <a:gridCol w="503238"/>
                <a:gridCol w="504825"/>
                <a:gridCol w="503237"/>
                <a:gridCol w="504825"/>
                <a:gridCol w="503238"/>
                <a:gridCol w="504825"/>
              </a:tblGrid>
              <a:tr h="5413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F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E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U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E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B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13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H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Á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I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97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E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E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U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Ě</a:t>
                      </a: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H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B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13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I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F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L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I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13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L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L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I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Í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B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13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U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</a:t>
                      </a: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L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H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W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97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Í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</a:t>
                      </a: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E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G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L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13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U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L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E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I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E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E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13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E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I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B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U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Á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</a:t>
                      </a: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</a:t>
                      </a: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9086" name="Rectangle 1438"/>
          <p:cNvSpPr>
            <a:spLocks noGrp="1" noChangeArrowheads="1"/>
          </p:cNvSpPr>
          <p:nvPr>
            <p:ph type="subTitle" idx="1"/>
          </p:nvPr>
        </p:nvSpPr>
        <p:spPr>
          <a:xfrm>
            <a:off x="107950" y="0"/>
            <a:ext cx="9036050" cy="1057275"/>
          </a:xfrm>
          <a:noFill/>
        </p:spPr>
        <p:txBody>
          <a:bodyPr/>
          <a:lstStyle/>
          <a:p>
            <a:pPr eaLnBrk="1" hangingPunct="1"/>
            <a:r>
              <a:rPr lang="cs-CZ" b="1" u="sng" smtClean="0"/>
              <a:t>1.ÚKOL</a:t>
            </a:r>
            <a:r>
              <a:rPr lang="cs-CZ" b="1" smtClean="0"/>
              <a:t>:</a:t>
            </a:r>
            <a:r>
              <a:rPr lang="cs-CZ" smtClean="0"/>
              <a:t> </a:t>
            </a:r>
            <a:r>
              <a:rPr lang="cs-CZ" b="1" smtClean="0"/>
              <a:t>V osmisměrce vyhledej pojmy z pohlavní soustavy.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90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90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686800" cy="1143000"/>
          </a:xfrm>
        </p:spPr>
        <p:txBody>
          <a:bodyPr/>
          <a:lstStyle/>
          <a:p>
            <a:pPr algn="l" eaLnBrk="1" hangingPunct="1"/>
            <a:r>
              <a:rPr lang="cs-CZ" sz="2800" b="1" u="sng" smtClean="0"/>
              <a:t>2. ÚKOL</a:t>
            </a:r>
            <a:r>
              <a:rPr lang="cs-CZ" sz="2800" b="1" smtClean="0"/>
              <a:t>: Pojmy přiřaď k mužskému a ženskému</a:t>
            </a:r>
            <a:br>
              <a:rPr lang="cs-CZ" sz="2800" b="1" smtClean="0"/>
            </a:br>
            <a:r>
              <a:rPr lang="cs-CZ" sz="2800" b="1" smtClean="0"/>
              <a:t>     	       pohlavnímu ústrojí a vysvětli je.</a:t>
            </a:r>
          </a:p>
        </p:txBody>
      </p:sp>
      <p:sp>
        <p:nvSpPr>
          <p:cNvPr id="29700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400" b="1" u="sng" smtClean="0"/>
              <a:t>MUŽSKÉ POHLAVNÍ </a:t>
            </a:r>
          </a:p>
          <a:p>
            <a:pPr eaLnBrk="1" hangingPunct="1">
              <a:buFontTx/>
              <a:buNone/>
            </a:pPr>
            <a:r>
              <a:rPr lang="cs-CZ" sz="2400" b="1" u="sng" smtClean="0"/>
              <a:t>ÚSTROJÍ</a:t>
            </a:r>
          </a:p>
          <a:p>
            <a:pPr algn="ctr" eaLnBrk="1" hangingPunct="1">
              <a:buFontTx/>
              <a:buNone/>
            </a:pPr>
            <a:endParaRPr lang="cs-CZ" sz="2400" b="1" u="sng" smtClean="0"/>
          </a:p>
          <a:p>
            <a:pPr eaLnBrk="1" hangingPunct="1"/>
            <a:r>
              <a:rPr lang="cs-CZ" sz="2400" b="1" smtClean="0"/>
              <a:t>spermie </a:t>
            </a:r>
          </a:p>
          <a:p>
            <a:pPr eaLnBrk="1" hangingPunct="1"/>
            <a:r>
              <a:rPr lang="cs-CZ" sz="2400" b="1" smtClean="0"/>
              <a:t>chámovod </a:t>
            </a:r>
          </a:p>
          <a:p>
            <a:pPr eaLnBrk="1" hangingPunct="1"/>
            <a:r>
              <a:rPr lang="cs-CZ" sz="2400" b="1" smtClean="0"/>
              <a:t>prostata </a:t>
            </a:r>
          </a:p>
          <a:p>
            <a:pPr eaLnBrk="1" hangingPunct="1"/>
            <a:r>
              <a:rPr lang="cs-CZ" sz="2400" b="1" smtClean="0"/>
              <a:t>varle </a:t>
            </a:r>
          </a:p>
          <a:p>
            <a:pPr eaLnBrk="1" hangingPunct="1"/>
            <a:r>
              <a:rPr lang="cs-CZ" sz="2400" b="1" smtClean="0"/>
              <a:t>penis </a:t>
            </a:r>
          </a:p>
          <a:p>
            <a:pPr eaLnBrk="1" hangingPunct="1"/>
            <a:r>
              <a:rPr lang="cs-CZ" sz="2400" b="1" smtClean="0"/>
              <a:t>nadvarle</a:t>
            </a:r>
          </a:p>
          <a:p>
            <a:pPr eaLnBrk="1" hangingPunct="1"/>
            <a:r>
              <a:rPr lang="cs-CZ" sz="2400" b="1" smtClean="0"/>
              <a:t>močová trubice </a:t>
            </a:r>
            <a:endParaRPr lang="cs-CZ" sz="2400" smtClean="0"/>
          </a:p>
        </p:txBody>
      </p:sp>
      <p:sp>
        <p:nvSpPr>
          <p:cNvPr id="29701" name="Rectangle 5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cs-CZ" sz="2400" b="1" u="sng" smtClean="0"/>
              <a:t>ŽENSKÉ POHLAVNÍ</a:t>
            </a:r>
          </a:p>
          <a:p>
            <a:pPr eaLnBrk="1" hangingPunct="1">
              <a:buFontTx/>
              <a:buNone/>
            </a:pPr>
            <a:r>
              <a:rPr lang="cs-CZ" sz="2400" b="1" u="sng" smtClean="0"/>
              <a:t>ÚSTROJÍ</a:t>
            </a:r>
          </a:p>
          <a:p>
            <a:pPr algn="ctr" eaLnBrk="1" hangingPunct="1">
              <a:buFontTx/>
              <a:buNone/>
            </a:pPr>
            <a:endParaRPr lang="cs-CZ" sz="2400" b="1" u="sng" smtClean="0"/>
          </a:p>
          <a:p>
            <a:pPr eaLnBrk="1" hangingPunct="1"/>
            <a:r>
              <a:rPr lang="cs-CZ" sz="2400" b="1" smtClean="0"/>
              <a:t>vajíčko </a:t>
            </a:r>
          </a:p>
          <a:p>
            <a:pPr eaLnBrk="1" hangingPunct="1"/>
            <a:r>
              <a:rPr lang="cs-CZ" sz="2400" b="1" smtClean="0"/>
              <a:t>děloha </a:t>
            </a:r>
          </a:p>
          <a:p>
            <a:pPr eaLnBrk="1" hangingPunct="1"/>
            <a:r>
              <a:rPr lang="cs-CZ" sz="2400" b="1" smtClean="0"/>
              <a:t>vaječník </a:t>
            </a:r>
          </a:p>
          <a:p>
            <a:pPr eaLnBrk="1" hangingPunct="1"/>
            <a:r>
              <a:rPr lang="cs-CZ" sz="2400" b="1" smtClean="0"/>
              <a:t>vejcovod </a:t>
            </a:r>
          </a:p>
          <a:p>
            <a:pPr eaLnBrk="1" hangingPunct="1"/>
            <a:r>
              <a:rPr lang="cs-CZ" sz="2400" b="1" smtClean="0"/>
              <a:t>ovulace </a:t>
            </a:r>
          </a:p>
          <a:p>
            <a:pPr eaLnBrk="1" hangingPunct="1"/>
            <a:r>
              <a:rPr lang="cs-CZ" sz="2400" b="1" smtClean="0"/>
              <a:t>pochva </a:t>
            </a:r>
          </a:p>
          <a:p>
            <a:pPr eaLnBrk="1" hangingPunct="1"/>
            <a:r>
              <a:rPr lang="cs-CZ" sz="2400" b="1" smtClean="0"/>
              <a:t>menstruace</a:t>
            </a:r>
          </a:p>
          <a:p>
            <a:pPr eaLnBrk="1" hangingPunct="1">
              <a:buFontTx/>
              <a:buNone/>
            </a:pPr>
            <a:endParaRPr lang="cs-CZ" sz="2400" b="1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800" b="1" smtClean="0">
                <a:solidFill>
                  <a:srgbClr val="33CCCC"/>
                </a:solidFill>
              </a:rPr>
              <a:t>ŘEŠENÍ</a:t>
            </a:r>
          </a:p>
        </p:txBody>
      </p:sp>
      <p:sp>
        <p:nvSpPr>
          <p:cNvPr id="5123" name="Rectangle 7"/>
          <p:cNvSpPr>
            <a:spLocks noGrp="1" noChangeArrowheads="1"/>
          </p:cNvSpPr>
          <p:nvPr>
            <p:ph type="body" idx="1"/>
          </p:nvPr>
        </p:nvSpPr>
        <p:spPr>
          <a:xfrm>
            <a:off x="457200" y="1268413"/>
            <a:ext cx="8229600" cy="5589587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endParaRPr lang="cs-CZ" sz="2400" b="1" u="sng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u="sng" smtClean="0"/>
              <a:t>MUŽSKÉ POHLAVNÍ ÚSTROJÍ: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2400" b="1" smtClean="0"/>
          </a:p>
          <a:p>
            <a:pPr eaLnBrk="1" hangingPunct="1">
              <a:lnSpc>
                <a:spcPct val="80000"/>
              </a:lnSpc>
            </a:pPr>
            <a:r>
              <a:rPr lang="cs-CZ" sz="2000" b="1" smtClean="0">
                <a:solidFill>
                  <a:srgbClr val="33CCCC"/>
                </a:solidFill>
              </a:rPr>
              <a:t>spermie</a:t>
            </a:r>
            <a:r>
              <a:rPr lang="cs-CZ" sz="2000" b="1" smtClean="0"/>
              <a:t> – pohlavní buňky muže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b="1" smtClean="0">
                <a:solidFill>
                  <a:srgbClr val="33CCCC"/>
                </a:solidFill>
              </a:rPr>
              <a:t>chámovod</a:t>
            </a:r>
            <a:r>
              <a:rPr lang="cs-CZ" sz="2000" b="1" smtClean="0"/>
              <a:t> – kanálek, který spojuje nadvarle s močovou trubicí, 		 slouží k transportu spermií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b="1" smtClean="0">
                <a:solidFill>
                  <a:srgbClr val="33CCCC"/>
                </a:solidFill>
              </a:rPr>
              <a:t>prostata</a:t>
            </a:r>
            <a:r>
              <a:rPr lang="cs-CZ" sz="2000" b="1" smtClean="0"/>
              <a:t> = předstojná žláza, její sekret je součástí ejakulátu a 	          zvyšuje životaschopnost spermií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b="1" smtClean="0">
                <a:solidFill>
                  <a:srgbClr val="33CCCC"/>
                </a:solidFill>
              </a:rPr>
              <a:t>varle</a:t>
            </a:r>
            <a:r>
              <a:rPr lang="cs-CZ" sz="2000" b="1" smtClean="0"/>
              <a:t> – mužská párová pohlavní žláza produkující spermie a 	    hormony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b="1" smtClean="0">
                <a:solidFill>
                  <a:srgbClr val="33CCCC"/>
                </a:solidFill>
              </a:rPr>
              <a:t>penis</a:t>
            </a:r>
            <a:r>
              <a:rPr lang="cs-CZ" sz="2000" b="1" smtClean="0"/>
              <a:t> –  vnější mužský pohlavní orgán sloužící k rozmnožování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b="1" smtClean="0">
                <a:solidFill>
                  <a:srgbClr val="33CCCC"/>
                </a:solidFill>
              </a:rPr>
              <a:t>nadvarle</a:t>
            </a:r>
            <a:r>
              <a:rPr lang="cs-CZ" sz="2000" b="1" smtClean="0"/>
              <a:t> – útvar na varlatech, slouží jako zásobárna spermií, 	           zde dozrávají a získávají schopnost pohybu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b="1" smtClean="0">
                <a:solidFill>
                  <a:srgbClr val="33CCCC"/>
                </a:solidFill>
              </a:rPr>
              <a:t>močová trubice</a:t>
            </a:r>
            <a:r>
              <a:rPr lang="cs-CZ" sz="2000" b="1" smtClean="0"/>
              <a:t> – kromě vylučování moči slouží také její 			         poslední část k vyměšování spermatu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4800" b="1" smtClean="0">
                <a:solidFill>
                  <a:srgbClr val="33CCCC"/>
                </a:solidFill>
              </a:rPr>
              <a:t>ŘEŠENÍ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68413"/>
            <a:ext cx="8229600" cy="5589587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endParaRPr lang="cs-CZ" sz="2400" b="1" u="sng" dirty="0" smtClean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cs-CZ" sz="2400" b="1" u="sng" dirty="0" smtClean="0"/>
              <a:t>ŽENSKÉ POHLAVNÍ ÚSTROJÍ</a:t>
            </a:r>
            <a:r>
              <a:rPr lang="cs-CZ" sz="2400" b="1" dirty="0" smtClean="0"/>
              <a:t>: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cs-CZ" sz="2400" b="1" dirty="0" smtClean="0"/>
          </a:p>
          <a:p>
            <a:pPr eaLnBrk="1" hangingPunct="1">
              <a:lnSpc>
                <a:spcPct val="80000"/>
              </a:lnSpc>
            </a:pPr>
            <a:r>
              <a:rPr lang="cs-CZ" sz="2000" b="1" dirty="0" smtClean="0">
                <a:solidFill>
                  <a:srgbClr val="33CCCC"/>
                </a:solidFill>
              </a:rPr>
              <a:t>vajíčko</a:t>
            </a:r>
            <a:r>
              <a:rPr lang="cs-CZ" sz="2000" b="1" dirty="0" smtClean="0"/>
              <a:t> – pohlavní buňka ženy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b="1" dirty="0" smtClean="0">
                <a:solidFill>
                  <a:srgbClr val="33CCCC"/>
                </a:solidFill>
              </a:rPr>
              <a:t>děloha</a:t>
            </a:r>
            <a:r>
              <a:rPr lang="cs-CZ" sz="2000" b="1" dirty="0" smtClean="0"/>
              <a:t> – vnitřní pohlavní orgán ženy, slouží k uložení a vývoji 	        zárodku a plodu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b="1" dirty="0" smtClean="0">
                <a:solidFill>
                  <a:srgbClr val="33CCCC"/>
                </a:solidFill>
              </a:rPr>
              <a:t>vaječník</a:t>
            </a:r>
            <a:r>
              <a:rPr lang="cs-CZ" sz="2000" b="1" dirty="0" smtClean="0"/>
              <a:t> – ženská párová pohlavní žláza produkující vajíčka a 	          hormony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b="1" dirty="0" smtClean="0">
                <a:solidFill>
                  <a:srgbClr val="33CCCC"/>
                </a:solidFill>
              </a:rPr>
              <a:t>vejcovod</a:t>
            </a:r>
            <a:r>
              <a:rPr lang="cs-CZ" sz="2000" b="1" dirty="0" smtClean="0"/>
              <a:t> – párový trubicovitý orgán, slouží k přenosu vajíčka 	           od vaječníku do dělohy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b="1" dirty="0" smtClean="0">
                <a:solidFill>
                  <a:srgbClr val="33CCCC"/>
                </a:solidFill>
              </a:rPr>
              <a:t>ovulace</a:t>
            </a:r>
            <a:r>
              <a:rPr lang="cs-CZ" sz="2000" b="1" dirty="0" smtClean="0"/>
              <a:t> – uvolnění zralého vajíčka z vaječníku do vejcovodu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b="1" dirty="0" smtClean="0">
                <a:solidFill>
                  <a:srgbClr val="33CCCC"/>
                </a:solidFill>
              </a:rPr>
              <a:t>pochva</a:t>
            </a:r>
            <a:r>
              <a:rPr lang="cs-CZ" sz="2000" b="1" dirty="0" smtClean="0"/>
              <a:t> – svalnatá trubice vedoucí do dělohy, hlavní funkce při 	         pohlavním styku a při porodu</a:t>
            </a:r>
          </a:p>
          <a:p>
            <a:pPr eaLnBrk="1" hangingPunct="1">
              <a:lnSpc>
                <a:spcPct val="80000"/>
              </a:lnSpc>
            </a:pPr>
            <a:r>
              <a:rPr lang="cs-CZ" sz="2000" b="1" dirty="0" smtClean="0">
                <a:solidFill>
                  <a:srgbClr val="33CCCC"/>
                </a:solidFill>
              </a:rPr>
              <a:t>menstruace</a:t>
            </a:r>
            <a:r>
              <a:rPr lang="cs-CZ" sz="2000" b="1" dirty="0" smtClean="0"/>
              <a:t> – pravidelné měsíční krvácení, ke kterému </a:t>
            </a:r>
            <a:r>
              <a:rPr lang="cs-CZ" sz="2000" b="1" dirty="0" smtClean="0"/>
              <a:t>dochází,  </a:t>
            </a:r>
            <a:r>
              <a:rPr lang="cs-CZ" sz="2000" b="1" dirty="0" smtClean="0"/>
              <a:t>	                pokud nedojde k oplodnění vajíčka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6000" b="1" u="sng" smtClean="0"/>
              <a:t>SPERMIE</a:t>
            </a:r>
          </a:p>
        </p:txBody>
      </p:sp>
      <p:sp>
        <p:nvSpPr>
          <p:cNvPr id="33800" name="Rectangle 8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8686800" cy="2185988"/>
          </a:xfrm>
        </p:spPr>
        <p:txBody>
          <a:bodyPr/>
          <a:lstStyle/>
          <a:p>
            <a:pPr eaLnBrk="1" hangingPunct="1"/>
            <a:r>
              <a:rPr lang="cs-CZ" sz="2800" b="1" smtClean="0"/>
              <a:t>pohlavní buňky muže</a:t>
            </a:r>
          </a:p>
        </p:txBody>
      </p:sp>
      <p:sp>
        <p:nvSpPr>
          <p:cNvPr id="7172" name="AutoShape 13">
            <a:hlinkClick r:id="rId2" highlightClick="1"/>
          </p:cNvPr>
          <p:cNvSpPr>
            <a:spLocks noChangeArrowheads="1"/>
          </p:cNvSpPr>
          <p:nvPr/>
        </p:nvSpPr>
        <p:spPr bwMode="auto">
          <a:xfrm>
            <a:off x="2555875" y="3213100"/>
            <a:ext cx="4248150" cy="2879725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200"/>
              <a:t>internetový odkaz </a:t>
            </a:r>
          </a:p>
          <a:p>
            <a:pPr algn="ctr"/>
            <a:r>
              <a:rPr lang="cs-CZ" sz="3200"/>
              <a:t>na obrázky spermie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25538"/>
          </a:xfrm>
        </p:spPr>
        <p:txBody>
          <a:bodyPr/>
          <a:lstStyle/>
          <a:p>
            <a:pPr eaLnBrk="1" hangingPunct="1"/>
            <a:r>
              <a:rPr lang="cs-CZ" sz="6000" b="1" u="sng" smtClean="0"/>
              <a:t>CHÁMOVOD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052513"/>
            <a:ext cx="8820150" cy="2733675"/>
          </a:xfrm>
        </p:spPr>
        <p:txBody>
          <a:bodyPr/>
          <a:lstStyle/>
          <a:p>
            <a:pPr eaLnBrk="1" hangingPunct="1"/>
            <a:r>
              <a:rPr lang="cs-CZ" sz="2400" b="1" smtClean="0"/>
              <a:t>kanálek, který spojuje nadvarle s močovou trubicí, 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	slouží k transportu spermií</a:t>
            </a:r>
          </a:p>
        </p:txBody>
      </p:sp>
      <p:pic>
        <p:nvPicPr>
          <p:cNvPr id="8196" name="Picture 8" descr="Soubor:Male reproductive system lateral nolabel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008188"/>
            <a:ext cx="5076825" cy="4849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9945" name="Text Box 9"/>
          <p:cNvSpPr txBox="1">
            <a:spLocks noChangeArrowheads="1"/>
          </p:cNvSpPr>
          <p:nvPr/>
        </p:nvSpPr>
        <p:spPr bwMode="auto">
          <a:xfrm>
            <a:off x="5651500" y="3089275"/>
            <a:ext cx="30241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sz="9600" b="1">
                <a:solidFill>
                  <a:srgbClr val="FF5050"/>
                </a:solidFill>
              </a:rPr>
              <a:t>15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399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4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25538"/>
          </a:xfrm>
        </p:spPr>
        <p:txBody>
          <a:bodyPr/>
          <a:lstStyle/>
          <a:p>
            <a:pPr eaLnBrk="1" hangingPunct="1"/>
            <a:r>
              <a:rPr lang="cs-CZ" sz="6000" b="1" u="sng" smtClean="0"/>
              <a:t>PROSTATA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052513"/>
            <a:ext cx="8820150" cy="273367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cs-CZ" sz="2400" b="1" smtClean="0"/>
              <a:t>= předstojná žláza, její sekret je součástí ejakulátu 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   a zvyšuje životaschopnost spermií</a:t>
            </a:r>
            <a:r>
              <a:rPr lang="cs-CZ" sz="2400" smtClean="0"/>
              <a:t> </a:t>
            </a:r>
          </a:p>
        </p:txBody>
      </p:sp>
      <p:pic>
        <p:nvPicPr>
          <p:cNvPr id="9220" name="Picture 5" descr="Soubor:Male reproductive system lateral nolabel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008188"/>
            <a:ext cx="5076825" cy="4849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990" name="Text Box 6"/>
          <p:cNvSpPr txBox="1">
            <a:spLocks noChangeArrowheads="1"/>
          </p:cNvSpPr>
          <p:nvPr/>
        </p:nvSpPr>
        <p:spPr bwMode="auto">
          <a:xfrm>
            <a:off x="5651500" y="3089275"/>
            <a:ext cx="30241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sz="9600" b="1">
                <a:solidFill>
                  <a:srgbClr val="FF5050"/>
                </a:solidFill>
              </a:rPr>
              <a:t>12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19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9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25538"/>
          </a:xfrm>
        </p:spPr>
        <p:txBody>
          <a:bodyPr/>
          <a:lstStyle/>
          <a:p>
            <a:pPr eaLnBrk="1" hangingPunct="1"/>
            <a:r>
              <a:rPr lang="cs-CZ" sz="6000" b="1" u="sng" smtClean="0"/>
              <a:t>VARLE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052513"/>
            <a:ext cx="8820150" cy="2733675"/>
          </a:xfrm>
        </p:spPr>
        <p:txBody>
          <a:bodyPr/>
          <a:lstStyle/>
          <a:p>
            <a:pPr eaLnBrk="1" hangingPunct="1"/>
            <a:r>
              <a:rPr lang="cs-CZ" sz="2400" b="1" smtClean="0"/>
              <a:t>mužská párová pohlavní žláza produkující spermie 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	a hormony</a:t>
            </a:r>
            <a:r>
              <a:rPr lang="cs-CZ" sz="2400" smtClean="0"/>
              <a:t> </a:t>
            </a:r>
          </a:p>
        </p:txBody>
      </p:sp>
      <p:pic>
        <p:nvPicPr>
          <p:cNvPr id="10244" name="Picture 5" descr="Soubor:Male reproductive system lateral nolabel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008188"/>
            <a:ext cx="5076825" cy="4849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3014" name="Text Box 6"/>
          <p:cNvSpPr txBox="1">
            <a:spLocks noChangeArrowheads="1"/>
          </p:cNvSpPr>
          <p:nvPr/>
        </p:nvSpPr>
        <p:spPr bwMode="auto">
          <a:xfrm>
            <a:off x="5651500" y="3089275"/>
            <a:ext cx="30241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sz="9600" b="1">
                <a:solidFill>
                  <a:srgbClr val="FF5050"/>
                </a:solidFill>
              </a:rPr>
              <a:t>17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30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0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25538"/>
          </a:xfrm>
        </p:spPr>
        <p:txBody>
          <a:bodyPr/>
          <a:lstStyle/>
          <a:p>
            <a:pPr eaLnBrk="1" hangingPunct="1"/>
            <a:r>
              <a:rPr lang="cs-CZ" sz="6000" b="1" u="sng" smtClean="0"/>
              <a:t>PENIS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052513"/>
            <a:ext cx="8820150" cy="2733675"/>
          </a:xfrm>
        </p:spPr>
        <p:txBody>
          <a:bodyPr/>
          <a:lstStyle/>
          <a:p>
            <a:pPr eaLnBrk="1" hangingPunct="1"/>
            <a:r>
              <a:rPr lang="cs-CZ" sz="2400" b="1" smtClean="0"/>
              <a:t>vnější mužský pohlavní orgán sloužící k rozmnožování</a:t>
            </a:r>
          </a:p>
        </p:txBody>
      </p:sp>
      <p:pic>
        <p:nvPicPr>
          <p:cNvPr id="11268" name="Picture 5" descr="Soubor:Male reproductive system lateral nolabel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008188"/>
            <a:ext cx="5076825" cy="4849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4038" name="Text Box 6"/>
          <p:cNvSpPr txBox="1">
            <a:spLocks noChangeArrowheads="1"/>
          </p:cNvSpPr>
          <p:nvPr/>
        </p:nvSpPr>
        <p:spPr bwMode="auto">
          <a:xfrm>
            <a:off x="5651500" y="3089275"/>
            <a:ext cx="30241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sz="9600" b="1">
                <a:solidFill>
                  <a:srgbClr val="FF5050"/>
                </a:solidFill>
              </a:rPr>
              <a:t>3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1" dur="2000"/>
                                        <p:tgtEl>
                                          <p:spTgt spid="44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25538"/>
          </a:xfrm>
        </p:spPr>
        <p:txBody>
          <a:bodyPr/>
          <a:lstStyle/>
          <a:p>
            <a:pPr eaLnBrk="1" hangingPunct="1"/>
            <a:r>
              <a:rPr lang="cs-CZ" sz="6000" b="1" u="sng" smtClean="0"/>
              <a:t>NADVARLE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052513"/>
            <a:ext cx="8820150" cy="2733675"/>
          </a:xfrm>
        </p:spPr>
        <p:txBody>
          <a:bodyPr/>
          <a:lstStyle/>
          <a:p>
            <a:pPr eaLnBrk="1" hangingPunct="1"/>
            <a:r>
              <a:rPr lang="cs-CZ" sz="2400" b="1" smtClean="0"/>
              <a:t>útvar na varlatech, slouží jako zásobárna spermií, 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	zde dozrávají a získávají schopnost pohybu</a:t>
            </a:r>
          </a:p>
        </p:txBody>
      </p:sp>
      <p:pic>
        <p:nvPicPr>
          <p:cNvPr id="12292" name="Picture 5" descr="Soubor:Male reproductive system lateral nolabel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008188"/>
            <a:ext cx="5076825" cy="4849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5062" name="Text Box 6"/>
          <p:cNvSpPr txBox="1">
            <a:spLocks noChangeArrowheads="1"/>
          </p:cNvSpPr>
          <p:nvPr/>
        </p:nvSpPr>
        <p:spPr bwMode="auto">
          <a:xfrm>
            <a:off x="5651500" y="3089275"/>
            <a:ext cx="30241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sz="9600" b="1">
                <a:solidFill>
                  <a:srgbClr val="FF5050"/>
                </a:solidFill>
              </a:rPr>
              <a:t>16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5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6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25538"/>
          </a:xfrm>
        </p:spPr>
        <p:txBody>
          <a:bodyPr/>
          <a:lstStyle/>
          <a:p>
            <a:pPr eaLnBrk="1" hangingPunct="1"/>
            <a:r>
              <a:rPr lang="cs-CZ" sz="6000" b="1" u="sng" smtClean="0"/>
              <a:t>MOČOVÁ TRUBICE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052513"/>
            <a:ext cx="8820150" cy="2733675"/>
          </a:xfrm>
        </p:spPr>
        <p:txBody>
          <a:bodyPr/>
          <a:lstStyle/>
          <a:p>
            <a:pPr eaLnBrk="1" hangingPunct="1"/>
            <a:r>
              <a:rPr lang="cs-CZ" sz="2400" b="1" smtClean="0"/>
              <a:t>kromě vylučování moči slouží také její poslední část k vyměšování spermatu</a:t>
            </a:r>
          </a:p>
        </p:txBody>
      </p:sp>
      <p:pic>
        <p:nvPicPr>
          <p:cNvPr id="13316" name="Picture 5" descr="Soubor:Male reproductive system lateral nolabel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008188"/>
            <a:ext cx="5076825" cy="4849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6086" name="Text Box 6"/>
          <p:cNvSpPr txBox="1">
            <a:spLocks noChangeArrowheads="1"/>
          </p:cNvSpPr>
          <p:nvPr/>
        </p:nvSpPr>
        <p:spPr bwMode="auto">
          <a:xfrm>
            <a:off x="5651500" y="3089275"/>
            <a:ext cx="30241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sz="9600" b="1">
                <a:solidFill>
                  <a:srgbClr val="FF5050"/>
                </a:solidFill>
              </a:rPr>
              <a:t>7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1" dur="2000"/>
                                        <p:tgtEl>
                                          <p:spTgt spid="46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6000" b="1" u="sng" smtClean="0"/>
              <a:t>VAJÍČKO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8686800" cy="2185988"/>
          </a:xfrm>
        </p:spPr>
        <p:txBody>
          <a:bodyPr/>
          <a:lstStyle/>
          <a:p>
            <a:pPr eaLnBrk="1" hangingPunct="1"/>
            <a:r>
              <a:rPr lang="cs-CZ" sz="2800" b="1" smtClean="0"/>
              <a:t>pohlavní buňka ženy</a:t>
            </a:r>
          </a:p>
        </p:txBody>
      </p:sp>
      <p:sp>
        <p:nvSpPr>
          <p:cNvPr id="14340" name="AutoShape 4">
            <a:hlinkClick r:id="rId2" highlightClick="1"/>
          </p:cNvPr>
          <p:cNvSpPr>
            <a:spLocks noChangeArrowheads="1"/>
          </p:cNvSpPr>
          <p:nvPr/>
        </p:nvSpPr>
        <p:spPr bwMode="auto">
          <a:xfrm>
            <a:off x="2555875" y="3213100"/>
            <a:ext cx="4248150" cy="2879725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200"/>
              <a:t>internetový odkaz </a:t>
            </a:r>
          </a:p>
          <a:p>
            <a:pPr algn="ctr"/>
            <a:r>
              <a:rPr lang="cs-CZ" sz="3200"/>
              <a:t>na obrázky vajíčka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25538"/>
          </a:xfrm>
        </p:spPr>
        <p:txBody>
          <a:bodyPr/>
          <a:lstStyle/>
          <a:p>
            <a:pPr eaLnBrk="1" hangingPunct="1"/>
            <a:r>
              <a:rPr lang="cs-CZ" sz="6000" b="1" u="sng" smtClean="0"/>
              <a:t>DĚLOHA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052513"/>
            <a:ext cx="8820150" cy="2733675"/>
          </a:xfrm>
        </p:spPr>
        <p:txBody>
          <a:bodyPr/>
          <a:lstStyle/>
          <a:p>
            <a:pPr eaLnBrk="1" hangingPunct="1"/>
            <a:r>
              <a:rPr lang="cs-CZ" sz="2400" b="1" smtClean="0"/>
              <a:t>vnitřní pohlavní orgán ženy, slouží k uložení a vývoji zárodku a plodu</a:t>
            </a:r>
          </a:p>
        </p:txBody>
      </p:sp>
      <p:sp>
        <p:nvSpPr>
          <p:cNvPr id="48134" name="Text Box 6"/>
          <p:cNvSpPr txBox="1">
            <a:spLocks noChangeArrowheads="1"/>
          </p:cNvSpPr>
          <p:nvPr/>
        </p:nvSpPr>
        <p:spPr bwMode="auto">
          <a:xfrm>
            <a:off x="5651500" y="3089275"/>
            <a:ext cx="30241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sz="9600" b="1">
                <a:solidFill>
                  <a:srgbClr val="FF5050"/>
                </a:solidFill>
              </a:rPr>
              <a:t>10</a:t>
            </a:r>
          </a:p>
        </p:txBody>
      </p:sp>
      <p:pic>
        <p:nvPicPr>
          <p:cNvPr id="15365" name="Picture 8" descr="Soubor:Female reproductive system lateral nolabel.png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0" y="1889125"/>
            <a:ext cx="5867400" cy="496887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1" dur="2000"/>
                                        <p:tgtEl>
                                          <p:spTgt spid="48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25538"/>
          </a:xfrm>
        </p:spPr>
        <p:txBody>
          <a:bodyPr/>
          <a:lstStyle/>
          <a:p>
            <a:pPr eaLnBrk="1" hangingPunct="1"/>
            <a:r>
              <a:rPr lang="cs-CZ" sz="6000" b="1" u="sng" smtClean="0"/>
              <a:t>VAJEČNÍK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052513"/>
            <a:ext cx="8820150" cy="2733675"/>
          </a:xfrm>
        </p:spPr>
        <p:txBody>
          <a:bodyPr/>
          <a:lstStyle/>
          <a:p>
            <a:pPr eaLnBrk="1" hangingPunct="1"/>
            <a:r>
              <a:rPr lang="cs-CZ" sz="2400" b="1" smtClean="0"/>
              <a:t>ženská párová pohlavní žláza produkující vajíčka 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	a hormony</a:t>
            </a:r>
            <a:r>
              <a:rPr lang="cs-CZ" sz="2400" smtClean="0"/>
              <a:t> </a:t>
            </a:r>
          </a:p>
        </p:txBody>
      </p:sp>
      <p:sp>
        <p:nvSpPr>
          <p:cNvPr id="49156" name="Text Box 4"/>
          <p:cNvSpPr txBox="1">
            <a:spLocks noChangeArrowheads="1"/>
          </p:cNvSpPr>
          <p:nvPr/>
        </p:nvSpPr>
        <p:spPr bwMode="auto">
          <a:xfrm>
            <a:off x="5651500" y="3089275"/>
            <a:ext cx="30241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sz="9600" b="1">
                <a:solidFill>
                  <a:srgbClr val="FF5050"/>
                </a:solidFill>
              </a:rPr>
              <a:t>8</a:t>
            </a:r>
          </a:p>
        </p:txBody>
      </p:sp>
      <p:pic>
        <p:nvPicPr>
          <p:cNvPr id="16389" name="Picture 5" descr="Soubor:Female reproductive system lateral nolabel.png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0" y="1889125"/>
            <a:ext cx="5867400" cy="496887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91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25538"/>
          </a:xfrm>
        </p:spPr>
        <p:txBody>
          <a:bodyPr/>
          <a:lstStyle/>
          <a:p>
            <a:pPr eaLnBrk="1" hangingPunct="1"/>
            <a:r>
              <a:rPr lang="cs-CZ" sz="6000" b="1" u="sng" smtClean="0"/>
              <a:t>VEJCOVOD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052513"/>
            <a:ext cx="8820150" cy="2733675"/>
          </a:xfrm>
        </p:spPr>
        <p:txBody>
          <a:bodyPr/>
          <a:lstStyle/>
          <a:p>
            <a:pPr eaLnBrk="1" hangingPunct="1"/>
            <a:r>
              <a:rPr lang="cs-CZ" sz="2400" b="1" smtClean="0"/>
              <a:t>párový trubicovitý orgán, slouží k přenosu vajíčka 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	od vaječníku do dělohy</a:t>
            </a:r>
            <a:r>
              <a:rPr lang="cs-CZ" sz="2400" smtClean="0"/>
              <a:t> </a:t>
            </a:r>
          </a:p>
        </p:txBody>
      </p:sp>
      <p:sp>
        <p:nvSpPr>
          <p:cNvPr id="50180" name="Text Box 4"/>
          <p:cNvSpPr txBox="1">
            <a:spLocks noChangeArrowheads="1"/>
          </p:cNvSpPr>
          <p:nvPr/>
        </p:nvSpPr>
        <p:spPr bwMode="auto">
          <a:xfrm>
            <a:off x="5651500" y="3089275"/>
            <a:ext cx="30241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sz="9600" b="1">
                <a:solidFill>
                  <a:srgbClr val="FF5050"/>
                </a:solidFill>
              </a:rPr>
              <a:t>1</a:t>
            </a:r>
          </a:p>
        </p:txBody>
      </p:sp>
      <p:pic>
        <p:nvPicPr>
          <p:cNvPr id="17413" name="Picture 5" descr="Soubor:Female reproductive system lateral nolabel.png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0" y="1889125"/>
            <a:ext cx="5867400" cy="496887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50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8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6000" b="1" u="sng" smtClean="0"/>
              <a:t>OVULACE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8686800" cy="2185988"/>
          </a:xfrm>
        </p:spPr>
        <p:txBody>
          <a:bodyPr/>
          <a:lstStyle/>
          <a:p>
            <a:pPr eaLnBrk="1" hangingPunct="1"/>
            <a:r>
              <a:rPr lang="cs-CZ" sz="2800" b="1" smtClean="0"/>
              <a:t>uvolnění zralého vajíčka z vaječníku </a:t>
            </a:r>
          </a:p>
          <a:p>
            <a:pPr eaLnBrk="1" hangingPunct="1">
              <a:buFontTx/>
              <a:buNone/>
            </a:pPr>
            <a:r>
              <a:rPr lang="cs-CZ" sz="2800" b="1" smtClean="0"/>
              <a:t>	do vejcovodu</a:t>
            </a:r>
            <a:r>
              <a:rPr lang="cs-CZ" sz="2800" smtClean="0"/>
              <a:t> </a:t>
            </a:r>
          </a:p>
        </p:txBody>
      </p:sp>
      <p:sp>
        <p:nvSpPr>
          <p:cNvPr id="18436" name="AutoShape 4">
            <a:hlinkClick r:id="rId2" highlightClick="1"/>
          </p:cNvPr>
          <p:cNvSpPr>
            <a:spLocks noChangeArrowheads="1"/>
          </p:cNvSpPr>
          <p:nvPr/>
        </p:nvSpPr>
        <p:spPr bwMode="auto">
          <a:xfrm>
            <a:off x="2555875" y="3213100"/>
            <a:ext cx="4248150" cy="2879725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 sz="3200"/>
              <a:t>internetový odkaz </a:t>
            </a:r>
          </a:p>
          <a:p>
            <a:pPr algn="ctr"/>
            <a:r>
              <a:rPr lang="cs-CZ" sz="3200"/>
              <a:t>na animaci ovulace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1125538"/>
          </a:xfrm>
        </p:spPr>
        <p:txBody>
          <a:bodyPr/>
          <a:lstStyle/>
          <a:p>
            <a:pPr eaLnBrk="1" hangingPunct="1"/>
            <a:r>
              <a:rPr lang="cs-CZ" sz="6000" b="1" u="sng" smtClean="0"/>
              <a:t>POCHVA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052513"/>
            <a:ext cx="8820150" cy="2733675"/>
          </a:xfrm>
        </p:spPr>
        <p:txBody>
          <a:bodyPr/>
          <a:lstStyle/>
          <a:p>
            <a:pPr eaLnBrk="1" hangingPunct="1"/>
            <a:r>
              <a:rPr lang="cs-CZ" sz="2400" b="1" smtClean="0"/>
              <a:t>svalnatá trubice vedoucí do dělohy, hlavní funkce </a:t>
            </a:r>
          </a:p>
          <a:p>
            <a:pPr eaLnBrk="1" hangingPunct="1">
              <a:buFontTx/>
              <a:buNone/>
            </a:pPr>
            <a:r>
              <a:rPr lang="cs-CZ" sz="2400" b="1" smtClean="0"/>
              <a:t>	při pohlavním styku a při porodu</a:t>
            </a:r>
          </a:p>
        </p:txBody>
      </p:sp>
      <p:sp>
        <p:nvSpPr>
          <p:cNvPr id="53252" name="Text Box 4"/>
          <p:cNvSpPr txBox="1">
            <a:spLocks noChangeArrowheads="1"/>
          </p:cNvSpPr>
          <p:nvPr/>
        </p:nvSpPr>
        <p:spPr bwMode="auto">
          <a:xfrm>
            <a:off x="5651500" y="3089275"/>
            <a:ext cx="3024188" cy="155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sz="9600" b="1">
                <a:solidFill>
                  <a:srgbClr val="FF5050"/>
                </a:solidFill>
              </a:rPr>
              <a:t>7</a:t>
            </a:r>
          </a:p>
        </p:txBody>
      </p:sp>
      <p:pic>
        <p:nvPicPr>
          <p:cNvPr id="19461" name="Picture 5" descr="Soubor:Female reproductive system lateral nolabel.png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0" y="1889125"/>
            <a:ext cx="5867400" cy="4968875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53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6000" b="1" u="sng" smtClean="0"/>
              <a:t>MENSTRUACE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8686800" cy="2185988"/>
          </a:xfrm>
        </p:spPr>
        <p:txBody>
          <a:bodyPr/>
          <a:lstStyle/>
          <a:p>
            <a:pPr eaLnBrk="1" hangingPunct="1"/>
            <a:r>
              <a:rPr lang="cs-CZ" sz="2800" b="1" dirty="0" smtClean="0"/>
              <a:t>pravidelné měsíční krvácení, </a:t>
            </a:r>
          </a:p>
          <a:p>
            <a:pPr eaLnBrk="1" hangingPunct="1">
              <a:buFontTx/>
              <a:buNone/>
            </a:pPr>
            <a:r>
              <a:rPr lang="cs-CZ" sz="2800" b="1" dirty="0" smtClean="0"/>
              <a:t>	ke kterému </a:t>
            </a:r>
            <a:r>
              <a:rPr lang="cs-CZ" sz="2800" b="1" dirty="0" smtClean="0"/>
              <a:t>dochází, </a:t>
            </a:r>
            <a:r>
              <a:rPr lang="cs-CZ" sz="2800" b="1" dirty="0" smtClean="0"/>
              <a:t>pokud nedojde </a:t>
            </a:r>
          </a:p>
          <a:p>
            <a:pPr eaLnBrk="1" hangingPunct="1">
              <a:buFontTx/>
              <a:buNone/>
            </a:pPr>
            <a:r>
              <a:rPr lang="cs-CZ" sz="2800" b="1" dirty="0" smtClean="0"/>
              <a:t>	k oplodnění vajíčka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Nadpis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Citace</a:t>
            </a:r>
          </a:p>
        </p:txBody>
      </p:sp>
      <p:sp>
        <p:nvSpPr>
          <p:cNvPr id="21507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964613" cy="4525963"/>
          </a:xfrm>
        </p:spPr>
        <p:txBody>
          <a:bodyPr/>
          <a:lstStyle/>
          <a:p>
            <a:pPr eaLnBrk="1" hangingPunct="1"/>
            <a:r>
              <a:rPr lang="cs-CZ" sz="2400" smtClean="0"/>
              <a:t>STERNBERG, Elf. </a:t>
            </a:r>
            <a:r>
              <a:rPr lang="cs-CZ" sz="2400" i="1" smtClean="0"/>
              <a:t>Male reproductive system lateral nolabel.png</a:t>
            </a:r>
            <a:r>
              <a:rPr lang="cs-CZ" sz="2400" smtClean="0"/>
              <a:t> [online]. 23. srpna 2011 14:38. [cit. 2011-08-23]. Dostupný z WWW:</a:t>
            </a:r>
            <a:r>
              <a:rPr lang="cs-CZ" sz="2400" b="1" smtClean="0"/>
              <a:t> &lt;</a:t>
            </a:r>
            <a:r>
              <a:rPr lang="cs-CZ" sz="2400" smtClean="0">
                <a:hlinkClick r:id="rId2"/>
              </a:rPr>
              <a:t>http://cs.wikipedia.org/wiki/Soubor:Male_reproductive_system_lateral_nolabel.png</a:t>
            </a:r>
            <a:r>
              <a:rPr lang="cs-CZ" sz="2400" b="1" smtClean="0"/>
              <a:t>&gt;</a:t>
            </a:r>
            <a:r>
              <a:rPr lang="cs-CZ" sz="2400" smtClean="0"/>
              <a:t>.</a:t>
            </a:r>
          </a:p>
          <a:p>
            <a:pPr eaLnBrk="1" hangingPunct="1"/>
            <a:r>
              <a:rPr lang="cs-CZ" sz="2400" smtClean="0"/>
              <a:t>STERNBERG, Elf. </a:t>
            </a:r>
            <a:r>
              <a:rPr lang="cs-CZ" sz="2400" i="1" smtClean="0"/>
              <a:t>Female reproductive system lateral nolabel.png</a:t>
            </a:r>
            <a:r>
              <a:rPr lang="cs-CZ" sz="2400" smtClean="0"/>
              <a:t> [online]. 23. srpna 2011 14:39. [cit. 2011-08-23]. Dostupný z WWW:</a:t>
            </a:r>
            <a:r>
              <a:rPr lang="cs-CZ" sz="2400" b="1" smtClean="0"/>
              <a:t> &lt;</a:t>
            </a:r>
            <a:r>
              <a:rPr lang="cs-CZ" sz="2400" smtClean="0">
                <a:hlinkClick r:id="rId3"/>
              </a:rPr>
              <a:t>http://cs.wikipedia.org/wiki/Soubor:Female_reproductive_system_lateral_nolabel.png</a:t>
            </a:r>
            <a:r>
              <a:rPr lang="cs-CZ" sz="2400" b="1" smtClean="0"/>
              <a:t>&gt;</a:t>
            </a:r>
            <a:r>
              <a:rPr lang="cs-CZ" sz="2400" smtClean="0"/>
              <a:t>.</a:t>
            </a:r>
          </a:p>
          <a:p>
            <a:pPr eaLnBrk="1" hangingPunct="1"/>
            <a:endParaRPr lang="cs-CZ" sz="2400" smtClean="0"/>
          </a:p>
          <a:p>
            <a:pPr eaLnBrk="1" hangingPunct="1">
              <a:buFontTx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393</TotalTime>
  <Words>407</Words>
  <Application>Microsoft Office PowerPoint</Application>
  <PresentationFormat>Předvádění na obrazovce (4:3)</PresentationFormat>
  <Paragraphs>247</Paragraphs>
  <Slides>20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4" baseType="lpstr">
      <vt:lpstr>Arial</vt:lpstr>
      <vt:lpstr>Calibri</vt:lpstr>
      <vt:lpstr>Times New Roman</vt:lpstr>
      <vt:lpstr>Výchozí návrh</vt:lpstr>
      <vt:lpstr>POHLAVNÍ SOUSTAVA (opakování)</vt:lpstr>
      <vt:lpstr>Snímek 2</vt:lpstr>
      <vt:lpstr>2. ÚKOL: Pojmy přiřaď k mužskému a ženskému              pohlavnímu ústrojí a vysvětli je.</vt:lpstr>
      <vt:lpstr>ŘEŠENÍ</vt:lpstr>
      <vt:lpstr>ŘEŠENÍ</vt:lpstr>
      <vt:lpstr>SPERMIE</vt:lpstr>
      <vt:lpstr>CHÁMOVOD</vt:lpstr>
      <vt:lpstr>PROSTATA</vt:lpstr>
      <vt:lpstr>VARLE</vt:lpstr>
      <vt:lpstr>PENIS</vt:lpstr>
      <vt:lpstr>NADVARLE</vt:lpstr>
      <vt:lpstr>MOČOVÁ TRUBICE</vt:lpstr>
      <vt:lpstr>VAJÍČKO</vt:lpstr>
      <vt:lpstr>DĚLOHA</vt:lpstr>
      <vt:lpstr>VAJEČNÍK</vt:lpstr>
      <vt:lpstr>VEJCOVOD</vt:lpstr>
      <vt:lpstr>OVULACE</vt:lpstr>
      <vt:lpstr>POCHVA</vt:lpstr>
      <vt:lpstr>MENSTRUACE</vt:lpstr>
      <vt:lpstr>Citace</vt:lpstr>
    </vt:vector>
  </TitlesOfParts>
  <Company>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Standard</dc:creator>
  <cp:lastModifiedBy>expert</cp:lastModifiedBy>
  <cp:revision>38</cp:revision>
  <dcterms:created xsi:type="dcterms:W3CDTF">2011-05-20T04:20:33Z</dcterms:created>
  <dcterms:modified xsi:type="dcterms:W3CDTF">2012-03-18T20:07:45Z</dcterms:modified>
</cp:coreProperties>
</file>