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339966"/>
    <a:srgbClr val="3366CC"/>
    <a:srgbClr val="33CCCC"/>
    <a:srgbClr val="FF9900"/>
    <a:srgbClr val="33CC33"/>
    <a:srgbClr val="FF5050"/>
    <a:srgbClr val="FF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F4E79-C1CF-4E9C-9E31-B50E8A319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B37C5A-35E9-4584-A893-20DC0D487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2A96D6-A685-46AE-B6B9-93D78FB941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A490F-EE99-45DF-810B-B09DBD301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BC5A6-219B-4612-AEB8-476B4668A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C1DF0-E416-475D-9AC2-3F9EA0E27B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6062E5-CE9A-40CD-9958-00C127A3E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1FF386-D824-4502-B9C3-F04F8AC68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4A2D5-CACC-4D69-991D-6B9474E64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53945-98F4-406B-9043-B1CDD5D44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77716C-476A-479B-A420-ADB8FDB77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3F479A-A87F-4126-AC38-F01AD6A8BA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14D922AE-80A4-4E98-8AFB-BB9F81AED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q=spermie&amp;gbv=2&amp;aq=f&amp;aqi=&amp;aql=&amp;oq=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vaj%C3%AD%C4%8Dko+a+spermie&amp;hl=cs&amp;gbv=2&amp;tbm=isch&amp;ei=amn_TeU0kMqyBs-NiQ8&amp;start=0&amp;sa=N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6/6a/Fe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6/6a/Fe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6/6a/Fe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wtFYOLFeNw&amp;feature=related" TargetMode="Externa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6/6a/Fe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emale_reproductive_system_lateral_nolabel.png" TargetMode="External"/><Relationship Id="rId2" Type="http://schemas.openxmlformats.org/officeDocument/2006/relationships/hyperlink" Target="http://cs.wikipedia.org/wiki/Soubor:Male_reproductive_system_lateral_nolabel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1484313"/>
            <a:ext cx="8229600" cy="1008062"/>
          </a:xfrm>
        </p:spPr>
        <p:txBody>
          <a:bodyPr/>
          <a:lstStyle/>
          <a:p>
            <a:pPr eaLnBrk="1" hangingPunct="1"/>
            <a:r>
              <a:rPr lang="cs-CZ" sz="4000" b="1" smtClean="0"/>
              <a:t>POHLAVNÍ SOUSTAVA </a:t>
            </a:r>
            <a:br>
              <a:rPr lang="cs-CZ" sz="4000" b="1" smtClean="0"/>
            </a:br>
            <a:r>
              <a:rPr lang="cs-CZ" sz="4000" b="1" smtClean="0"/>
              <a:t>(opakování pojmů)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4294967295"/>
          </p:nvPr>
        </p:nvSpPr>
        <p:spPr>
          <a:xfrm>
            <a:off x="1403350" y="2708275"/>
            <a:ext cx="6400800" cy="1944688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Základní škola a Mateřská škola Valašské Meziříčí, Poličná 276, okres Vsetín, příspěvková organizace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 projekt č. CZ.1.07/1.4.00/21.1504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Č. DUMu: VY_52_INOVACE_571 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Tématický celek: Biologie člověka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Autor: Zuzana Šutariková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cs-CZ" sz="200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889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07950" y="4508500"/>
            <a:ext cx="9036050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Anotace:	Materiál je určen k využití pro práci s interaktivní tabulí.</a:t>
            </a:r>
          </a:p>
          <a:p>
            <a:r>
              <a:rPr lang="cs-CZ">
                <a:solidFill>
                  <a:srgbClr val="000000"/>
                </a:solidFill>
              </a:rPr>
              <a:t>	Slouží k zopakování základních pojmů z učiva Pohlavní soustava člověka </a:t>
            </a:r>
          </a:p>
          <a:p>
            <a:r>
              <a:rPr lang="cs-CZ">
                <a:solidFill>
                  <a:srgbClr val="000000"/>
                </a:solidFill>
              </a:rPr>
              <a:t>	a k zopakování stavby mužského a ženského pohlavního ústrojí.</a:t>
            </a:r>
          </a:p>
          <a:p>
            <a:r>
              <a:rPr lang="cs-CZ">
                <a:solidFill>
                  <a:srgbClr val="000000"/>
                </a:solidFill>
              </a:rPr>
              <a:t>	Opakování lze pojmout jako soutěž, kdy dva žáci zády k tabuli hádají pojmy </a:t>
            </a:r>
          </a:p>
          <a:p>
            <a:r>
              <a:rPr lang="cs-CZ">
                <a:solidFill>
                  <a:srgbClr val="000000"/>
                </a:solidFill>
              </a:rPr>
              <a:t>	a zbytek třídy zobrazované pojmy těmto žákům vysvětluje. </a:t>
            </a:r>
          </a:p>
          <a:p>
            <a:r>
              <a:rPr lang="cs-CZ">
                <a:solidFill>
                  <a:srgbClr val="000000"/>
                </a:solidFill>
              </a:rPr>
              <a:t>	Materiál obsahuje obrázky a hypertextové odkazy z internetu k větší 	názornosti a zpestření výuky. Dalším úkolem žáků je ukázat příslušný orgán 	na obrázku, správná odpověď se zobrazí po kliknutí.</a:t>
            </a:r>
          </a:p>
          <a:p>
            <a:r>
              <a:rPr lang="cs-CZ">
                <a:solidFill>
                  <a:srgbClr val="000000"/>
                </a:solidFill>
              </a:rPr>
              <a:t>	 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SPERMIE</a:t>
            </a:r>
          </a:p>
        </p:txBody>
      </p:sp>
      <p:sp>
        <p:nvSpPr>
          <p:cNvPr id="33800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686800" cy="2185988"/>
          </a:xfrm>
        </p:spPr>
        <p:txBody>
          <a:bodyPr/>
          <a:lstStyle/>
          <a:p>
            <a:pPr eaLnBrk="1" hangingPunct="1"/>
            <a:r>
              <a:rPr lang="cs-CZ" sz="2800" b="1" smtClean="0"/>
              <a:t>pohlavní buňky muže</a:t>
            </a:r>
          </a:p>
        </p:txBody>
      </p:sp>
      <p:sp>
        <p:nvSpPr>
          <p:cNvPr id="3076" name="AutoShape 1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555875" y="3213100"/>
            <a:ext cx="4248150" cy="28797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/>
              <a:t>internetový odkaz </a:t>
            </a:r>
          </a:p>
          <a:p>
            <a:pPr algn="ctr"/>
            <a:r>
              <a:rPr lang="cs-CZ" sz="3200"/>
              <a:t>na obrázky spermie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CHÁMOVOD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kanálek, který spojuje nadvarle s močovou trubicí,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slouží k transportu spermií</a:t>
            </a:r>
          </a:p>
        </p:txBody>
      </p:sp>
      <p:pic>
        <p:nvPicPr>
          <p:cNvPr id="4100" name="Picture 8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PROSTATA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= předstojná žláza, její sekret je součástí ejakulátu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a zvyšuje životaschopnost spermií</a:t>
            </a:r>
            <a:r>
              <a:rPr lang="cs-CZ" sz="2400" smtClean="0"/>
              <a:t> </a:t>
            </a:r>
          </a:p>
        </p:txBody>
      </p:sp>
      <p:pic>
        <p:nvPicPr>
          <p:cNvPr id="5124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VARLE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mužská párová pohlavní žláza produkující spermie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a hormony</a:t>
            </a:r>
            <a:r>
              <a:rPr lang="cs-CZ" sz="2400" smtClean="0"/>
              <a:t> </a:t>
            </a:r>
          </a:p>
        </p:txBody>
      </p:sp>
      <p:pic>
        <p:nvPicPr>
          <p:cNvPr id="6148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3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PENIS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vnější mužský pohlavní orgán sloužící k rozmnožování</a:t>
            </a:r>
          </a:p>
        </p:txBody>
      </p:sp>
      <p:pic>
        <p:nvPicPr>
          <p:cNvPr id="7172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NADVARLE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útvar na varlatech, slouží jako zásobárna spermií,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zde dozrávají a získávají schopnost pohybu</a:t>
            </a:r>
          </a:p>
        </p:txBody>
      </p:sp>
      <p:pic>
        <p:nvPicPr>
          <p:cNvPr id="8196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MOČOVÁ TRUBICE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kromě vylučování moči slouží také její poslední část k vyměšování spermatu</a:t>
            </a:r>
          </a:p>
        </p:txBody>
      </p:sp>
      <p:pic>
        <p:nvPicPr>
          <p:cNvPr id="9220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VAJÍČKO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686800" cy="2185988"/>
          </a:xfrm>
        </p:spPr>
        <p:txBody>
          <a:bodyPr/>
          <a:lstStyle/>
          <a:p>
            <a:pPr eaLnBrk="1" hangingPunct="1"/>
            <a:r>
              <a:rPr lang="cs-CZ" sz="2800" b="1" smtClean="0"/>
              <a:t>pohlavní buňka ženy</a:t>
            </a:r>
          </a:p>
        </p:txBody>
      </p:sp>
      <p:sp>
        <p:nvSpPr>
          <p:cNvPr id="10244" name="AutoShape 5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268538" y="2924175"/>
            <a:ext cx="4248150" cy="28797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/>
              <a:t>internetový odkaz </a:t>
            </a:r>
          </a:p>
          <a:p>
            <a:pPr algn="ctr"/>
            <a:r>
              <a:rPr lang="cs-CZ" sz="3200"/>
              <a:t>na obrázky vajíčka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DĚLOHA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vnitřní pohlavní orgán ženy, slouží k uložení a vývoji zárodku a plodu</a:t>
            </a: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10</a:t>
            </a:r>
          </a:p>
        </p:txBody>
      </p:sp>
      <p:pic>
        <p:nvPicPr>
          <p:cNvPr id="11269" name="Picture 8" descr="Soubor:Female reproductive system lateral nolabe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89125"/>
            <a:ext cx="5867400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VAJEČNÍK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ženská párová pohlavní žláza produkující vajíčka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a hormony</a:t>
            </a:r>
            <a:r>
              <a:rPr lang="cs-CZ" sz="2400" smtClean="0"/>
              <a:t> </a:t>
            </a: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8</a:t>
            </a:r>
          </a:p>
        </p:txBody>
      </p:sp>
      <p:pic>
        <p:nvPicPr>
          <p:cNvPr id="12293" name="Picture 5" descr="Soubor:Female reproductive system lateral nolabe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89125"/>
            <a:ext cx="5867400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VEJCOVOD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párový trubicovitý orgán, slouží k přenosu vajíčka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od vaječníku do dělohy</a:t>
            </a:r>
            <a:r>
              <a:rPr lang="cs-CZ" sz="2400" smtClean="0"/>
              <a:t> </a:t>
            </a: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</a:t>
            </a:r>
          </a:p>
        </p:txBody>
      </p:sp>
      <p:pic>
        <p:nvPicPr>
          <p:cNvPr id="13317" name="Picture 5" descr="Soubor:Female reproductive system lateral nolabe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89125"/>
            <a:ext cx="5867400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OVULACE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686800" cy="2185988"/>
          </a:xfrm>
        </p:spPr>
        <p:txBody>
          <a:bodyPr/>
          <a:lstStyle/>
          <a:p>
            <a:pPr eaLnBrk="1" hangingPunct="1"/>
            <a:r>
              <a:rPr lang="cs-CZ" sz="2800" b="1" smtClean="0"/>
              <a:t>uvolnění zralého vajíčka z vaječníku 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	do vejcovodu</a:t>
            </a:r>
            <a:r>
              <a:rPr lang="cs-CZ" sz="2800" smtClean="0"/>
              <a:t> </a:t>
            </a:r>
          </a:p>
        </p:txBody>
      </p:sp>
      <p:sp>
        <p:nvSpPr>
          <p:cNvPr id="14340" name="AutoShape 5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555875" y="3213100"/>
            <a:ext cx="4248150" cy="28797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/>
              <a:t>internetový odkaz </a:t>
            </a:r>
          </a:p>
          <a:p>
            <a:pPr algn="ctr"/>
            <a:r>
              <a:rPr lang="cs-CZ" sz="3200"/>
              <a:t>na animaci ovulace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POCHVA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svalnatá trubice vedoucí do dělohy, hlavní funkce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při pohlavním styku a při porodu</a:t>
            </a: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7</a:t>
            </a:r>
          </a:p>
        </p:txBody>
      </p:sp>
      <p:pic>
        <p:nvPicPr>
          <p:cNvPr id="15365" name="Picture 5" descr="Soubor:Female reproductive system lateral nolabe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89125"/>
            <a:ext cx="5867400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MENSTRUACE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686800" cy="2185988"/>
          </a:xfrm>
        </p:spPr>
        <p:txBody>
          <a:bodyPr/>
          <a:lstStyle/>
          <a:p>
            <a:pPr eaLnBrk="1" hangingPunct="1"/>
            <a:r>
              <a:rPr lang="cs-CZ" sz="2800" b="1" dirty="0" smtClean="0"/>
              <a:t>pravidelné měsíční krvácení, </a:t>
            </a:r>
          </a:p>
          <a:p>
            <a:pPr eaLnBrk="1" hangingPunct="1">
              <a:buFontTx/>
              <a:buNone/>
            </a:pPr>
            <a:r>
              <a:rPr lang="cs-CZ" sz="2800" b="1" dirty="0" smtClean="0"/>
              <a:t>	ke kterému </a:t>
            </a:r>
            <a:r>
              <a:rPr lang="cs-CZ" sz="2800" b="1" dirty="0" smtClean="0"/>
              <a:t>dochází, </a:t>
            </a:r>
            <a:r>
              <a:rPr lang="cs-CZ" sz="2800" b="1" dirty="0" smtClean="0"/>
              <a:t>pokud nedojde </a:t>
            </a:r>
          </a:p>
          <a:p>
            <a:pPr eaLnBrk="1" hangingPunct="1">
              <a:buFontTx/>
              <a:buNone/>
            </a:pPr>
            <a:r>
              <a:rPr lang="cs-CZ" sz="2800" b="1" dirty="0" smtClean="0"/>
              <a:t>	k oplodnění vajíčka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964613" cy="4525963"/>
          </a:xfrm>
        </p:spPr>
        <p:txBody>
          <a:bodyPr/>
          <a:lstStyle/>
          <a:p>
            <a:pPr eaLnBrk="1" hangingPunct="1"/>
            <a:r>
              <a:rPr lang="cs-CZ" sz="2400" smtClean="0"/>
              <a:t>STERNBERG, Elf. </a:t>
            </a:r>
            <a:r>
              <a:rPr lang="cs-CZ" sz="2400" i="1" smtClean="0"/>
              <a:t>Male reproductive system lateral nolabel.png</a:t>
            </a:r>
            <a:r>
              <a:rPr lang="cs-CZ" sz="2400" smtClean="0"/>
              <a:t> [online]. 23. srpna 2011 14:38. [cit. 2011-08-23]. Dostupný z WWW:</a:t>
            </a:r>
            <a:r>
              <a:rPr lang="cs-CZ" sz="2400" b="1" smtClean="0"/>
              <a:t> &lt;</a:t>
            </a:r>
            <a:r>
              <a:rPr lang="cs-CZ" sz="2400" smtClean="0">
                <a:hlinkClick r:id="rId2"/>
              </a:rPr>
              <a:t>http://cs.wikipedia.org/wiki/Soubor:Male_reproductive_system_lateral_nolabel.png</a:t>
            </a:r>
            <a:r>
              <a:rPr lang="cs-CZ" sz="2400" b="1" smtClean="0"/>
              <a:t>&gt;</a:t>
            </a:r>
            <a:r>
              <a:rPr lang="cs-CZ" sz="2400" smtClean="0"/>
              <a:t>.</a:t>
            </a:r>
          </a:p>
          <a:p>
            <a:pPr eaLnBrk="1" hangingPunct="1"/>
            <a:r>
              <a:rPr lang="cs-CZ" sz="2400" smtClean="0"/>
              <a:t>STERNBERG, Elf. </a:t>
            </a:r>
            <a:r>
              <a:rPr lang="cs-CZ" sz="2400" i="1" smtClean="0"/>
              <a:t>Female reproductive system lateral nolabel.png</a:t>
            </a:r>
            <a:r>
              <a:rPr lang="cs-CZ" sz="2400" smtClean="0"/>
              <a:t> [online]. 23. srpna 2011 14:39. [cit. 2011-08-23]. Dostupný z WWW:</a:t>
            </a:r>
            <a:r>
              <a:rPr lang="cs-CZ" sz="2400" b="1" smtClean="0"/>
              <a:t> &lt;</a:t>
            </a:r>
            <a:r>
              <a:rPr lang="cs-CZ" sz="2400" smtClean="0">
                <a:hlinkClick r:id="rId3"/>
              </a:rPr>
              <a:t>http://cs.wikipedia.org/wiki/Soubor:Female_reproductive_system_lateral_nolabel.png</a:t>
            </a:r>
            <a:r>
              <a:rPr lang="cs-CZ" sz="2400" b="1" smtClean="0"/>
              <a:t>&gt;</a:t>
            </a:r>
            <a:r>
              <a:rPr lang="cs-CZ" sz="2400" smtClean="0"/>
              <a:t>.</a:t>
            </a:r>
          </a:p>
          <a:p>
            <a:pPr eaLnBrk="1" hangingPunct="1"/>
            <a:endParaRPr lang="cs-CZ" sz="2400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197</Words>
  <Application>Microsoft Office PowerPoint</Application>
  <PresentationFormat>Předvádění na obrazovce (4:3)</PresentationFormat>
  <Paragraphs>70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Calibri</vt:lpstr>
      <vt:lpstr>Výchozí návrh</vt:lpstr>
      <vt:lpstr>POHLAVNÍ SOUSTAVA  (opakování pojmů)</vt:lpstr>
      <vt:lpstr>SPERMIE</vt:lpstr>
      <vt:lpstr>CHÁMOVOD</vt:lpstr>
      <vt:lpstr>PROSTATA</vt:lpstr>
      <vt:lpstr>VARLE</vt:lpstr>
      <vt:lpstr>PENIS</vt:lpstr>
      <vt:lpstr>NADVARLE</vt:lpstr>
      <vt:lpstr>MOČOVÁ TRUBICE</vt:lpstr>
      <vt:lpstr>VAJÍČKO</vt:lpstr>
      <vt:lpstr>DĚLOHA</vt:lpstr>
      <vt:lpstr>VAJEČNÍK</vt:lpstr>
      <vt:lpstr>VEJCOVOD</vt:lpstr>
      <vt:lpstr>OVULACE</vt:lpstr>
      <vt:lpstr>POCHVA</vt:lpstr>
      <vt:lpstr>MENSTRUACE</vt:lpstr>
      <vt:lpstr>Citace</vt:lpstr>
    </vt:vector>
  </TitlesOfParts>
  <Company>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expert</cp:lastModifiedBy>
  <cp:revision>37</cp:revision>
  <dcterms:created xsi:type="dcterms:W3CDTF">2011-05-20T04:20:33Z</dcterms:created>
  <dcterms:modified xsi:type="dcterms:W3CDTF">2012-03-19T12:08:35Z</dcterms:modified>
</cp:coreProperties>
</file>